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EF05-4BF4-40C5-8AD1-B7016BDFA780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5C2-DD4D-48F4-A70E-66FC1EDF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21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EF05-4BF4-40C5-8AD1-B7016BDFA780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5C2-DD4D-48F4-A70E-66FC1EDF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80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EF05-4BF4-40C5-8AD1-B7016BDFA780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5C2-DD4D-48F4-A70E-66FC1EDF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61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EF05-4BF4-40C5-8AD1-B7016BDFA780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5C2-DD4D-48F4-A70E-66FC1EDF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63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EF05-4BF4-40C5-8AD1-B7016BDFA780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5C2-DD4D-48F4-A70E-66FC1EDF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80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EF05-4BF4-40C5-8AD1-B7016BDFA780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5C2-DD4D-48F4-A70E-66FC1EDF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41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EF05-4BF4-40C5-8AD1-B7016BDFA780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5C2-DD4D-48F4-A70E-66FC1EDF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62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EF05-4BF4-40C5-8AD1-B7016BDFA780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5C2-DD4D-48F4-A70E-66FC1EDF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13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EF05-4BF4-40C5-8AD1-B7016BDFA780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5C2-DD4D-48F4-A70E-66FC1EDF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27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EF05-4BF4-40C5-8AD1-B7016BDFA780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5C2-DD4D-48F4-A70E-66FC1EDF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9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EF05-4BF4-40C5-8AD1-B7016BDFA780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5C2-DD4D-48F4-A70E-66FC1EDF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94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EF05-4BF4-40C5-8AD1-B7016BDFA780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8D5C2-DD4D-48F4-A70E-66FC1EDF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39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11632" y="378968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2704592" y="378968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611632" y="2482088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2704592" y="2482088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/>
          <p:cNvCxnSpPr>
            <a:stCxn id="5" idx="2"/>
            <a:endCxn id="4" idx="6"/>
          </p:cNvCxnSpPr>
          <p:nvPr/>
        </p:nvCxnSpPr>
        <p:spPr>
          <a:xfrm flipH="1">
            <a:off x="824992" y="483616"/>
            <a:ext cx="18796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1"/>
            <a:endCxn id="4" idx="5"/>
          </p:cNvCxnSpPr>
          <p:nvPr/>
        </p:nvCxnSpPr>
        <p:spPr>
          <a:xfrm flipH="1" flipV="1">
            <a:off x="793746" y="557613"/>
            <a:ext cx="1942092" cy="195512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0"/>
            <a:endCxn id="4" idx="4"/>
          </p:cNvCxnSpPr>
          <p:nvPr/>
        </p:nvCxnSpPr>
        <p:spPr>
          <a:xfrm flipV="1">
            <a:off x="718312" y="588264"/>
            <a:ext cx="0" cy="189382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7" idx="7"/>
            <a:endCxn id="5" idx="3"/>
          </p:cNvCxnSpPr>
          <p:nvPr/>
        </p:nvCxnSpPr>
        <p:spPr>
          <a:xfrm flipV="1">
            <a:off x="793746" y="557613"/>
            <a:ext cx="1942092" cy="195512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8" idx="0"/>
            <a:endCxn id="5" idx="4"/>
          </p:cNvCxnSpPr>
          <p:nvPr/>
        </p:nvCxnSpPr>
        <p:spPr>
          <a:xfrm flipV="1">
            <a:off x="2811272" y="588264"/>
            <a:ext cx="0" cy="189382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7" idx="6"/>
            <a:endCxn id="8" idx="2"/>
          </p:cNvCxnSpPr>
          <p:nvPr/>
        </p:nvCxnSpPr>
        <p:spPr>
          <a:xfrm>
            <a:off x="824992" y="2586736"/>
            <a:ext cx="18796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37182" y="18942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</a:t>
            </a:r>
            <a:r>
              <a:rPr lang="es-ES" dirty="0" smtClean="0"/>
              <a:t>0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430142" y="19434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2430272" y="2647524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</a:t>
            </a:r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36922" y="2647876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3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784352" y="2914904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rgbClr val="FF7C80"/>
                </a:solidFill>
              </a:rPr>
              <a:t>LRU[5:0</a:t>
            </a:r>
            <a:r>
              <a:rPr lang="es-ES" sz="2000" dirty="0" smtClean="0">
                <a:solidFill>
                  <a:srgbClr val="FF7C80"/>
                </a:solidFill>
              </a:rPr>
              <a:t>]=000000</a:t>
            </a:r>
            <a:endParaRPr lang="es-ES" sz="2000" dirty="0">
              <a:solidFill>
                <a:srgbClr val="FF7C8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408205" y="177942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LRU[2]</a:t>
            </a:r>
            <a:endParaRPr lang="es-ES" sz="16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474990" y="1283181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LRU[1]</a:t>
            </a:r>
            <a:endParaRPr lang="es-ES" sz="16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392735" y="228884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LRU[0]</a:t>
            </a:r>
            <a:endParaRPr lang="es-ES" sz="16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43247" y="1283181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LRU[3]</a:t>
            </a:r>
            <a:endParaRPr lang="es-ES" sz="16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797318" y="1790217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LRU[5]</a:t>
            </a:r>
            <a:endParaRPr lang="es-ES" sz="16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887911" y="889712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LRU[4]</a:t>
            </a:r>
            <a:endParaRPr lang="es-ES" sz="1600" dirty="0"/>
          </a:p>
        </p:txBody>
      </p:sp>
      <p:sp>
        <p:nvSpPr>
          <p:cNvPr id="2" name="Flecha derecha 1"/>
          <p:cNvSpPr/>
          <p:nvPr/>
        </p:nvSpPr>
        <p:spPr>
          <a:xfrm>
            <a:off x="3407497" y="1365427"/>
            <a:ext cx="879879" cy="25630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/>
          <p:cNvSpPr txBox="1"/>
          <p:nvPr/>
        </p:nvSpPr>
        <p:spPr>
          <a:xfrm>
            <a:off x="3306913" y="1627831"/>
            <a:ext cx="1136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accent6"/>
                </a:solidFill>
              </a:rPr>
              <a:t>Hit </a:t>
            </a:r>
            <a:r>
              <a:rPr lang="es-ES" sz="1400" b="1" dirty="0" err="1" smtClean="0">
                <a:solidFill>
                  <a:schemeClr val="accent6"/>
                </a:solidFill>
              </a:rPr>
              <a:t>on</a:t>
            </a:r>
            <a:r>
              <a:rPr lang="es-ES" sz="1400" b="1" dirty="0" smtClean="0">
                <a:solidFill>
                  <a:schemeClr val="accent6"/>
                </a:solidFill>
              </a:rPr>
              <a:t> </a:t>
            </a:r>
            <a:r>
              <a:rPr lang="es-ES" sz="1400" b="1" dirty="0" err="1" smtClean="0">
                <a:solidFill>
                  <a:schemeClr val="accent6"/>
                </a:solidFill>
              </a:rPr>
              <a:t>Way</a:t>
            </a:r>
            <a:r>
              <a:rPr lang="es-ES" sz="1400" b="1" dirty="0" smtClean="0">
                <a:solidFill>
                  <a:schemeClr val="accent6"/>
                </a:solidFill>
              </a:rPr>
              <a:t> 2</a:t>
            </a:r>
            <a:endParaRPr lang="es-ES" sz="1400" b="1" dirty="0">
              <a:solidFill>
                <a:schemeClr val="accent6"/>
              </a:solidFill>
            </a:endParaRPr>
          </a:p>
        </p:txBody>
      </p:sp>
      <p:sp>
        <p:nvSpPr>
          <p:cNvPr id="102" name="Elipse 101"/>
          <p:cNvSpPr/>
          <p:nvPr/>
        </p:nvSpPr>
        <p:spPr>
          <a:xfrm>
            <a:off x="4723384" y="375920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Elipse 102"/>
          <p:cNvSpPr/>
          <p:nvPr/>
        </p:nvSpPr>
        <p:spPr>
          <a:xfrm>
            <a:off x="6816344" y="375920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Elipse 103"/>
          <p:cNvSpPr/>
          <p:nvPr/>
        </p:nvSpPr>
        <p:spPr>
          <a:xfrm>
            <a:off x="4723384" y="2479040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Elipse 104"/>
          <p:cNvSpPr/>
          <p:nvPr/>
        </p:nvSpPr>
        <p:spPr>
          <a:xfrm>
            <a:off x="6816344" y="2479040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6" name="Conector recto de flecha 105"/>
          <p:cNvCxnSpPr>
            <a:stCxn id="103" idx="2"/>
            <a:endCxn id="102" idx="6"/>
          </p:cNvCxnSpPr>
          <p:nvPr/>
        </p:nvCxnSpPr>
        <p:spPr>
          <a:xfrm flipH="1">
            <a:off x="4936744" y="480568"/>
            <a:ext cx="18796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>
            <a:stCxn id="105" idx="1"/>
            <a:endCxn id="102" idx="5"/>
          </p:cNvCxnSpPr>
          <p:nvPr/>
        </p:nvCxnSpPr>
        <p:spPr>
          <a:xfrm flipH="1" flipV="1">
            <a:off x="4905498" y="554565"/>
            <a:ext cx="1942092" cy="195512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>
            <a:stCxn id="104" idx="0"/>
            <a:endCxn id="102" idx="4"/>
          </p:cNvCxnSpPr>
          <p:nvPr/>
        </p:nvCxnSpPr>
        <p:spPr>
          <a:xfrm flipV="1">
            <a:off x="4830064" y="585216"/>
            <a:ext cx="0" cy="189382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stCxn id="104" idx="7"/>
            <a:endCxn id="103" idx="3"/>
          </p:cNvCxnSpPr>
          <p:nvPr/>
        </p:nvCxnSpPr>
        <p:spPr>
          <a:xfrm flipV="1">
            <a:off x="4905498" y="554565"/>
            <a:ext cx="1942092" cy="195512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/>
          <p:cNvCxnSpPr>
            <a:stCxn id="105" idx="0"/>
            <a:endCxn id="103" idx="4"/>
          </p:cNvCxnSpPr>
          <p:nvPr/>
        </p:nvCxnSpPr>
        <p:spPr>
          <a:xfrm flipV="1">
            <a:off x="6923024" y="585216"/>
            <a:ext cx="0" cy="189382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>
            <a:stCxn id="104" idx="6"/>
            <a:endCxn id="105" idx="2"/>
          </p:cNvCxnSpPr>
          <p:nvPr/>
        </p:nvCxnSpPr>
        <p:spPr>
          <a:xfrm>
            <a:off x="4936744" y="2583688"/>
            <a:ext cx="187960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4448934" y="15894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</a:t>
            </a:r>
            <a:r>
              <a:rPr lang="es-ES" dirty="0" smtClean="0"/>
              <a:t>0</a:t>
            </a:r>
            <a:endParaRPr lang="es-ES" dirty="0"/>
          </a:p>
        </p:txBody>
      </p:sp>
      <p:sp>
        <p:nvSpPr>
          <p:cNvPr id="113" name="CuadroTexto 112"/>
          <p:cNvSpPr txBox="1"/>
          <p:nvPr/>
        </p:nvSpPr>
        <p:spPr>
          <a:xfrm>
            <a:off x="6541894" y="16386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1</a:t>
            </a:r>
          </a:p>
        </p:txBody>
      </p:sp>
      <p:sp>
        <p:nvSpPr>
          <p:cNvPr id="114" name="CuadroTexto 113"/>
          <p:cNvSpPr txBox="1"/>
          <p:nvPr/>
        </p:nvSpPr>
        <p:spPr>
          <a:xfrm>
            <a:off x="6542024" y="2644476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</a:t>
            </a:r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115" name="CuadroTexto 114"/>
          <p:cNvSpPr txBox="1"/>
          <p:nvPr/>
        </p:nvSpPr>
        <p:spPr>
          <a:xfrm>
            <a:off x="4448674" y="2644828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3</a:t>
            </a:r>
          </a:p>
        </p:txBody>
      </p:sp>
      <p:sp>
        <p:nvSpPr>
          <p:cNvPr id="116" name="CuadroTexto 115"/>
          <p:cNvSpPr txBox="1"/>
          <p:nvPr/>
        </p:nvSpPr>
        <p:spPr>
          <a:xfrm>
            <a:off x="4932680" y="29118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rgbClr val="FF7C80"/>
                </a:solidFill>
              </a:rPr>
              <a:t>LRU[5:0</a:t>
            </a:r>
            <a:r>
              <a:rPr lang="es-ES" sz="2000" dirty="0" smtClean="0">
                <a:solidFill>
                  <a:srgbClr val="FF7C80"/>
                </a:solidFill>
              </a:rPr>
              <a:t>]=000001</a:t>
            </a:r>
            <a:endParaRPr lang="es-ES" sz="2000" dirty="0">
              <a:solidFill>
                <a:srgbClr val="FF7C80"/>
              </a:solidFill>
            </a:endParaRPr>
          </a:p>
        </p:txBody>
      </p:sp>
      <p:sp>
        <p:nvSpPr>
          <p:cNvPr id="117" name="CuadroTexto 116"/>
          <p:cNvSpPr txBox="1"/>
          <p:nvPr/>
        </p:nvSpPr>
        <p:spPr>
          <a:xfrm>
            <a:off x="5519957" y="174894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LRU[2]</a:t>
            </a:r>
            <a:endParaRPr lang="es-ES" sz="16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6586742" y="1280133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LRU[1]</a:t>
            </a:r>
            <a:endParaRPr lang="es-ES" sz="1600" dirty="0"/>
          </a:p>
        </p:txBody>
      </p:sp>
      <p:sp>
        <p:nvSpPr>
          <p:cNvPr id="119" name="CuadroTexto 118"/>
          <p:cNvSpPr txBox="1"/>
          <p:nvPr/>
        </p:nvSpPr>
        <p:spPr>
          <a:xfrm>
            <a:off x="5504487" y="2285800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LRU[0]</a:t>
            </a:r>
            <a:endParaRPr lang="es-ES" sz="1600" dirty="0"/>
          </a:p>
        </p:txBody>
      </p:sp>
      <p:sp>
        <p:nvSpPr>
          <p:cNvPr id="120" name="CuadroTexto 119"/>
          <p:cNvSpPr txBox="1"/>
          <p:nvPr/>
        </p:nvSpPr>
        <p:spPr>
          <a:xfrm>
            <a:off x="4554999" y="1280133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LRU[3]</a:t>
            </a:r>
            <a:endParaRPr lang="es-ES" sz="1600" dirty="0"/>
          </a:p>
        </p:txBody>
      </p:sp>
      <p:sp>
        <p:nvSpPr>
          <p:cNvPr id="121" name="CuadroTexto 120"/>
          <p:cNvSpPr txBox="1"/>
          <p:nvPr/>
        </p:nvSpPr>
        <p:spPr>
          <a:xfrm>
            <a:off x="5909070" y="1787169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LRU[5]</a:t>
            </a:r>
            <a:endParaRPr lang="es-ES" sz="16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5999663" y="886664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LRU[4]</a:t>
            </a:r>
            <a:endParaRPr lang="es-ES" sz="1600" dirty="0"/>
          </a:p>
        </p:txBody>
      </p:sp>
      <p:sp>
        <p:nvSpPr>
          <p:cNvPr id="123" name="Flecha derecha 122"/>
          <p:cNvSpPr/>
          <p:nvPr/>
        </p:nvSpPr>
        <p:spPr>
          <a:xfrm>
            <a:off x="7528393" y="1362379"/>
            <a:ext cx="879879" cy="25630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CuadroTexto 123"/>
          <p:cNvSpPr txBox="1"/>
          <p:nvPr/>
        </p:nvSpPr>
        <p:spPr>
          <a:xfrm>
            <a:off x="7427809" y="1624783"/>
            <a:ext cx="1136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accent6"/>
                </a:solidFill>
              </a:rPr>
              <a:t>Hit </a:t>
            </a:r>
            <a:r>
              <a:rPr lang="es-ES" sz="1400" b="1" dirty="0" err="1" smtClean="0">
                <a:solidFill>
                  <a:schemeClr val="accent6"/>
                </a:solidFill>
              </a:rPr>
              <a:t>on</a:t>
            </a:r>
            <a:r>
              <a:rPr lang="es-ES" sz="1400" b="1" dirty="0" smtClean="0">
                <a:solidFill>
                  <a:schemeClr val="accent6"/>
                </a:solidFill>
              </a:rPr>
              <a:t> </a:t>
            </a:r>
            <a:r>
              <a:rPr lang="es-ES" sz="1400" b="1" dirty="0" err="1" smtClean="0">
                <a:solidFill>
                  <a:schemeClr val="accent6"/>
                </a:solidFill>
              </a:rPr>
              <a:t>Way</a:t>
            </a:r>
            <a:r>
              <a:rPr lang="es-ES" sz="1400" b="1" dirty="0" smtClean="0">
                <a:solidFill>
                  <a:schemeClr val="accent6"/>
                </a:solidFill>
              </a:rPr>
              <a:t> 0</a:t>
            </a:r>
            <a:endParaRPr lang="es-ES" sz="1400" b="1" dirty="0">
              <a:solidFill>
                <a:schemeClr val="accent6"/>
              </a:solidFill>
            </a:endParaRPr>
          </a:p>
        </p:txBody>
      </p:sp>
      <p:sp>
        <p:nvSpPr>
          <p:cNvPr id="125" name="Elipse 124"/>
          <p:cNvSpPr/>
          <p:nvPr/>
        </p:nvSpPr>
        <p:spPr>
          <a:xfrm>
            <a:off x="8862568" y="382016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6" name="Elipse 125"/>
          <p:cNvSpPr/>
          <p:nvPr/>
        </p:nvSpPr>
        <p:spPr>
          <a:xfrm>
            <a:off x="10955528" y="382016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Elipse 126"/>
          <p:cNvSpPr/>
          <p:nvPr/>
        </p:nvSpPr>
        <p:spPr>
          <a:xfrm>
            <a:off x="8862568" y="2485136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8" name="Elipse 127"/>
          <p:cNvSpPr/>
          <p:nvPr/>
        </p:nvSpPr>
        <p:spPr>
          <a:xfrm>
            <a:off x="10955528" y="2485136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9" name="Conector recto de flecha 128"/>
          <p:cNvCxnSpPr>
            <a:stCxn id="126" idx="2"/>
            <a:endCxn id="125" idx="6"/>
          </p:cNvCxnSpPr>
          <p:nvPr/>
        </p:nvCxnSpPr>
        <p:spPr>
          <a:xfrm flipH="1">
            <a:off x="9075928" y="486664"/>
            <a:ext cx="187960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>
            <a:stCxn id="128" idx="1"/>
            <a:endCxn id="125" idx="5"/>
          </p:cNvCxnSpPr>
          <p:nvPr/>
        </p:nvCxnSpPr>
        <p:spPr>
          <a:xfrm flipH="1" flipV="1">
            <a:off x="9044682" y="560661"/>
            <a:ext cx="1942092" cy="1955126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127" idx="0"/>
            <a:endCxn id="125" idx="4"/>
          </p:cNvCxnSpPr>
          <p:nvPr/>
        </p:nvCxnSpPr>
        <p:spPr>
          <a:xfrm flipV="1">
            <a:off x="8969248" y="591312"/>
            <a:ext cx="0" cy="1893824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127" idx="7"/>
            <a:endCxn id="126" idx="3"/>
          </p:cNvCxnSpPr>
          <p:nvPr/>
        </p:nvCxnSpPr>
        <p:spPr>
          <a:xfrm flipV="1">
            <a:off x="9044682" y="560661"/>
            <a:ext cx="1942092" cy="195512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128" idx="0"/>
            <a:endCxn id="126" idx="4"/>
          </p:cNvCxnSpPr>
          <p:nvPr/>
        </p:nvCxnSpPr>
        <p:spPr>
          <a:xfrm flipV="1">
            <a:off x="11062208" y="591312"/>
            <a:ext cx="0" cy="189382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/>
          <p:cNvCxnSpPr>
            <a:stCxn id="127" idx="6"/>
            <a:endCxn id="128" idx="2"/>
          </p:cNvCxnSpPr>
          <p:nvPr/>
        </p:nvCxnSpPr>
        <p:spPr>
          <a:xfrm>
            <a:off x="9075928" y="2589784"/>
            <a:ext cx="18796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/>
          <p:cNvSpPr txBox="1"/>
          <p:nvPr/>
        </p:nvSpPr>
        <p:spPr>
          <a:xfrm>
            <a:off x="8588118" y="21990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</a:t>
            </a:r>
            <a:r>
              <a:rPr lang="es-ES" dirty="0" smtClean="0"/>
              <a:t>0</a:t>
            </a:r>
            <a:endParaRPr lang="es-ES" dirty="0"/>
          </a:p>
        </p:txBody>
      </p:sp>
      <p:sp>
        <p:nvSpPr>
          <p:cNvPr id="136" name="CuadroTexto 135"/>
          <p:cNvSpPr txBox="1"/>
          <p:nvPr/>
        </p:nvSpPr>
        <p:spPr>
          <a:xfrm>
            <a:off x="10681078" y="22482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1</a:t>
            </a:r>
          </a:p>
        </p:txBody>
      </p:sp>
      <p:sp>
        <p:nvSpPr>
          <p:cNvPr id="137" name="CuadroTexto 136"/>
          <p:cNvSpPr txBox="1"/>
          <p:nvPr/>
        </p:nvSpPr>
        <p:spPr>
          <a:xfrm>
            <a:off x="10681208" y="2650572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</a:t>
            </a:r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138" name="CuadroTexto 137"/>
          <p:cNvSpPr txBox="1"/>
          <p:nvPr/>
        </p:nvSpPr>
        <p:spPr>
          <a:xfrm>
            <a:off x="8587858" y="2650924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3</a:t>
            </a:r>
          </a:p>
        </p:txBody>
      </p:sp>
      <p:sp>
        <p:nvSpPr>
          <p:cNvPr id="139" name="CuadroTexto 138"/>
          <p:cNvSpPr txBox="1"/>
          <p:nvPr/>
        </p:nvSpPr>
        <p:spPr>
          <a:xfrm>
            <a:off x="8971280" y="2917952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rgbClr val="FF7C80"/>
                </a:solidFill>
              </a:rPr>
              <a:t>LRU[5:0</a:t>
            </a:r>
            <a:r>
              <a:rPr lang="es-ES" sz="2000" dirty="0" smtClean="0">
                <a:solidFill>
                  <a:srgbClr val="FF7C80"/>
                </a:solidFill>
              </a:rPr>
              <a:t>]=101101</a:t>
            </a:r>
            <a:endParaRPr lang="es-ES" sz="2000" dirty="0">
              <a:solidFill>
                <a:srgbClr val="FF7C80"/>
              </a:solidFill>
            </a:endParaRPr>
          </a:p>
        </p:txBody>
      </p:sp>
      <p:sp>
        <p:nvSpPr>
          <p:cNvPr id="140" name="CuadroTexto 139"/>
          <p:cNvSpPr txBox="1"/>
          <p:nvPr/>
        </p:nvSpPr>
        <p:spPr>
          <a:xfrm>
            <a:off x="9659141" y="180990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LRU[2]</a:t>
            </a:r>
            <a:endParaRPr lang="es-ES" sz="1600" dirty="0"/>
          </a:p>
        </p:txBody>
      </p:sp>
      <p:sp>
        <p:nvSpPr>
          <p:cNvPr id="141" name="CuadroTexto 140"/>
          <p:cNvSpPr txBox="1"/>
          <p:nvPr/>
        </p:nvSpPr>
        <p:spPr>
          <a:xfrm>
            <a:off x="10725926" y="1286229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LRU[1]</a:t>
            </a:r>
            <a:endParaRPr lang="es-ES" sz="1600" dirty="0"/>
          </a:p>
        </p:txBody>
      </p:sp>
      <p:sp>
        <p:nvSpPr>
          <p:cNvPr id="142" name="CuadroTexto 141"/>
          <p:cNvSpPr txBox="1"/>
          <p:nvPr/>
        </p:nvSpPr>
        <p:spPr>
          <a:xfrm>
            <a:off x="9643671" y="2291896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LRU[0]</a:t>
            </a:r>
            <a:endParaRPr lang="es-ES" sz="1600" dirty="0"/>
          </a:p>
        </p:txBody>
      </p:sp>
      <p:sp>
        <p:nvSpPr>
          <p:cNvPr id="143" name="CuadroTexto 142"/>
          <p:cNvSpPr txBox="1"/>
          <p:nvPr/>
        </p:nvSpPr>
        <p:spPr>
          <a:xfrm>
            <a:off x="8694183" y="1286229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LRU[3]</a:t>
            </a:r>
            <a:endParaRPr lang="es-ES" sz="1600" dirty="0"/>
          </a:p>
        </p:txBody>
      </p:sp>
      <p:sp>
        <p:nvSpPr>
          <p:cNvPr id="144" name="CuadroTexto 143"/>
          <p:cNvSpPr txBox="1"/>
          <p:nvPr/>
        </p:nvSpPr>
        <p:spPr>
          <a:xfrm>
            <a:off x="10048254" y="1793265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LRU[5]</a:t>
            </a:r>
            <a:endParaRPr lang="es-ES" sz="1600" dirty="0"/>
          </a:p>
        </p:txBody>
      </p:sp>
      <p:sp>
        <p:nvSpPr>
          <p:cNvPr id="145" name="CuadroTexto 144"/>
          <p:cNvSpPr txBox="1"/>
          <p:nvPr/>
        </p:nvSpPr>
        <p:spPr>
          <a:xfrm>
            <a:off x="10138847" y="892760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LRU[4]</a:t>
            </a:r>
            <a:endParaRPr lang="es-ES" sz="1600" dirty="0"/>
          </a:p>
        </p:txBody>
      </p:sp>
      <p:sp>
        <p:nvSpPr>
          <p:cNvPr id="146" name="Elipse 145"/>
          <p:cNvSpPr/>
          <p:nvPr/>
        </p:nvSpPr>
        <p:spPr>
          <a:xfrm>
            <a:off x="608584" y="3887216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7" name="Elipse 146"/>
          <p:cNvSpPr/>
          <p:nvPr/>
        </p:nvSpPr>
        <p:spPr>
          <a:xfrm>
            <a:off x="2701544" y="3887216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8" name="Elipse 147"/>
          <p:cNvSpPr/>
          <p:nvPr/>
        </p:nvSpPr>
        <p:spPr>
          <a:xfrm>
            <a:off x="608584" y="5990336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9" name="Elipse 148"/>
          <p:cNvSpPr/>
          <p:nvPr/>
        </p:nvSpPr>
        <p:spPr>
          <a:xfrm>
            <a:off x="2701544" y="5990336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0" name="Conector recto de flecha 149"/>
          <p:cNvCxnSpPr>
            <a:stCxn id="147" idx="2"/>
            <a:endCxn id="146" idx="6"/>
          </p:cNvCxnSpPr>
          <p:nvPr/>
        </p:nvCxnSpPr>
        <p:spPr>
          <a:xfrm flipH="1">
            <a:off x="821944" y="3991864"/>
            <a:ext cx="187960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/>
          <p:cNvCxnSpPr>
            <a:stCxn id="149" idx="1"/>
            <a:endCxn id="146" idx="5"/>
          </p:cNvCxnSpPr>
          <p:nvPr/>
        </p:nvCxnSpPr>
        <p:spPr>
          <a:xfrm flipH="1" flipV="1">
            <a:off x="790698" y="4065861"/>
            <a:ext cx="1942092" cy="1955126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/>
          <p:cNvCxnSpPr>
            <a:stCxn id="148" idx="0"/>
            <a:endCxn id="146" idx="4"/>
          </p:cNvCxnSpPr>
          <p:nvPr/>
        </p:nvCxnSpPr>
        <p:spPr>
          <a:xfrm flipV="1">
            <a:off x="715264" y="4096512"/>
            <a:ext cx="0" cy="1893824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>
            <a:stCxn id="148" idx="7"/>
            <a:endCxn id="147" idx="3"/>
          </p:cNvCxnSpPr>
          <p:nvPr/>
        </p:nvCxnSpPr>
        <p:spPr>
          <a:xfrm flipV="1">
            <a:off x="790698" y="4065861"/>
            <a:ext cx="1942092" cy="1955126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>
            <a:stCxn id="149" idx="0"/>
            <a:endCxn id="147" idx="4"/>
          </p:cNvCxnSpPr>
          <p:nvPr/>
        </p:nvCxnSpPr>
        <p:spPr>
          <a:xfrm flipV="1">
            <a:off x="2808224" y="4096512"/>
            <a:ext cx="0" cy="189382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/>
          <p:cNvCxnSpPr>
            <a:stCxn id="148" idx="6"/>
            <a:endCxn id="149" idx="2"/>
          </p:cNvCxnSpPr>
          <p:nvPr/>
        </p:nvCxnSpPr>
        <p:spPr>
          <a:xfrm>
            <a:off x="821944" y="6094984"/>
            <a:ext cx="18796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uadroTexto 155"/>
          <p:cNvSpPr txBox="1"/>
          <p:nvPr/>
        </p:nvSpPr>
        <p:spPr>
          <a:xfrm>
            <a:off x="334134" y="3527190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</a:t>
            </a:r>
            <a:r>
              <a:rPr lang="es-ES" dirty="0" smtClean="0"/>
              <a:t>0</a:t>
            </a:r>
            <a:endParaRPr lang="es-ES"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2427094" y="3527682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1</a:t>
            </a:r>
          </a:p>
        </p:txBody>
      </p:sp>
      <p:sp>
        <p:nvSpPr>
          <p:cNvPr id="158" name="CuadroTexto 157"/>
          <p:cNvSpPr txBox="1"/>
          <p:nvPr/>
        </p:nvSpPr>
        <p:spPr>
          <a:xfrm>
            <a:off x="2427224" y="6155772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</a:t>
            </a:r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159" name="CuadroTexto 158"/>
          <p:cNvSpPr txBox="1"/>
          <p:nvPr/>
        </p:nvSpPr>
        <p:spPr>
          <a:xfrm>
            <a:off x="333874" y="6156124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3</a:t>
            </a:r>
          </a:p>
        </p:txBody>
      </p:sp>
      <p:sp>
        <p:nvSpPr>
          <p:cNvPr id="160" name="CuadroTexto 159"/>
          <p:cNvSpPr txBox="1"/>
          <p:nvPr/>
        </p:nvSpPr>
        <p:spPr>
          <a:xfrm>
            <a:off x="726440" y="6432296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rgbClr val="FF7C80"/>
                </a:solidFill>
              </a:rPr>
              <a:t>LRU[5:0</a:t>
            </a:r>
            <a:r>
              <a:rPr lang="es-ES" sz="2000" dirty="0" smtClean="0">
                <a:solidFill>
                  <a:srgbClr val="FF7C80"/>
                </a:solidFill>
              </a:rPr>
              <a:t>]=</a:t>
            </a:r>
            <a:r>
              <a:rPr lang="es-ES" sz="2000" dirty="0">
                <a:solidFill>
                  <a:srgbClr val="FF7C80"/>
                </a:solidFill>
              </a:rPr>
              <a:t> 1</a:t>
            </a:r>
            <a:r>
              <a:rPr lang="es-ES" sz="2000" dirty="0" smtClean="0">
                <a:solidFill>
                  <a:srgbClr val="FF7C80"/>
                </a:solidFill>
              </a:rPr>
              <a:t>11111</a:t>
            </a:r>
            <a:endParaRPr lang="es-ES" sz="2000" dirty="0">
              <a:solidFill>
                <a:srgbClr val="FF7C80"/>
              </a:solidFill>
            </a:endParaRPr>
          </a:p>
        </p:txBody>
      </p:sp>
      <p:sp>
        <p:nvSpPr>
          <p:cNvPr id="161" name="CuadroTexto 160"/>
          <p:cNvSpPr txBox="1"/>
          <p:nvPr/>
        </p:nvSpPr>
        <p:spPr>
          <a:xfrm>
            <a:off x="1405157" y="3686190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LRU[2]</a:t>
            </a:r>
            <a:endParaRPr lang="es-ES" sz="1600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2471942" y="4791429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LRU[1]</a:t>
            </a:r>
            <a:endParaRPr lang="es-ES" sz="1600" dirty="0"/>
          </a:p>
        </p:txBody>
      </p:sp>
      <p:sp>
        <p:nvSpPr>
          <p:cNvPr id="163" name="CuadroTexto 162"/>
          <p:cNvSpPr txBox="1"/>
          <p:nvPr/>
        </p:nvSpPr>
        <p:spPr>
          <a:xfrm>
            <a:off x="1389687" y="5797096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LRU[0]</a:t>
            </a:r>
            <a:endParaRPr lang="es-ES" sz="1600" dirty="0"/>
          </a:p>
        </p:txBody>
      </p:sp>
      <p:sp>
        <p:nvSpPr>
          <p:cNvPr id="164" name="CuadroTexto 163"/>
          <p:cNvSpPr txBox="1"/>
          <p:nvPr/>
        </p:nvSpPr>
        <p:spPr>
          <a:xfrm>
            <a:off x="440199" y="4791429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LRU[3]</a:t>
            </a:r>
            <a:endParaRPr lang="es-ES" sz="1600" dirty="0"/>
          </a:p>
        </p:txBody>
      </p:sp>
      <p:sp>
        <p:nvSpPr>
          <p:cNvPr id="165" name="CuadroTexto 164"/>
          <p:cNvSpPr txBox="1"/>
          <p:nvPr/>
        </p:nvSpPr>
        <p:spPr>
          <a:xfrm>
            <a:off x="1794270" y="5298465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LRU[5]</a:t>
            </a:r>
            <a:endParaRPr lang="es-ES" sz="1600" dirty="0"/>
          </a:p>
        </p:txBody>
      </p:sp>
      <p:sp>
        <p:nvSpPr>
          <p:cNvPr id="166" name="CuadroTexto 165"/>
          <p:cNvSpPr txBox="1"/>
          <p:nvPr/>
        </p:nvSpPr>
        <p:spPr>
          <a:xfrm>
            <a:off x="1884863" y="4397960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LRU[4]</a:t>
            </a:r>
            <a:endParaRPr lang="es-ES" sz="1600" dirty="0"/>
          </a:p>
        </p:txBody>
      </p:sp>
      <p:sp>
        <p:nvSpPr>
          <p:cNvPr id="168" name="CuadroTexto 167"/>
          <p:cNvSpPr txBox="1"/>
          <p:nvPr/>
        </p:nvSpPr>
        <p:spPr>
          <a:xfrm>
            <a:off x="3578185" y="513607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accent6"/>
                </a:solidFill>
              </a:rPr>
              <a:t>Miss</a:t>
            </a:r>
            <a:endParaRPr lang="es-ES" sz="1400" b="1" dirty="0">
              <a:solidFill>
                <a:schemeClr val="accent6"/>
              </a:solidFill>
            </a:endParaRPr>
          </a:p>
        </p:txBody>
      </p:sp>
      <p:sp>
        <p:nvSpPr>
          <p:cNvPr id="169" name="Elipse 168"/>
          <p:cNvSpPr/>
          <p:nvPr/>
        </p:nvSpPr>
        <p:spPr>
          <a:xfrm>
            <a:off x="4720336" y="3884168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Elipse 169"/>
          <p:cNvSpPr/>
          <p:nvPr/>
        </p:nvSpPr>
        <p:spPr>
          <a:xfrm>
            <a:off x="6813296" y="3884168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1" name="Elipse 170"/>
          <p:cNvSpPr/>
          <p:nvPr/>
        </p:nvSpPr>
        <p:spPr>
          <a:xfrm>
            <a:off x="4720336" y="5987288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2" name="Elipse 171"/>
          <p:cNvSpPr/>
          <p:nvPr/>
        </p:nvSpPr>
        <p:spPr>
          <a:xfrm>
            <a:off x="6813296" y="5987288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3" name="Conector recto de flecha 172"/>
          <p:cNvCxnSpPr>
            <a:stCxn id="170" idx="2"/>
            <a:endCxn id="169" idx="6"/>
          </p:cNvCxnSpPr>
          <p:nvPr/>
        </p:nvCxnSpPr>
        <p:spPr>
          <a:xfrm flipH="1">
            <a:off x="4933696" y="3988816"/>
            <a:ext cx="18796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de flecha 173"/>
          <p:cNvCxnSpPr>
            <a:stCxn id="172" idx="1"/>
            <a:endCxn id="169" idx="5"/>
          </p:cNvCxnSpPr>
          <p:nvPr/>
        </p:nvCxnSpPr>
        <p:spPr>
          <a:xfrm flipH="1" flipV="1">
            <a:off x="4902450" y="4062813"/>
            <a:ext cx="1942092" cy="1955126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de flecha 174"/>
          <p:cNvCxnSpPr>
            <a:stCxn id="171" idx="0"/>
            <a:endCxn id="169" idx="4"/>
          </p:cNvCxnSpPr>
          <p:nvPr/>
        </p:nvCxnSpPr>
        <p:spPr>
          <a:xfrm flipV="1">
            <a:off x="4827016" y="4093464"/>
            <a:ext cx="0" cy="1893824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/>
          <p:cNvCxnSpPr>
            <a:stCxn id="171" idx="7"/>
            <a:endCxn id="170" idx="3"/>
          </p:cNvCxnSpPr>
          <p:nvPr/>
        </p:nvCxnSpPr>
        <p:spPr>
          <a:xfrm flipV="1">
            <a:off x="4902450" y="4062813"/>
            <a:ext cx="1942092" cy="1955126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>
            <a:stCxn id="172" idx="0"/>
            <a:endCxn id="170" idx="4"/>
          </p:cNvCxnSpPr>
          <p:nvPr/>
        </p:nvCxnSpPr>
        <p:spPr>
          <a:xfrm flipV="1">
            <a:off x="6919976" y="4093464"/>
            <a:ext cx="0" cy="189382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/>
          <p:cNvCxnSpPr>
            <a:stCxn id="171" idx="6"/>
            <a:endCxn id="172" idx="2"/>
          </p:cNvCxnSpPr>
          <p:nvPr/>
        </p:nvCxnSpPr>
        <p:spPr>
          <a:xfrm>
            <a:off x="4933696" y="6091936"/>
            <a:ext cx="18796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uadroTexto 178"/>
          <p:cNvSpPr txBox="1"/>
          <p:nvPr/>
        </p:nvSpPr>
        <p:spPr>
          <a:xfrm>
            <a:off x="4445886" y="3524142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</a:t>
            </a:r>
            <a:r>
              <a:rPr lang="es-ES" dirty="0" smtClean="0"/>
              <a:t>0</a:t>
            </a:r>
            <a:endParaRPr lang="es-ES" dirty="0"/>
          </a:p>
        </p:txBody>
      </p:sp>
      <p:sp>
        <p:nvSpPr>
          <p:cNvPr id="180" name="CuadroTexto 179"/>
          <p:cNvSpPr txBox="1"/>
          <p:nvPr/>
        </p:nvSpPr>
        <p:spPr>
          <a:xfrm>
            <a:off x="6538846" y="3524634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1</a:t>
            </a:r>
          </a:p>
        </p:txBody>
      </p:sp>
      <p:sp>
        <p:nvSpPr>
          <p:cNvPr id="181" name="CuadroTexto 180"/>
          <p:cNvSpPr txBox="1"/>
          <p:nvPr/>
        </p:nvSpPr>
        <p:spPr>
          <a:xfrm>
            <a:off x="6538976" y="6152724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</a:t>
            </a:r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182" name="CuadroTexto 181"/>
          <p:cNvSpPr txBox="1"/>
          <p:nvPr/>
        </p:nvSpPr>
        <p:spPr>
          <a:xfrm>
            <a:off x="4445626" y="6153076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3</a:t>
            </a:r>
          </a:p>
        </p:txBody>
      </p:sp>
      <p:sp>
        <p:nvSpPr>
          <p:cNvPr id="183" name="CuadroTexto 182"/>
          <p:cNvSpPr txBox="1"/>
          <p:nvPr/>
        </p:nvSpPr>
        <p:spPr>
          <a:xfrm>
            <a:off x="4874768" y="6429248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rgbClr val="FF7C80"/>
                </a:solidFill>
              </a:rPr>
              <a:t>LRU[5:0</a:t>
            </a:r>
            <a:r>
              <a:rPr lang="es-ES" sz="2000" dirty="0" smtClean="0">
                <a:solidFill>
                  <a:srgbClr val="FF7C80"/>
                </a:solidFill>
              </a:rPr>
              <a:t>]=</a:t>
            </a:r>
            <a:r>
              <a:rPr lang="es-ES" sz="2000" dirty="0">
                <a:solidFill>
                  <a:srgbClr val="FF7C80"/>
                </a:solidFill>
              </a:rPr>
              <a:t> 0</a:t>
            </a:r>
            <a:r>
              <a:rPr lang="es-ES" sz="2000" dirty="0" smtClean="0">
                <a:solidFill>
                  <a:srgbClr val="FF7C80"/>
                </a:solidFill>
              </a:rPr>
              <a:t>10011</a:t>
            </a:r>
            <a:endParaRPr lang="es-ES" sz="2000" dirty="0">
              <a:solidFill>
                <a:srgbClr val="FF7C80"/>
              </a:solidFill>
            </a:endParaRPr>
          </a:p>
        </p:txBody>
      </p:sp>
      <p:sp>
        <p:nvSpPr>
          <p:cNvPr id="184" name="CuadroTexto 183"/>
          <p:cNvSpPr txBox="1"/>
          <p:nvPr/>
        </p:nvSpPr>
        <p:spPr>
          <a:xfrm>
            <a:off x="5516909" y="3683142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LRU[2]</a:t>
            </a:r>
            <a:endParaRPr lang="es-ES" sz="1600" dirty="0"/>
          </a:p>
        </p:txBody>
      </p:sp>
      <p:sp>
        <p:nvSpPr>
          <p:cNvPr id="185" name="CuadroTexto 184"/>
          <p:cNvSpPr txBox="1"/>
          <p:nvPr/>
        </p:nvSpPr>
        <p:spPr>
          <a:xfrm>
            <a:off x="6583694" y="4788381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LRU[1]</a:t>
            </a:r>
            <a:endParaRPr lang="es-ES" sz="1600" dirty="0"/>
          </a:p>
        </p:txBody>
      </p:sp>
      <p:sp>
        <p:nvSpPr>
          <p:cNvPr id="186" name="CuadroTexto 185"/>
          <p:cNvSpPr txBox="1"/>
          <p:nvPr/>
        </p:nvSpPr>
        <p:spPr>
          <a:xfrm>
            <a:off x="5501439" y="579404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LRU[0]</a:t>
            </a:r>
            <a:endParaRPr lang="es-ES" sz="1600" dirty="0"/>
          </a:p>
        </p:txBody>
      </p:sp>
      <p:sp>
        <p:nvSpPr>
          <p:cNvPr id="187" name="CuadroTexto 186"/>
          <p:cNvSpPr txBox="1"/>
          <p:nvPr/>
        </p:nvSpPr>
        <p:spPr>
          <a:xfrm>
            <a:off x="4551951" y="4788381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LRU[3]</a:t>
            </a:r>
            <a:endParaRPr lang="es-ES" sz="1600" dirty="0"/>
          </a:p>
        </p:txBody>
      </p:sp>
      <p:sp>
        <p:nvSpPr>
          <p:cNvPr id="188" name="CuadroTexto 187"/>
          <p:cNvSpPr txBox="1"/>
          <p:nvPr/>
        </p:nvSpPr>
        <p:spPr>
          <a:xfrm>
            <a:off x="5906022" y="5295417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LRU[5]</a:t>
            </a:r>
            <a:endParaRPr lang="es-ES" sz="1600" dirty="0"/>
          </a:p>
        </p:txBody>
      </p:sp>
      <p:sp>
        <p:nvSpPr>
          <p:cNvPr id="189" name="CuadroTexto 188"/>
          <p:cNvSpPr txBox="1"/>
          <p:nvPr/>
        </p:nvSpPr>
        <p:spPr>
          <a:xfrm>
            <a:off x="5996615" y="4394912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LRU[4]</a:t>
            </a:r>
            <a:endParaRPr lang="es-ES" sz="1600" dirty="0"/>
          </a:p>
        </p:txBody>
      </p:sp>
      <p:sp>
        <p:nvSpPr>
          <p:cNvPr id="191" name="CuadroTexto 190"/>
          <p:cNvSpPr txBox="1"/>
          <p:nvPr/>
        </p:nvSpPr>
        <p:spPr>
          <a:xfrm>
            <a:off x="7313001" y="5133031"/>
            <a:ext cx="1417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solidFill>
                  <a:schemeClr val="accent6"/>
                </a:solidFill>
              </a:rPr>
              <a:t>Invalidate</a:t>
            </a:r>
            <a:r>
              <a:rPr lang="es-ES" sz="1400" b="1" dirty="0" smtClean="0">
                <a:solidFill>
                  <a:schemeClr val="accent6"/>
                </a:solidFill>
              </a:rPr>
              <a:t> </a:t>
            </a:r>
            <a:r>
              <a:rPr lang="es-ES" sz="1400" b="1" dirty="0" err="1" smtClean="0">
                <a:solidFill>
                  <a:schemeClr val="accent6"/>
                </a:solidFill>
              </a:rPr>
              <a:t>Way</a:t>
            </a:r>
            <a:r>
              <a:rPr lang="es-ES" sz="1400" b="1" dirty="0" smtClean="0">
                <a:solidFill>
                  <a:schemeClr val="accent6"/>
                </a:solidFill>
              </a:rPr>
              <a:t> 0</a:t>
            </a:r>
            <a:endParaRPr lang="es-ES" sz="1400" b="1" dirty="0">
              <a:solidFill>
                <a:schemeClr val="accent6"/>
              </a:solidFill>
            </a:endParaRPr>
          </a:p>
        </p:txBody>
      </p:sp>
      <p:sp>
        <p:nvSpPr>
          <p:cNvPr id="192" name="Elipse 191"/>
          <p:cNvSpPr/>
          <p:nvPr/>
        </p:nvSpPr>
        <p:spPr>
          <a:xfrm>
            <a:off x="8859520" y="3890264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3" name="Elipse 192"/>
          <p:cNvSpPr/>
          <p:nvPr/>
        </p:nvSpPr>
        <p:spPr>
          <a:xfrm>
            <a:off x="10952480" y="3890264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4" name="Elipse 193"/>
          <p:cNvSpPr/>
          <p:nvPr/>
        </p:nvSpPr>
        <p:spPr>
          <a:xfrm>
            <a:off x="8859520" y="5993384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5" name="Elipse 194"/>
          <p:cNvSpPr/>
          <p:nvPr/>
        </p:nvSpPr>
        <p:spPr>
          <a:xfrm>
            <a:off x="10952480" y="5993384"/>
            <a:ext cx="213360" cy="20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6" name="Conector recto de flecha 195"/>
          <p:cNvCxnSpPr>
            <a:stCxn id="193" idx="2"/>
            <a:endCxn id="192" idx="6"/>
          </p:cNvCxnSpPr>
          <p:nvPr/>
        </p:nvCxnSpPr>
        <p:spPr>
          <a:xfrm flipH="1">
            <a:off x="9072880" y="3994912"/>
            <a:ext cx="1879600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de flecha 196"/>
          <p:cNvCxnSpPr>
            <a:stCxn id="195" idx="1"/>
            <a:endCxn id="192" idx="5"/>
          </p:cNvCxnSpPr>
          <p:nvPr/>
        </p:nvCxnSpPr>
        <p:spPr>
          <a:xfrm flipH="1" flipV="1">
            <a:off x="9041634" y="4068909"/>
            <a:ext cx="1942092" cy="1955126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de flecha 197"/>
          <p:cNvCxnSpPr>
            <a:stCxn id="194" idx="0"/>
            <a:endCxn id="192" idx="4"/>
          </p:cNvCxnSpPr>
          <p:nvPr/>
        </p:nvCxnSpPr>
        <p:spPr>
          <a:xfrm flipV="1">
            <a:off x="8966200" y="4099560"/>
            <a:ext cx="0" cy="189382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de flecha 198"/>
          <p:cNvCxnSpPr>
            <a:stCxn id="194" idx="7"/>
            <a:endCxn id="193" idx="3"/>
          </p:cNvCxnSpPr>
          <p:nvPr/>
        </p:nvCxnSpPr>
        <p:spPr>
          <a:xfrm flipV="1">
            <a:off x="9041634" y="4068909"/>
            <a:ext cx="1942092" cy="1955126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/>
          <p:cNvCxnSpPr>
            <a:stCxn id="195" idx="0"/>
            <a:endCxn id="193" idx="4"/>
          </p:cNvCxnSpPr>
          <p:nvPr/>
        </p:nvCxnSpPr>
        <p:spPr>
          <a:xfrm flipV="1">
            <a:off x="11059160" y="4099560"/>
            <a:ext cx="0" cy="1893824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/>
          <p:cNvCxnSpPr>
            <a:stCxn id="194" idx="6"/>
            <a:endCxn id="195" idx="2"/>
          </p:cNvCxnSpPr>
          <p:nvPr/>
        </p:nvCxnSpPr>
        <p:spPr>
          <a:xfrm>
            <a:off x="9072880" y="6098032"/>
            <a:ext cx="18796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uadroTexto 201"/>
          <p:cNvSpPr txBox="1"/>
          <p:nvPr/>
        </p:nvSpPr>
        <p:spPr>
          <a:xfrm>
            <a:off x="8585070" y="3530238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</a:t>
            </a:r>
            <a:r>
              <a:rPr lang="es-ES" dirty="0" smtClean="0"/>
              <a:t>0</a:t>
            </a:r>
            <a:endParaRPr lang="es-ES" dirty="0"/>
          </a:p>
        </p:txBody>
      </p:sp>
      <p:sp>
        <p:nvSpPr>
          <p:cNvPr id="203" name="CuadroTexto 202"/>
          <p:cNvSpPr txBox="1"/>
          <p:nvPr/>
        </p:nvSpPr>
        <p:spPr>
          <a:xfrm>
            <a:off x="10678030" y="3530730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1</a:t>
            </a:r>
          </a:p>
        </p:txBody>
      </p:sp>
      <p:sp>
        <p:nvSpPr>
          <p:cNvPr id="204" name="CuadroTexto 203"/>
          <p:cNvSpPr txBox="1"/>
          <p:nvPr/>
        </p:nvSpPr>
        <p:spPr>
          <a:xfrm>
            <a:off x="10678160" y="6158820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</a:t>
            </a:r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205" name="CuadroTexto 204"/>
          <p:cNvSpPr txBox="1"/>
          <p:nvPr/>
        </p:nvSpPr>
        <p:spPr>
          <a:xfrm>
            <a:off x="8584810" y="6159172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Way</a:t>
            </a:r>
            <a:r>
              <a:rPr lang="es-ES" dirty="0"/>
              <a:t> 3</a:t>
            </a:r>
          </a:p>
        </p:txBody>
      </p:sp>
      <p:sp>
        <p:nvSpPr>
          <p:cNvPr id="206" name="CuadroTexto 205"/>
          <p:cNvSpPr txBox="1"/>
          <p:nvPr/>
        </p:nvSpPr>
        <p:spPr>
          <a:xfrm>
            <a:off x="9032240" y="6435344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rgbClr val="FF7C80"/>
                </a:solidFill>
              </a:rPr>
              <a:t>LRU[5:0</a:t>
            </a:r>
            <a:r>
              <a:rPr lang="es-ES" sz="2000" dirty="0" smtClean="0">
                <a:solidFill>
                  <a:srgbClr val="FF7C80"/>
                </a:solidFill>
              </a:rPr>
              <a:t>]=</a:t>
            </a:r>
            <a:r>
              <a:rPr lang="es-ES" sz="2000" dirty="0">
                <a:solidFill>
                  <a:srgbClr val="FF7C80"/>
                </a:solidFill>
              </a:rPr>
              <a:t> </a:t>
            </a:r>
            <a:r>
              <a:rPr lang="es-ES" sz="2000" dirty="0" smtClean="0">
                <a:solidFill>
                  <a:srgbClr val="FF7C80"/>
                </a:solidFill>
              </a:rPr>
              <a:t>111011</a:t>
            </a:r>
            <a:endParaRPr lang="es-ES" sz="2000" dirty="0">
              <a:solidFill>
                <a:srgbClr val="FF7C80"/>
              </a:solidFill>
            </a:endParaRPr>
          </a:p>
        </p:txBody>
      </p:sp>
      <p:sp>
        <p:nvSpPr>
          <p:cNvPr id="207" name="CuadroTexto 206"/>
          <p:cNvSpPr txBox="1"/>
          <p:nvPr/>
        </p:nvSpPr>
        <p:spPr>
          <a:xfrm>
            <a:off x="9656093" y="368923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LRU[2]</a:t>
            </a:r>
            <a:endParaRPr lang="es-ES" sz="1600" dirty="0"/>
          </a:p>
        </p:txBody>
      </p:sp>
      <p:sp>
        <p:nvSpPr>
          <p:cNvPr id="208" name="CuadroTexto 207"/>
          <p:cNvSpPr txBox="1"/>
          <p:nvPr/>
        </p:nvSpPr>
        <p:spPr>
          <a:xfrm>
            <a:off x="10722878" y="4794477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LRU[1]</a:t>
            </a:r>
            <a:endParaRPr lang="es-ES" sz="1600" dirty="0"/>
          </a:p>
        </p:txBody>
      </p:sp>
      <p:sp>
        <p:nvSpPr>
          <p:cNvPr id="209" name="CuadroTexto 208"/>
          <p:cNvSpPr txBox="1"/>
          <p:nvPr/>
        </p:nvSpPr>
        <p:spPr>
          <a:xfrm>
            <a:off x="9640623" y="5800144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LRU[0]</a:t>
            </a:r>
            <a:endParaRPr lang="es-ES" sz="1600" dirty="0"/>
          </a:p>
        </p:txBody>
      </p:sp>
      <p:sp>
        <p:nvSpPr>
          <p:cNvPr id="210" name="CuadroTexto 209"/>
          <p:cNvSpPr txBox="1"/>
          <p:nvPr/>
        </p:nvSpPr>
        <p:spPr>
          <a:xfrm>
            <a:off x="8691135" y="4794477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LRU[3]</a:t>
            </a:r>
            <a:endParaRPr lang="es-ES" sz="1600" dirty="0"/>
          </a:p>
        </p:txBody>
      </p:sp>
      <p:sp>
        <p:nvSpPr>
          <p:cNvPr id="211" name="CuadroTexto 210"/>
          <p:cNvSpPr txBox="1"/>
          <p:nvPr/>
        </p:nvSpPr>
        <p:spPr>
          <a:xfrm>
            <a:off x="10045206" y="5301513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LRU[5]</a:t>
            </a:r>
            <a:endParaRPr lang="es-ES" sz="1600" dirty="0"/>
          </a:p>
        </p:txBody>
      </p:sp>
      <p:sp>
        <p:nvSpPr>
          <p:cNvPr id="212" name="CuadroTexto 211"/>
          <p:cNvSpPr txBox="1"/>
          <p:nvPr/>
        </p:nvSpPr>
        <p:spPr>
          <a:xfrm>
            <a:off x="10135799" y="4401008"/>
            <a:ext cx="7441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/>
              <a:t>LRU[4]</a:t>
            </a:r>
            <a:endParaRPr lang="es-ES" sz="1600" dirty="0"/>
          </a:p>
        </p:txBody>
      </p:sp>
      <p:sp>
        <p:nvSpPr>
          <p:cNvPr id="3" name="Flecha izquierda 2"/>
          <p:cNvSpPr/>
          <p:nvPr/>
        </p:nvSpPr>
        <p:spPr>
          <a:xfrm>
            <a:off x="7528392" y="4907280"/>
            <a:ext cx="879879" cy="235860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3" name="Flecha izquierda 212"/>
          <p:cNvSpPr/>
          <p:nvPr/>
        </p:nvSpPr>
        <p:spPr>
          <a:xfrm>
            <a:off x="3406906" y="4870208"/>
            <a:ext cx="879879" cy="235860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curvada hacia la izquierda 5"/>
          <p:cNvSpPr/>
          <p:nvPr/>
        </p:nvSpPr>
        <p:spPr>
          <a:xfrm>
            <a:off x="11440290" y="1787169"/>
            <a:ext cx="650110" cy="2946297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4" name="CuadroTexto 213"/>
          <p:cNvSpPr txBox="1"/>
          <p:nvPr/>
        </p:nvSpPr>
        <p:spPr>
          <a:xfrm>
            <a:off x="11571936" y="3056190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accent6"/>
                </a:solidFill>
              </a:rPr>
              <a:t>Miss</a:t>
            </a:r>
            <a:endParaRPr lang="es-ES" sz="1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26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151</Words>
  <Application>Microsoft Office PowerPoint</Application>
  <PresentationFormat>Panorámica</PresentationFormat>
  <Paragraphs>71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</cp:lastModifiedBy>
  <cp:revision>13</cp:revision>
  <dcterms:created xsi:type="dcterms:W3CDTF">2016-08-10T07:07:30Z</dcterms:created>
  <dcterms:modified xsi:type="dcterms:W3CDTF">2016-10-01T03:57:00Z</dcterms:modified>
</cp:coreProperties>
</file>