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6858000" cy="9144000"/>
  <p:embeddedFontLst>
    <p:embeddedFont>
      <p:font typeface="Inconsolata"/>
      <p:regular r:id="rId76"/>
      <p:bold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Inconsolata-bold.fntdata"/><Relationship Id="rId32" Type="http://schemas.openxmlformats.org/officeDocument/2006/relationships/slide" Target="slides/slide27.xml"/><Relationship Id="rId76" Type="http://schemas.openxmlformats.org/officeDocument/2006/relationships/font" Target="fonts/Inconsolata-regular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e78af8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e78af8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e78af8b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e78af8b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e78af8b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e78af8b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e78af8b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e78af8b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e78af8b0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e78af8b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e78af8b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e78af8b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78af8b0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e78af8b0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88254193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88254193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our processing elements (PE):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</a:t>
            </a:r>
            <a:r>
              <a:rPr lang="en"/>
              <a:t>Throughput oriented and high-efficiency computing engines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Wide range of convolution neural network 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Optimized for high-resolution images.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8dcdeaf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8dcdeaf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a6720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8a6720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9c0063c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9c0063c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dcdeaf0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dcdeaf0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8dcdeaf0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8dcdeaf0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8a67209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8a67209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8a67209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8a67209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672098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8a67209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8dcdeaf0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8dcdeaf0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88254193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88254193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8dcdeaf0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8dcdeaf0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e78af8b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e78af8b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e78af8b0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e78af8b0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8a67209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8a67209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e78af8b0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e78af8b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e78af8b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e78af8b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e78af8b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e78af8b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88254193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88254193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88254193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88254193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e78af8b0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e78af8b0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e78af8b0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e78af8b0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e78af8b0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e78af8b0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882541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882541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8825419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8825419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8dcdeaf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8dcdea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8825419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8825419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8825419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8825419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88254193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8825419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8996792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8996792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9c0063c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9c0063c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8996792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899679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8825419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8825419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8996792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8996792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e78af8b0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e78af8b0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8ca8e9d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8ca8e9d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88254193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88254193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8ca8e9d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8ca8e9d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8ca8e9d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8ca8e9d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8ca8e9d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8ca8e9d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8ca8e9d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38ca8e9d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8ca8e9d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8ca8e9d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8ca8e9dd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8ca8e9dd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8ca8e9dd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8ca8e9dd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8ca8e9dd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38ca8e9dd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8ca8e9dd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8ca8e9dd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8ca8e9dd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38ca8e9dd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825419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8825419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8ca8e9dd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38ca8e9dd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38ca8e9d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38ca8e9d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38ca8e9dd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38ca8e9dd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8ca8e9dd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8ca8e9dd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38ca8e9dd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38ca8e9dd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38ca8e9dd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38ca8e9dd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38ca8e9dd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38ca8e9dd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38ca8e9dd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38ca8e9dd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8ca8e9dd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38ca8e9dd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8dcdeaf0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38dcdeaf0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8825419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8825419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38dcdeaf0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38dcdeaf0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e78af8b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e78af8b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88254193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88254193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Models on Alveo U200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 Rios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○ Maximum and average pooling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300" y="2093400"/>
            <a:ext cx="4876274" cy="240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○ Element wise sum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250" y="2437400"/>
            <a:ext cx="4990600" cy="16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</a:t>
            </a:r>
            <a:r>
              <a:rPr b="1" lang="en"/>
              <a:t>ReLU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100" y="2079950"/>
            <a:ext cx="3700226" cy="27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○ Data split and concat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○ Data reorganization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150" y="2450950"/>
            <a:ext cx="5122700" cy="14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50" y="1829950"/>
            <a:ext cx="2908475" cy="311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○ Fully connected layer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○ Batch normalization</a:t>
            </a:r>
            <a:endParaRPr b="1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271" y="1965700"/>
            <a:ext cx="3289375" cy="27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25" y="1017725"/>
            <a:ext cx="81371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Setup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Setup of Alveo U200 Card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79550"/>
            <a:ext cx="52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let the Alveo card to work with the </a:t>
            </a:r>
            <a:r>
              <a:rPr b="1" lang="en">
                <a:solidFill>
                  <a:srgbClr val="980000"/>
                </a:solidFill>
              </a:rPr>
              <a:t>default settings</a:t>
            </a:r>
            <a:r>
              <a:rPr lang="en"/>
              <a:t>, it will </a:t>
            </a:r>
            <a:r>
              <a:rPr b="1" lang="en">
                <a:solidFill>
                  <a:srgbClr val="980000"/>
                </a:solidFill>
              </a:rPr>
              <a:t>overheat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 higher than </a:t>
            </a:r>
            <a:r>
              <a:rPr b="1" lang="en">
                <a:solidFill>
                  <a:srgbClr val="980000"/>
                </a:solidFill>
              </a:rPr>
              <a:t>91°C will shutdown</a:t>
            </a:r>
            <a:r>
              <a:rPr lang="en"/>
              <a:t> the card.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To solve this issue we </a:t>
            </a:r>
            <a:r>
              <a:rPr b="1" lang="en">
                <a:solidFill>
                  <a:srgbClr val="980000"/>
                </a:solidFill>
              </a:rPr>
              <a:t>change</a:t>
            </a:r>
            <a:r>
              <a:rPr lang="en"/>
              <a:t> the </a:t>
            </a:r>
            <a:r>
              <a:rPr b="1" lang="en">
                <a:solidFill>
                  <a:srgbClr val="980000"/>
                </a:solidFill>
              </a:rPr>
              <a:t>clock frequency</a:t>
            </a:r>
            <a:r>
              <a:rPr lang="en"/>
              <a:t>.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813" y="747213"/>
            <a:ext cx="17240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Setup of Alveo U200 Card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# Run this in the host machine (not in docker)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# Reset the card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xbutil reset -d 0000:17:00.1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# Program the card with the xclbin file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xbutil program -d 0000:17:00.1 -u /opt/xilinx/overlaybins/DPUCADF8H/dpdpuv3_wrapper.hw.xilinx_u200_gen3x16_xdma_1_202110_1.xclbin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# Set the clock frequency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xbutil --legacy clock -d 0000:17:00.1 -f 70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-g 70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Vitis AI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Vitis AI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347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D</a:t>
            </a:r>
            <a:r>
              <a:rPr b="1" lang="en">
                <a:solidFill>
                  <a:srgbClr val="980000"/>
                </a:solidFill>
              </a:rPr>
              <a:t>evelopment stack for AI</a:t>
            </a:r>
            <a:r>
              <a:rPr lang="en"/>
              <a:t> inference </a:t>
            </a:r>
            <a:r>
              <a:rPr b="1" lang="en">
                <a:solidFill>
                  <a:srgbClr val="980000"/>
                </a:solidFill>
              </a:rPr>
              <a:t>on Xilinx hardware</a:t>
            </a:r>
            <a:r>
              <a:rPr lang="en"/>
              <a:t> platforms, including both edge devices and Alveo cards. 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098" y="530298"/>
            <a:ext cx="4744190" cy="4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24" y="2630375"/>
            <a:ext cx="3805650" cy="218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Vitis AI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7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980000"/>
                </a:solidFill>
              </a:rPr>
              <a:t>Clone Vitis AI</a:t>
            </a:r>
            <a:r>
              <a:rPr lang="en"/>
              <a:t> repository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clone --recurse-submodules https://github.com/Xilinx/Vitis-AI 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cd Vitis-AI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b="1" lang="en">
                <a:solidFill>
                  <a:srgbClr val="980000"/>
                </a:solidFill>
              </a:rPr>
              <a:t>Pull Docker image</a:t>
            </a:r>
            <a:endParaRPr b="1">
              <a:solidFill>
                <a:srgbClr val="98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docker pull xilinx/vitis-ai-cpu:latest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These two steps are </a:t>
            </a:r>
            <a:r>
              <a:rPr b="1" lang="en">
                <a:solidFill>
                  <a:srgbClr val="980000"/>
                </a:solidFill>
              </a:rPr>
              <a:t>already done in the server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Vitis AI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7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Edit </a:t>
            </a:r>
            <a:r>
              <a:rPr b="1" lang="en">
                <a:solidFill>
                  <a:srgbClr val="980000"/>
                </a:solidFill>
                <a:latin typeface="Inconsolata"/>
                <a:ea typeface="Inconsolata"/>
                <a:cs typeface="Inconsolata"/>
                <a:sym typeface="Inconsolata"/>
              </a:rPr>
              <a:t>docker_run.sh</a:t>
            </a:r>
            <a:r>
              <a:rPr lang="en"/>
              <a:t> to add your project as a volume.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425" y="1788559"/>
            <a:ext cx="4823151" cy="26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/>
          <p:nvPr/>
        </p:nvSpPr>
        <p:spPr>
          <a:xfrm>
            <a:off x="2374725" y="2973300"/>
            <a:ext cx="2752200" cy="15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Docker and setup environment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980000"/>
                </a:solidFill>
              </a:rPr>
              <a:t>Run</a:t>
            </a:r>
            <a:r>
              <a:rPr lang="en"/>
              <a:t> your </a:t>
            </a:r>
            <a:r>
              <a:rPr b="1" lang="en">
                <a:solidFill>
                  <a:srgbClr val="980000"/>
                </a:solidFill>
              </a:rPr>
              <a:t>Docker</a:t>
            </a:r>
            <a:r>
              <a:rPr lang="en"/>
              <a:t> container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cd Vitis-AI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./docker_run.sh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980000"/>
                </a:solidFill>
              </a:rPr>
              <a:t>Activate</a:t>
            </a:r>
            <a:r>
              <a:rPr lang="en"/>
              <a:t> the </a:t>
            </a:r>
            <a:r>
              <a:rPr b="1" lang="en">
                <a:solidFill>
                  <a:srgbClr val="980000"/>
                </a:solidFill>
              </a:rPr>
              <a:t>Tensorflow 2 environment</a:t>
            </a:r>
            <a:endParaRPr b="1">
              <a:solidFill>
                <a:srgbClr val="98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conda activate vitis-ai-tensorflow2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980000"/>
                </a:solidFill>
              </a:rPr>
              <a:t>Source</a:t>
            </a:r>
            <a:r>
              <a:rPr lang="en"/>
              <a:t> the Xilinx </a:t>
            </a:r>
            <a:r>
              <a:rPr b="1" lang="en">
                <a:solidFill>
                  <a:srgbClr val="980000"/>
                </a:solidFill>
              </a:rPr>
              <a:t>environment variables</a:t>
            </a:r>
            <a:endParaRPr b="1">
              <a:solidFill>
                <a:srgbClr val="98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source /workspace/setup/alveo/setup.sh DPUCADF8H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9"/>
          <p:cNvSpPr/>
          <p:nvPr/>
        </p:nvSpPr>
        <p:spPr>
          <a:xfrm>
            <a:off x="2293525" y="897850"/>
            <a:ext cx="3582300" cy="1146000"/>
          </a:xfrm>
          <a:prstGeom prst="rect">
            <a:avLst/>
          </a:prstGeom>
          <a:solidFill>
            <a:srgbClr val="FF405B">
              <a:alpha val="8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Local Machine 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with GPU</a:t>
            </a:r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2293525" y="2040850"/>
            <a:ext cx="3582300" cy="2899500"/>
          </a:xfrm>
          <a:prstGeom prst="rect">
            <a:avLst/>
          </a:prstGeom>
          <a:solidFill>
            <a:srgbClr val="FFC240">
              <a:alpha val="8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Server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Alveo Card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/>
          <p:nvPr/>
        </p:nvSpPr>
        <p:spPr>
          <a:xfrm>
            <a:off x="4594550" y="1204650"/>
            <a:ext cx="2165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use a </a:t>
            </a:r>
            <a:r>
              <a:rPr b="1" lang="en" sz="1100">
                <a:solidFill>
                  <a:srgbClr val="980000"/>
                </a:solidFill>
              </a:rPr>
              <a:t>Jupyter Notebook</a:t>
            </a:r>
            <a:r>
              <a:rPr lang="en" sz="1100"/>
              <a:t> to develop an h5 model.</a:t>
            </a:r>
            <a:endParaRPr sz="1100"/>
          </a:p>
        </p:txBody>
      </p:sp>
      <p:sp>
        <p:nvSpPr>
          <p:cNvPr id="231" name="Google Shape;231;p40"/>
          <p:cNvSpPr/>
          <p:nvPr/>
        </p:nvSpPr>
        <p:spPr>
          <a:xfrm>
            <a:off x="3890700" y="1336000"/>
            <a:ext cx="5955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/>
          <p:nvPr/>
        </p:nvSpPr>
        <p:spPr>
          <a:xfrm>
            <a:off x="245150" y="2043875"/>
            <a:ext cx="2107500" cy="7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script called </a:t>
            </a:r>
            <a:r>
              <a:rPr b="1" lang="en" sz="1100">
                <a:solidFill>
                  <a:srgbClr val="980000"/>
                </a:solidFill>
              </a:rPr>
              <a:t>quantize.py</a:t>
            </a:r>
            <a:r>
              <a:rPr lang="en" sz="1100"/>
              <a:t> is used to transform our model </a:t>
            </a:r>
            <a:r>
              <a:rPr lang="en" sz="1100">
                <a:solidFill>
                  <a:schemeClr val="dk1"/>
                </a:solidFill>
              </a:rPr>
              <a:t>into integer number precision.</a:t>
            </a:r>
            <a:endParaRPr sz="1100"/>
          </a:p>
        </p:txBody>
      </p:sp>
      <p:sp>
        <p:nvSpPr>
          <p:cNvPr id="239" name="Google Shape;239;p41"/>
          <p:cNvSpPr/>
          <p:nvPr/>
        </p:nvSpPr>
        <p:spPr>
          <a:xfrm>
            <a:off x="2428800" y="2350675"/>
            <a:ext cx="408300" cy="1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lone GitHub Repository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7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download all the source material from here: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clone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https://github.com/mriosrivas/Vitis-AI-Tutorial.git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30201" l="0" r="0" t="0"/>
          <a:stretch/>
        </p:blipFill>
        <p:spPr>
          <a:xfrm>
            <a:off x="2697075" y="2427100"/>
            <a:ext cx="6273873" cy="23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2"/>
          <p:cNvSpPr/>
          <p:nvPr/>
        </p:nvSpPr>
        <p:spPr>
          <a:xfrm>
            <a:off x="5899000" y="2061900"/>
            <a:ext cx="1976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script called </a:t>
            </a:r>
            <a:r>
              <a:rPr b="1" lang="en" sz="1100">
                <a:solidFill>
                  <a:srgbClr val="980000"/>
                </a:solidFill>
              </a:rPr>
              <a:t>dump</a:t>
            </a:r>
            <a:r>
              <a:rPr b="1" lang="en" sz="1100">
                <a:solidFill>
                  <a:srgbClr val="980000"/>
                </a:solidFill>
              </a:rPr>
              <a:t>.py</a:t>
            </a:r>
            <a:r>
              <a:rPr lang="en" sz="1100"/>
              <a:t> will dump our simulation results for later </a:t>
            </a:r>
            <a:r>
              <a:rPr lang="en" sz="1100"/>
              <a:t>comparison</a:t>
            </a:r>
            <a:r>
              <a:rPr lang="en" sz="1100"/>
              <a:t>.</a:t>
            </a:r>
            <a:endParaRPr sz="1100"/>
          </a:p>
        </p:txBody>
      </p:sp>
      <p:sp>
        <p:nvSpPr>
          <p:cNvPr id="247" name="Google Shape;247;p42"/>
          <p:cNvSpPr/>
          <p:nvPr/>
        </p:nvSpPr>
        <p:spPr>
          <a:xfrm rot="10800000">
            <a:off x="5406600" y="2224350"/>
            <a:ext cx="408300" cy="1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/>
          <p:nvPr/>
        </p:nvSpPr>
        <p:spPr>
          <a:xfrm>
            <a:off x="263200" y="3148775"/>
            <a:ext cx="19851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script called </a:t>
            </a:r>
            <a:r>
              <a:rPr b="1" lang="en" sz="1100">
                <a:solidFill>
                  <a:srgbClr val="980000"/>
                </a:solidFill>
              </a:rPr>
              <a:t>compile.sh</a:t>
            </a:r>
            <a:r>
              <a:rPr lang="en" sz="1100"/>
              <a:t> is used to </a:t>
            </a:r>
            <a:r>
              <a:rPr lang="en" sz="1100"/>
              <a:t>transform</a:t>
            </a:r>
            <a:r>
              <a:rPr lang="en" sz="1100"/>
              <a:t> our quantized model into an xmodel for the DPU.</a:t>
            </a:r>
            <a:endParaRPr sz="1100"/>
          </a:p>
        </p:txBody>
      </p:sp>
      <p:sp>
        <p:nvSpPr>
          <p:cNvPr id="255" name="Google Shape;255;p43"/>
          <p:cNvSpPr/>
          <p:nvPr/>
        </p:nvSpPr>
        <p:spPr>
          <a:xfrm>
            <a:off x="2309425" y="3419500"/>
            <a:ext cx="527400" cy="14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1080875"/>
            <a:ext cx="2928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/>
          <p:nvPr/>
        </p:nvSpPr>
        <p:spPr>
          <a:xfrm>
            <a:off x="200025" y="4189050"/>
            <a:ext cx="19851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script called </a:t>
            </a:r>
            <a:r>
              <a:rPr b="1" lang="en" sz="1100">
                <a:solidFill>
                  <a:srgbClr val="980000"/>
                </a:solidFill>
              </a:rPr>
              <a:t>inference.py</a:t>
            </a:r>
            <a:r>
              <a:rPr lang="en" sz="1100"/>
              <a:t> will perform inference using the developed model.</a:t>
            </a:r>
            <a:endParaRPr sz="1100"/>
          </a:p>
        </p:txBody>
      </p:sp>
      <p:sp>
        <p:nvSpPr>
          <p:cNvPr id="263" name="Google Shape;263;p44"/>
          <p:cNvSpPr/>
          <p:nvPr/>
        </p:nvSpPr>
        <p:spPr>
          <a:xfrm>
            <a:off x="2309550" y="4473300"/>
            <a:ext cx="527400" cy="14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CNN Using Tensorflow 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reate and train a </a:t>
            </a:r>
            <a:r>
              <a:rPr b="1" lang="en">
                <a:solidFill>
                  <a:srgbClr val="980000"/>
                </a:solidFill>
              </a:rPr>
              <a:t>cat-dog classifier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>
                <a:solidFill>
                  <a:srgbClr val="980000"/>
                </a:solidFill>
              </a:rPr>
              <a:t>Tensorflow 2.8.0</a:t>
            </a:r>
            <a:r>
              <a:rPr lang="en"/>
              <a:t> and </a:t>
            </a:r>
            <a:r>
              <a:rPr b="1" lang="en">
                <a:solidFill>
                  <a:srgbClr val="980000"/>
                </a:solidFill>
              </a:rPr>
              <a:t>Keras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the model as an </a:t>
            </a:r>
            <a:r>
              <a:rPr b="1" lang="en">
                <a:solidFill>
                  <a:srgbClr val="980000"/>
                </a:solidFill>
              </a:rPr>
              <a:t>H5 file</a:t>
            </a:r>
            <a:r>
              <a:rPr lang="en"/>
              <a:t> for later use.</a:t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38" y="2482900"/>
            <a:ext cx="21621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88" y="2482900"/>
            <a:ext cx="21621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CNN Using Tensorflow 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architecture: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Convolutional Neural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 Pooling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Normalization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Dense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RMSprop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872" y="0"/>
            <a:ext cx="7824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CNN Using Tensorflow 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architecture: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Convolutional Neural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 Pooling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Normalization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Dense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Optimizer: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RMSprop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200" y="1170125"/>
            <a:ext cx="4527600" cy="350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CNN Using Tensorflow </a:t>
            </a:r>
            <a:endParaRPr/>
          </a:p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architecture: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Convolutional Neural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 Pooling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Normalization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Dense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RMSprop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325" y="2484425"/>
            <a:ext cx="52197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CNN Using Tensorflow 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architecture: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Convolutional Neural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 Pooling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Normalization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Dense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RMSprop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Metric: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688075"/>
            <a:ext cx="4527599" cy="234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Quantize</a:t>
            </a:r>
            <a:r>
              <a:rPr lang="en"/>
              <a:t> model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is the process of converting a 32-bit floating point model into an INT8 representation.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2250625"/>
            <a:ext cx="44386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Quantize model</a:t>
            </a:r>
            <a:endParaRPr/>
          </a:p>
        </p:txBody>
      </p:sp>
      <p:sp>
        <p:nvSpPr>
          <p:cNvPr id="312" name="Google Shape;31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</a:t>
            </a:r>
            <a:r>
              <a:rPr b="1" lang="en">
                <a:solidFill>
                  <a:srgbClr val="980000"/>
                </a:solidFill>
              </a:rPr>
              <a:t>two</a:t>
            </a:r>
            <a:r>
              <a:rPr lang="en"/>
              <a:t> different </a:t>
            </a:r>
            <a:r>
              <a:rPr b="1" lang="en">
                <a:solidFill>
                  <a:srgbClr val="980000"/>
                </a:solidFill>
              </a:rPr>
              <a:t>approaches</a:t>
            </a:r>
            <a:r>
              <a:rPr lang="en"/>
              <a:t> </a:t>
            </a:r>
            <a:r>
              <a:rPr b="1" lang="en">
                <a:solidFill>
                  <a:srgbClr val="980000"/>
                </a:solidFill>
              </a:rPr>
              <a:t>to quantize a deep learning model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80000"/>
                </a:solidFill>
              </a:rPr>
              <a:t>Post-training quantization</a:t>
            </a:r>
            <a:r>
              <a:rPr lang="en"/>
              <a:t> (PTQ)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a </a:t>
            </a:r>
            <a:r>
              <a:rPr b="1" lang="en">
                <a:solidFill>
                  <a:srgbClr val="980000"/>
                </a:solidFill>
              </a:rPr>
              <a:t>pre-trained float model</a:t>
            </a:r>
            <a:r>
              <a:rPr lang="en"/>
              <a:t> into a quantized model with little degradation in model accuracy.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representative </a:t>
            </a:r>
            <a:r>
              <a:rPr b="1" lang="en">
                <a:solidFill>
                  <a:srgbClr val="980000"/>
                </a:solidFill>
              </a:rPr>
              <a:t>dataset</a:t>
            </a:r>
            <a:r>
              <a:rPr lang="en"/>
              <a:t> is needed to </a:t>
            </a:r>
            <a:r>
              <a:rPr b="1" lang="en">
                <a:solidFill>
                  <a:srgbClr val="980000"/>
                </a:solidFill>
              </a:rPr>
              <a:t>run a few batches of inference</a:t>
            </a:r>
            <a:r>
              <a:rPr lang="en"/>
              <a:t> on the float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80000"/>
                </a:solidFill>
              </a:rPr>
              <a:t>Quantization aware training</a:t>
            </a:r>
            <a:r>
              <a:rPr lang="en"/>
              <a:t> (QAT)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the quantization errors in both the </a:t>
            </a:r>
            <a:r>
              <a:rPr b="1" lang="en">
                <a:solidFill>
                  <a:srgbClr val="980000"/>
                </a:solidFill>
              </a:rPr>
              <a:t>forward and backward passes</a:t>
            </a:r>
            <a:r>
              <a:rPr lang="en"/>
              <a:t> during model quantization.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Post-training quantization (PTQ)</a:t>
            </a:r>
            <a:endParaRPr/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846" y="1352434"/>
            <a:ext cx="6532300" cy="3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Post-training quantization (PTQ)</a:t>
            </a:r>
            <a:endParaRPr/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00" y="1712188"/>
            <a:ext cx="7400724" cy="17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Dump Model</a:t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deploying a model, </a:t>
            </a:r>
            <a:r>
              <a:rPr b="1" lang="en">
                <a:solidFill>
                  <a:srgbClr val="980000"/>
                </a:solidFill>
              </a:rPr>
              <a:t>debugging</a:t>
            </a:r>
            <a:r>
              <a:rPr b="1" lang="en">
                <a:solidFill>
                  <a:srgbClr val="980000"/>
                </a:solidFill>
              </a:rPr>
              <a:t> becomes difficult</a:t>
            </a:r>
            <a:r>
              <a:rPr lang="en"/>
              <a:t>, therefore </a:t>
            </a:r>
            <a:r>
              <a:rPr b="1" lang="en">
                <a:solidFill>
                  <a:srgbClr val="980000"/>
                </a:solidFill>
              </a:rPr>
              <a:t>dumping</a:t>
            </a:r>
            <a:r>
              <a:rPr lang="en"/>
              <a:t> the simulation </a:t>
            </a:r>
            <a:r>
              <a:rPr b="1" lang="en">
                <a:solidFill>
                  <a:srgbClr val="980000"/>
                </a:solidFill>
              </a:rPr>
              <a:t>results can help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Dumping results can be: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980000"/>
                </a:solidFill>
              </a:rPr>
              <a:t>Inputs</a:t>
            </a:r>
            <a:r>
              <a:rPr lang="en" sz="1600"/>
              <a:t> and </a:t>
            </a:r>
            <a:r>
              <a:rPr b="1" lang="en" sz="1600">
                <a:solidFill>
                  <a:srgbClr val="980000"/>
                </a:solidFill>
              </a:rPr>
              <a:t>outputs</a:t>
            </a:r>
            <a:endParaRPr b="1" sz="1600">
              <a:solidFill>
                <a:srgbClr val="980000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980000"/>
                </a:solidFill>
              </a:rPr>
              <a:t>Weights</a:t>
            </a:r>
            <a:r>
              <a:rPr lang="en" sz="1600"/>
              <a:t> and </a:t>
            </a:r>
            <a:r>
              <a:rPr b="1" lang="en" sz="1600">
                <a:solidFill>
                  <a:srgbClr val="980000"/>
                </a:solidFill>
              </a:rPr>
              <a:t>bias</a:t>
            </a:r>
            <a:endParaRPr b="1" sz="16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Results can be </a:t>
            </a:r>
            <a:r>
              <a:rPr b="1" lang="en">
                <a:solidFill>
                  <a:srgbClr val="980000"/>
                </a:solidFill>
              </a:rPr>
              <a:t>integer and floating</a:t>
            </a:r>
            <a:r>
              <a:rPr lang="en"/>
              <a:t> point for reference.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Dump Model</a:t>
            </a:r>
            <a:endParaRPr/>
          </a:p>
        </p:txBody>
      </p:sp>
      <p:pic>
        <p:nvPicPr>
          <p:cNvPr id="336" name="Google Shape;3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63" y="1909448"/>
            <a:ext cx="7761874" cy="1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Dump Model</a:t>
            </a:r>
            <a:endParaRPr/>
          </a:p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env XLNX_ENABLE_DUMP=1 XLNX_ENABLE_DEBUG_MODE=1 XLNX_GOLDEN_DIR=../quantization/dump_model/dump_results_0 \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xdputil run -i 1 ../compilation/compiled_model/deploy.xmodel \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../quantization/dump_model/dump_results_0/input_1_float.bin \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2&gt;result.log 1&gt;&amp;2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Compile model</a:t>
            </a:r>
            <a:endParaRPr/>
          </a:p>
        </p:txBody>
      </p:sp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Vitis™ AI compiler (VAI_C):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to a </a:t>
            </a:r>
            <a:r>
              <a:rPr b="1" lang="en">
                <a:solidFill>
                  <a:srgbClr val="980000"/>
                </a:solidFill>
              </a:rPr>
              <a:t>compiler family</a:t>
            </a:r>
            <a:r>
              <a:rPr lang="en"/>
              <a:t> targeting the optimization of </a:t>
            </a:r>
            <a:r>
              <a:rPr b="1" lang="en">
                <a:solidFill>
                  <a:srgbClr val="980000"/>
                </a:solidFill>
              </a:rPr>
              <a:t>neural-network 	computations to different DPUs</a:t>
            </a:r>
            <a:r>
              <a:rPr lang="en"/>
              <a:t>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80000"/>
                </a:solidFill>
              </a:rPr>
              <a:t>Maps a network</a:t>
            </a:r>
            <a:r>
              <a:rPr lang="en"/>
              <a:t> model </a:t>
            </a:r>
            <a:r>
              <a:rPr b="1" lang="en">
                <a:solidFill>
                  <a:srgbClr val="980000"/>
                </a:solidFill>
              </a:rPr>
              <a:t>to</a:t>
            </a:r>
            <a:r>
              <a:rPr lang="en"/>
              <a:t> a highly optimized </a:t>
            </a:r>
            <a:r>
              <a:rPr b="1" lang="en">
                <a:solidFill>
                  <a:srgbClr val="980000"/>
                </a:solidFill>
              </a:rPr>
              <a:t>DPU instruction sequence</a:t>
            </a:r>
            <a:r>
              <a:rPr lang="en"/>
              <a:t>.</a:t>
            </a:r>
            <a:endParaRPr/>
          </a:p>
        </p:txBody>
      </p:sp>
      <p:pic>
        <p:nvPicPr>
          <p:cNvPr id="349" name="Google Shape;349;p57"/>
          <p:cNvPicPr preferRelativeResize="0"/>
          <p:nvPr/>
        </p:nvPicPr>
        <p:blipFill rotWithShape="1">
          <a:blip r:embed="rId3">
            <a:alphaModFix/>
          </a:blip>
          <a:srcRect b="0" l="0" r="0" t="8458"/>
          <a:stretch/>
        </p:blipFill>
        <p:spPr>
          <a:xfrm>
            <a:off x="2185975" y="2662475"/>
            <a:ext cx="4772025" cy="22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Compile model</a:t>
            </a:r>
            <a:endParaRPr/>
          </a:p>
        </p:txBody>
      </p:sp>
      <p:pic>
        <p:nvPicPr>
          <p:cNvPr id="355" name="Google Shape;3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98" y="1517086"/>
            <a:ext cx="7734199" cy="21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Compile model</a:t>
            </a:r>
            <a:endParaRPr/>
          </a:p>
        </p:txBody>
      </p:sp>
      <p:sp>
        <p:nvSpPr>
          <p:cNvPr id="361" name="Google Shape;36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plot the model graph using</a:t>
            </a:r>
            <a:endParaRPr/>
          </a:p>
        </p:txBody>
      </p:sp>
      <p:pic>
        <p:nvPicPr>
          <p:cNvPr id="362" name="Google Shape;3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88" y="1915025"/>
            <a:ext cx="8355225" cy="8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375" name="Google Shape;37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1"/>
          <p:cNvSpPr/>
          <p:nvPr/>
        </p:nvSpPr>
        <p:spPr>
          <a:xfrm>
            <a:off x="3683175" y="3795550"/>
            <a:ext cx="28785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machine</a:t>
            </a:r>
            <a:endParaRPr sz="1300"/>
          </a:p>
        </p:txBody>
      </p:sp>
      <p:sp>
        <p:nvSpPr>
          <p:cNvPr id="378" name="Google Shape;378;p61"/>
          <p:cNvSpPr/>
          <p:nvPr/>
        </p:nvSpPr>
        <p:spPr>
          <a:xfrm>
            <a:off x="3210250" y="396590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Xilinx 16nm UltraScale™ architecture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Adaptable to any workload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Database Search &amp; Analytics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Financial Computing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Machine Learning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Storage Compression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Video Processing/Transcoding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Genomics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8713"/>
            <a:ext cx="3999900" cy="3183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384" name="Google Shape;38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2"/>
          <p:cNvSpPr/>
          <p:nvPr/>
        </p:nvSpPr>
        <p:spPr>
          <a:xfrm>
            <a:off x="3683175" y="3795550"/>
            <a:ext cx="28785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machine</a:t>
            </a:r>
            <a:endParaRPr sz="1300"/>
          </a:p>
        </p:txBody>
      </p:sp>
      <p:sp>
        <p:nvSpPr>
          <p:cNvPr id="387" name="Google Shape;387;p62"/>
          <p:cNvSpPr/>
          <p:nvPr/>
        </p:nvSpPr>
        <p:spPr>
          <a:xfrm>
            <a:off x="3210250" y="396590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2"/>
          <p:cNvSpPr/>
          <p:nvPr/>
        </p:nvSpPr>
        <p:spPr>
          <a:xfrm>
            <a:off x="3683175" y="30545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</a:t>
            </a:r>
            <a:endParaRPr sz="1300"/>
          </a:p>
        </p:txBody>
      </p:sp>
      <p:sp>
        <p:nvSpPr>
          <p:cNvPr id="389" name="Google Shape;389;p62"/>
          <p:cNvSpPr/>
          <p:nvPr/>
        </p:nvSpPr>
        <p:spPr>
          <a:xfrm>
            <a:off x="3210250" y="32249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3"/>
          <p:cNvSpPr/>
          <p:nvPr/>
        </p:nvSpPr>
        <p:spPr>
          <a:xfrm>
            <a:off x="3683175" y="3795550"/>
            <a:ext cx="28785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machine</a:t>
            </a:r>
            <a:endParaRPr sz="1300"/>
          </a:p>
        </p:txBody>
      </p:sp>
      <p:sp>
        <p:nvSpPr>
          <p:cNvPr id="398" name="Google Shape;398;p63"/>
          <p:cNvSpPr/>
          <p:nvPr/>
        </p:nvSpPr>
        <p:spPr>
          <a:xfrm>
            <a:off x="3210250" y="396590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3"/>
          <p:cNvSpPr/>
          <p:nvPr/>
        </p:nvSpPr>
        <p:spPr>
          <a:xfrm>
            <a:off x="3683175" y="30545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</a:t>
            </a:r>
            <a:endParaRPr sz="1300"/>
          </a:p>
        </p:txBody>
      </p:sp>
      <p:sp>
        <p:nvSpPr>
          <p:cNvPr id="400" name="Google Shape;400;p63"/>
          <p:cNvSpPr/>
          <p:nvPr/>
        </p:nvSpPr>
        <p:spPr>
          <a:xfrm>
            <a:off x="3210250" y="32249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3"/>
          <p:cNvSpPr/>
          <p:nvPr/>
        </p:nvSpPr>
        <p:spPr>
          <a:xfrm>
            <a:off x="3683175" y="23687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 (no preprocess needed)</a:t>
            </a:r>
            <a:endParaRPr sz="1300"/>
          </a:p>
        </p:txBody>
      </p:sp>
      <p:sp>
        <p:nvSpPr>
          <p:cNvPr id="402" name="Google Shape;402;p63"/>
          <p:cNvSpPr/>
          <p:nvPr/>
        </p:nvSpPr>
        <p:spPr>
          <a:xfrm>
            <a:off x="3210250" y="25391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4"/>
          <p:cNvSpPr/>
          <p:nvPr/>
        </p:nvSpPr>
        <p:spPr>
          <a:xfrm>
            <a:off x="3683175" y="3795550"/>
            <a:ext cx="28785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machine</a:t>
            </a:r>
            <a:endParaRPr sz="1300"/>
          </a:p>
        </p:txBody>
      </p:sp>
      <p:sp>
        <p:nvSpPr>
          <p:cNvPr id="411" name="Google Shape;411;p64"/>
          <p:cNvSpPr/>
          <p:nvPr/>
        </p:nvSpPr>
        <p:spPr>
          <a:xfrm>
            <a:off x="3210250" y="396590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3683175" y="30545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</a:t>
            </a:r>
            <a:endParaRPr sz="1300"/>
          </a:p>
        </p:txBody>
      </p:sp>
      <p:sp>
        <p:nvSpPr>
          <p:cNvPr id="413" name="Google Shape;413;p64"/>
          <p:cNvSpPr/>
          <p:nvPr/>
        </p:nvSpPr>
        <p:spPr>
          <a:xfrm>
            <a:off x="3210250" y="32249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4"/>
          <p:cNvSpPr/>
          <p:nvPr/>
        </p:nvSpPr>
        <p:spPr>
          <a:xfrm>
            <a:off x="3683175" y="23687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 (no preprocess needed)</a:t>
            </a:r>
            <a:endParaRPr sz="1300"/>
          </a:p>
        </p:txBody>
      </p:sp>
      <p:sp>
        <p:nvSpPr>
          <p:cNvPr id="415" name="Google Shape;415;p64"/>
          <p:cNvSpPr/>
          <p:nvPr/>
        </p:nvSpPr>
        <p:spPr>
          <a:xfrm>
            <a:off x="3210250" y="25391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4"/>
          <p:cNvSpPr/>
          <p:nvPr/>
        </p:nvSpPr>
        <p:spPr>
          <a:xfrm>
            <a:off x="3683175" y="16829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models already available on Vitis AI</a:t>
            </a:r>
            <a:endParaRPr sz="1300"/>
          </a:p>
        </p:txBody>
      </p:sp>
      <p:sp>
        <p:nvSpPr>
          <p:cNvPr id="417" name="Google Shape;417;p64"/>
          <p:cNvSpPr/>
          <p:nvPr/>
        </p:nvSpPr>
        <p:spPr>
          <a:xfrm>
            <a:off x="3210250" y="18533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API Levels</a:t>
            </a:r>
            <a:endParaRPr/>
          </a:p>
        </p:txBody>
      </p:sp>
      <p:sp>
        <p:nvSpPr>
          <p:cNvPr id="423" name="Google Shape;42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1" y="1628750"/>
            <a:ext cx="2289075" cy="2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5"/>
          <p:cNvSpPr/>
          <p:nvPr/>
        </p:nvSpPr>
        <p:spPr>
          <a:xfrm>
            <a:off x="3683175" y="3795550"/>
            <a:ext cx="28785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machine</a:t>
            </a:r>
            <a:endParaRPr sz="1300"/>
          </a:p>
        </p:txBody>
      </p:sp>
      <p:sp>
        <p:nvSpPr>
          <p:cNvPr id="426" name="Google Shape;426;p65"/>
          <p:cNvSpPr/>
          <p:nvPr/>
        </p:nvSpPr>
        <p:spPr>
          <a:xfrm>
            <a:off x="3210250" y="396590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5"/>
          <p:cNvSpPr/>
          <p:nvPr/>
        </p:nvSpPr>
        <p:spPr>
          <a:xfrm>
            <a:off x="3683175" y="30545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</a:t>
            </a:r>
            <a:endParaRPr sz="1300"/>
          </a:p>
        </p:txBody>
      </p:sp>
      <p:sp>
        <p:nvSpPr>
          <p:cNvPr id="428" name="Google Shape;428;p65"/>
          <p:cNvSpPr/>
          <p:nvPr/>
        </p:nvSpPr>
        <p:spPr>
          <a:xfrm>
            <a:off x="3210250" y="32249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5"/>
          <p:cNvSpPr/>
          <p:nvPr/>
        </p:nvSpPr>
        <p:spPr>
          <a:xfrm>
            <a:off x="3683175" y="23687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creating a complete new model (no preprocess needed)</a:t>
            </a:r>
            <a:endParaRPr sz="1300"/>
          </a:p>
        </p:txBody>
      </p:sp>
      <p:sp>
        <p:nvSpPr>
          <p:cNvPr id="430" name="Google Shape;430;p65"/>
          <p:cNvSpPr/>
          <p:nvPr/>
        </p:nvSpPr>
        <p:spPr>
          <a:xfrm>
            <a:off x="3210250" y="25391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5"/>
          <p:cNvSpPr/>
          <p:nvPr/>
        </p:nvSpPr>
        <p:spPr>
          <a:xfrm>
            <a:off x="3683175" y="1682925"/>
            <a:ext cx="292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models already available on Vitis AI</a:t>
            </a:r>
            <a:endParaRPr sz="1300"/>
          </a:p>
        </p:txBody>
      </p:sp>
      <p:sp>
        <p:nvSpPr>
          <p:cNvPr id="432" name="Google Shape;432;p65"/>
          <p:cNvSpPr/>
          <p:nvPr/>
        </p:nvSpPr>
        <p:spPr>
          <a:xfrm>
            <a:off x="3210250" y="1853350"/>
            <a:ext cx="3918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5"/>
          <p:cNvSpPr/>
          <p:nvPr/>
        </p:nvSpPr>
        <p:spPr>
          <a:xfrm>
            <a:off x="822650" y="2910150"/>
            <a:ext cx="5883600" cy="150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5"/>
          <p:cNvSpPr/>
          <p:nvPr/>
        </p:nvSpPr>
        <p:spPr>
          <a:xfrm>
            <a:off x="7263200" y="3189900"/>
            <a:ext cx="1353600" cy="94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will work at this level</a:t>
            </a:r>
            <a:endParaRPr sz="1300"/>
          </a:p>
        </p:txBody>
      </p:sp>
      <p:sp>
        <p:nvSpPr>
          <p:cNvPr id="435" name="Google Shape;435;p65"/>
          <p:cNvSpPr/>
          <p:nvPr/>
        </p:nvSpPr>
        <p:spPr>
          <a:xfrm>
            <a:off x="6782438" y="3568800"/>
            <a:ext cx="425100" cy="18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Graph</a:t>
            </a:r>
            <a:endParaRPr/>
          </a:p>
        </p:txBody>
      </p:sp>
      <p:grpSp>
        <p:nvGrpSpPr>
          <p:cNvPr id="441" name="Google Shape;441;p66"/>
          <p:cNvGrpSpPr/>
          <p:nvPr/>
        </p:nvGrpSpPr>
        <p:grpSpPr>
          <a:xfrm>
            <a:off x="1476400" y="1152475"/>
            <a:ext cx="5585375" cy="3778300"/>
            <a:chOff x="943000" y="1152475"/>
            <a:chExt cx="5585375" cy="3778300"/>
          </a:xfrm>
        </p:grpSpPr>
        <p:pic>
          <p:nvPicPr>
            <p:cNvPr id="442" name="Google Shape;442;p66"/>
            <p:cNvPicPr preferRelativeResize="0"/>
            <p:nvPr/>
          </p:nvPicPr>
          <p:blipFill rotWithShape="1">
            <a:blip r:embed="rId3">
              <a:alphaModFix/>
            </a:blip>
            <a:srcRect b="59366" l="0" r="0" t="0"/>
            <a:stretch/>
          </p:blipFill>
          <p:spPr>
            <a:xfrm>
              <a:off x="943000" y="1152475"/>
              <a:ext cx="989575" cy="377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66"/>
            <p:cNvPicPr preferRelativeResize="0"/>
            <p:nvPr/>
          </p:nvPicPr>
          <p:blipFill rotWithShape="1">
            <a:blip r:embed="rId3">
              <a:alphaModFix/>
            </a:blip>
            <a:srcRect b="21661" l="0" r="0" t="39454"/>
            <a:stretch/>
          </p:blipFill>
          <p:spPr>
            <a:xfrm>
              <a:off x="3152800" y="1315200"/>
              <a:ext cx="989575" cy="361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66"/>
            <p:cNvPicPr preferRelativeResize="0"/>
            <p:nvPr/>
          </p:nvPicPr>
          <p:blipFill rotWithShape="1">
            <a:blip r:embed="rId3">
              <a:alphaModFix/>
            </a:blip>
            <a:srcRect b="0" l="0" r="0" t="76853"/>
            <a:stretch/>
          </p:blipFill>
          <p:spPr>
            <a:xfrm>
              <a:off x="5538800" y="1525586"/>
              <a:ext cx="989575" cy="2151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66"/>
            <p:cNvSpPr/>
            <p:nvPr/>
          </p:nvSpPr>
          <p:spPr>
            <a:xfrm>
              <a:off x="1396200" y="1316025"/>
              <a:ext cx="2219325" cy="3614750"/>
            </a:xfrm>
            <a:custGeom>
              <a:rect b="b" l="l" r="r" t="t"/>
              <a:pathLst>
                <a:path extrusionOk="0" h="144590" w="88773">
                  <a:moveTo>
                    <a:pt x="0" y="144590"/>
                  </a:moveTo>
                  <a:lnTo>
                    <a:pt x="47435" y="144590"/>
                  </a:lnTo>
                  <a:lnTo>
                    <a:pt x="47435" y="0"/>
                  </a:lnTo>
                  <a:lnTo>
                    <a:pt x="88773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46" name="Google Shape;446;p66"/>
            <p:cNvSpPr/>
            <p:nvPr/>
          </p:nvSpPr>
          <p:spPr>
            <a:xfrm>
              <a:off x="3610775" y="1525575"/>
              <a:ext cx="2376475" cy="3400425"/>
            </a:xfrm>
            <a:custGeom>
              <a:rect b="b" l="l" r="r" t="t"/>
              <a:pathLst>
                <a:path extrusionOk="0" h="136017" w="95059">
                  <a:moveTo>
                    <a:pt x="0" y="136017"/>
                  </a:moveTo>
                  <a:lnTo>
                    <a:pt x="52959" y="136017"/>
                  </a:lnTo>
                  <a:lnTo>
                    <a:pt x="52959" y="0"/>
                  </a:lnTo>
                  <a:lnTo>
                    <a:pt x="9505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Sub-Graphs</a:t>
            </a:r>
            <a:endParaRPr/>
          </a:p>
        </p:txBody>
      </p:sp>
      <p:grpSp>
        <p:nvGrpSpPr>
          <p:cNvPr id="452" name="Google Shape;452;p67"/>
          <p:cNvGrpSpPr/>
          <p:nvPr/>
        </p:nvGrpSpPr>
        <p:grpSpPr>
          <a:xfrm>
            <a:off x="1476400" y="1152475"/>
            <a:ext cx="5585375" cy="3778300"/>
            <a:chOff x="943000" y="1152475"/>
            <a:chExt cx="5585375" cy="3778300"/>
          </a:xfrm>
        </p:grpSpPr>
        <p:pic>
          <p:nvPicPr>
            <p:cNvPr id="453" name="Google Shape;453;p67"/>
            <p:cNvPicPr preferRelativeResize="0"/>
            <p:nvPr/>
          </p:nvPicPr>
          <p:blipFill rotWithShape="1">
            <a:blip r:embed="rId3">
              <a:alphaModFix/>
            </a:blip>
            <a:srcRect b="59366" l="0" r="0" t="0"/>
            <a:stretch/>
          </p:blipFill>
          <p:spPr>
            <a:xfrm>
              <a:off x="943000" y="1152475"/>
              <a:ext cx="989575" cy="377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67"/>
            <p:cNvPicPr preferRelativeResize="0"/>
            <p:nvPr/>
          </p:nvPicPr>
          <p:blipFill rotWithShape="1">
            <a:blip r:embed="rId3">
              <a:alphaModFix/>
            </a:blip>
            <a:srcRect b="21661" l="0" r="0" t="39454"/>
            <a:stretch/>
          </p:blipFill>
          <p:spPr>
            <a:xfrm>
              <a:off x="3152800" y="1315200"/>
              <a:ext cx="989575" cy="361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67"/>
            <p:cNvPicPr preferRelativeResize="0"/>
            <p:nvPr/>
          </p:nvPicPr>
          <p:blipFill rotWithShape="1">
            <a:blip r:embed="rId3">
              <a:alphaModFix/>
            </a:blip>
            <a:srcRect b="0" l="0" r="0" t="76853"/>
            <a:stretch/>
          </p:blipFill>
          <p:spPr>
            <a:xfrm>
              <a:off x="5538800" y="1525586"/>
              <a:ext cx="989575" cy="2151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67"/>
            <p:cNvSpPr/>
            <p:nvPr/>
          </p:nvSpPr>
          <p:spPr>
            <a:xfrm>
              <a:off x="1396200" y="1316025"/>
              <a:ext cx="2219325" cy="3614750"/>
            </a:xfrm>
            <a:custGeom>
              <a:rect b="b" l="l" r="r" t="t"/>
              <a:pathLst>
                <a:path extrusionOk="0" h="144590" w="88773">
                  <a:moveTo>
                    <a:pt x="0" y="144590"/>
                  </a:moveTo>
                  <a:lnTo>
                    <a:pt x="47435" y="144590"/>
                  </a:lnTo>
                  <a:lnTo>
                    <a:pt x="47435" y="0"/>
                  </a:lnTo>
                  <a:lnTo>
                    <a:pt x="88773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57" name="Google Shape;457;p67"/>
            <p:cNvSpPr/>
            <p:nvPr/>
          </p:nvSpPr>
          <p:spPr>
            <a:xfrm>
              <a:off x="3610775" y="1525575"/>
              <a:ext cx="2376475" cy="3400425"/>
            </a:xfrm>
            <a:custGeom>
              <a:rect b="b" l="l" r="r" t="t"/>
              <a:pathLst>
                <a:path extrusionOk="0" h="136017" w="95059">
                  <a:moveTo>
                    <a:pt x="0" y="136017"/>
                  </a:moveTo>
                  <a:lnTo>
                    <a:pt x="52959" y="136017"/>
                  </a:lnTo>
                  <a:lnTo>
                    <a:pt x="52959" y="0"/>
                  </a:lnTo>
                  <a:lnTo>
                    <a:pt x="9505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58" name="Google Shape;458;p67"/>
          <p:cNvSpPr/>
          <p:nvPr/>
        </p:nvSpPr>
        <p:spPr>
          <a:xfrm>
            <a:off x="1192225" y="1051375"/>
            <a:ext cx="1638300" cy="5727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Graph 0</a:t>
            </a:r>
            <a:endParaRPr sz="9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Sub-Graphs</a:t>
            </a:r>
            <a:endParaRPr/>
          </a:p>
        </p:txBody>
      </p:sp>
      <p:grpSp>
        <p:nvGrpSpPr>
          <p:cNvPr id="464" name="Google Shape;464;p68"/>
          <p:cNvGrpSpPr/>
          <p:nvPr/>
        </p:nvGrpSpPr>
        <p:grpSpPr>
          <a:xfrm>
            <a:off x="1476400" y="1152475"/>
            <a:ext cx="5585375" cy="3778300"/>
            <a:chOff x="943000" y="1152475"/>
            <a:chExt cx="5585375" cy="3778300"/>
          </a:xfrm>
        </p:grpSpPr>
        <p:pic>
          <p:nvPicPr>
            <p:cNvPr id="465" name="Google Shape;465;p68"/>
            <p:cNvPicPr preferRelativeResize="0"/>
            <p:nvPr/>
          </p:nvPicPr>
          <p:blipFill rotWithShape="1">
            <a:blip r:embed="rId3">
              <a:alphaModFix/>
            </a:blip>
            <a:srcRect b="59366" l="0" r="0" t="0"/>
            <a:stretch/>
          </p:blipFill>
          <p:spPr>
            <a:xfrm>
              <a:off x="943000" y="1152475"/>
              <a:ext cx="989575" cy="377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68"/>
            <p:cNvPicPr preferRelativeResize="0"/>
            <p:nvPr/>
          </p:nvPicPr>
          <p:blipFill rotWithShape="1">
            <a:blip r:embed="rId3">
              <a:alphaModFix/>
            </a:blip>
            <a:srcRect b="21661" l="0" r="0" t="39454"/>
            <a:stretch/>
          </p:blipFill>
          <p:spPr>
            <a:xfrm>
              <a:off x="3152800" y="1315200"/>
              <a:ext cx="989575" cy="361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68"/>
            <p:cNvPicPr preferRelativeResize="0"/>
            <p:nvPr/>
          </p:nvPicPr>
          <p:blipFill rotWithShape="1">
            <a:blip r:embed="rId3">
              <a:alphaModFix/>
            </a:blip>
            <a:srcRect b="0" l="0" r="0" t="76853"/>
            <a:stretch/>
          </p:blipFill>
          <p:spPr>
            <a:xfrm>
              <a:off x="5538800" y="1525586"/>
              <a:ext cx="989575" cy="2151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68"/>
            <p:cNvSpPr/>
            <p:nvPr/>
          </p:nvSpPr>
          <p:spPr>
            <a:xfrm>
              <a:off x="1396200" y="1316025"/>
              <a:ext cx="2219325" cy="3614750"/>
            </a:xfrm>
            <a:custGeom>
              <a:rect b="b" l="l" r="r" t="t"/>
              <a:pathLst>
                <a:path extrusionOk="0" h="144590" w="88773">
                  <a:moveTo>
                    <a:pt x="0" y="144590"/>
                  </a:moveTo>
                  <a:lnTo>
                    <a:pt x="47435" y="144590"/>
                  </a:lnTo>
                  <a:lnTo>
                    <a:pt x="47435" y="0"/>
                  </a:lnTo>
                  <a:lnTo>
                    <a:pt x="88773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9" name="Google Shape;469;p68"/>
            <p:cNvSpPr/>
            <p:nvPr/>
          </p:nvSpPr>
          <p:spPr>
            <a:xfrm>
              <a:off x="3610775" y="1525575"/>
              <a:ext cx="2376475" cy="3400425"/>
            </a:xfrm>
            <a:custGeom>
              <a:rect b="b" l="l" r="r" t="t"/>
              <a:pathLst>
                <a:path extrusionOk="0" h="136017" w="95059">
                  <a:moveTo>
                    <a:pt x="0" y="136017"/>
                  </a:moveTo>
                  <a:lnTo>
                    <a:pt x="52959" y="136017"/>
                  </a:lnTo>
                  <a:lnTo>
                    <a:pt x="52959" y="0"/>
                  </a:lnTo>
                  <a:lnTo>
                    <a:pt x="9505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70" name="Google Shape;470;p68"/>
          <p:cNvSpPr/>
          <p:nvPr/>
        </p:nvSpPr>
        <p:spPr>
          <a:xfrm>
            <a:off x="1192225" y="1051375"/>
            <a:ext cx="1638300" cy="5727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Graph 0</a:t>
            </a:r>
            <a:endParaRPr sz="900"/>
          </a:p>
        </p:txBody>
      </p:sp>
      <p:sp>
        <p:nvSpPr>
          <p:cNvPr id="471" name="Google Shape;471;p68"/>
          <p:cNvSpPr/>
          <p:nvPr/>
        </p:nvSpPr>
        <p:spPr>
          <a:xfrm>
            <a:off x="5840350" y="2119375"/>
            <a:ext cx="1838400" cy="28956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Graph 2</a:t>
            </a:r>
            <a:endParaRPr sz="9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Sub-Graphs</a:t>
            </a:r>
            <a:endParaRPr/>
          </a:p>
        </p:txBody>
      </p:sp>
      <p:grpSp>
        <p:nvGrpSpPr>
          <p:cNvPr id="477" name="Google Shape;477;p69"/>
          <p:cNvGrpSpPr/>
          <p:nvPr/>
        </p:nvGrpSpPr>
        <p:grpSpPr>
          <a:xfrm>
            <a:off x="1476400" y="1152475"/>
            <a:ext cx="5585375" cy="3778300"/>
            <a:chOff x="943000" y="1152475"/>
            <a:chExt cx="5585375" cy="3778300"/>
          </a:xfrm>
        </p:grpSpPr>
        <p:pic>
          <p:nvPicPr>
            <p:cNvPr id="478" name="Google Shape;478;p69"/>
            <p:cNvPicPr preferRelativeResize="0"/>
            <p:nvPr/>
          </p:nvPicPr>
          <p:blipFill rotWithShape="1">
            <a:blip r:embed="rId3">
              <a:alphaModFix/>
            </a:blip>
            <a:srcRect b="59366" l="0" r="0" t="0"/>
            <a:stretch/>
          </p:blipFill>
          <p:spPr>
            <a:xfrm>
              <a:off x="943000" y="1152475"/>
              <a:ext cx="989575" cy="377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69"/>
            <p:cNvPicPr preferRelativeResize="0"/>
            <p:nvPr/>
          </p:nvPicPr>
          <p:blipFill rotWithShape="1">
            <a:blip r:embed="rId3">
              <a:alphaModFix/>
            </a:blip>
            <a:srcRect b="21661" l="0" r="0" t="39454"/>
            <a:stretch/>
          </p:blipFill>
          <p:spPr>
            <a:xfrm>
              <a:off x="3152800" y="1315200"/>
              <a:ext cx="989575" cy="361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69"/>
            <p:cNvPicPr preferRelativeResize="0"/>
            <p:nvPr/>
          </p:nvPicPr>
          <p:blipFill rotWithShape="1">
            <a:blip r:embed="rId3">
              <a:alphaModFix/>
            </a:blip>
            <a:srcRect b="0" l="0" r="0" t="76853"/>
            <a:stretch/>
          </p:blipFill>
          <p:spPr>
            <a:xfrm>
              <a:off x="5538800" y="1525586"/>
              <a:ext cx="989575" cy="2151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69"/>
            <p:cNvSpPr/>
            <p:nvPr/>
          </p:nvSpPr>
          <p:spPr>
            <a:xfrm>
              <a:off x="1396200" y="1316025"/>
              <a:ext cx="2219325" cy="3614750"/>
            </a:xfrm>
            <a:custGeom>
              <a:rect b="b" l="l" r="r" t="t"/>
              <a:pathLst>
                <a:path extrusionOk="0" h="144590" w="88773">
                  <a:moveTo>
                    <a:pt x="0" y="144590"/>
                  </a:moveTo>
                  <a:lnTo>
                    <a:pt x="47435" y="144590"/>
                  </a:lnTo>
                  <a:lnTo>
                    <a:pt x="47435" y="0"/>
                  </a:lnTo>
                  <a:lnTo>
                    <a:pt x="88773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2" name="Google Shape;482;p69"/>
            <p:cNvSpPr/>
            <p:nvPr/>
          </p:nvSpPr>
          <p:spPr>
            <a:xfrm>
              <a:off x="3610775" y="1525575"/>
              <a:ext cx="2376475" cy="3400425"/>
            </a:xfrm>
            <a:custGeom>
              <a:rect b="b" l="l" r="r" t="t"/>
              <a:pathLst>
                <a:path extrusionOk="0" h="136017" w="95059">
                  <a:moveTo>
                    <a:pt x="0" y="136017"/>
                  </a:moveTo>
                  <a:lnTo>
                    <a:pt x="52959" y="136017"/>
                  </a:lnTo>
                  <a:lnTo>
                    <a:pt x="52959" y="0"/>
                  </a:lnTo>
                  <a:lnTo>
                    <a:pt x="9505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83" name="Google Shape;483;p69"/>
          <p:cNvSpPr/>
          <p:nvPr/>
        </p:nvSpPr>
        <p:spPr>
          <a:xfrm>
            <a:off x="2830525" y="1051375"/>
            <a:ext cx="3009900" cy="39636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</a:t>
            </a:r>
            <a:r>
              <a:rPr lang="en" sz="900">
                <a:solidFill>
                  <a:schemeClr val="dk1"/>
                </a:solidFill>
              </a:rPr>
              <a:t>Graph 1</a:t>
            </a:r>
            <a:endParaRPr sz="900"/>
          </a:p>
        </p:txBody>
      </p:sp>
      <p:sp>
        <p:nvSpPr>
          <p:cNvPr id="484" name="Google Shape;484;p69"/>
          <p:cNvSpPr/>
          <p:nvPr/>
        </p:nvSpPr>
        <p:spPr>
          <a:xfrm>
            <a:off x="1192225" y="1624025"/>
            <a:ext cx="1638300" cy="33909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9"/>
          <p:cNvSpPr/>
          <p:nvPr/>
        </p:nvSpPr>
        <p:spPr>
          <a:xfrm>
            <a:off x="5840350" y="1051375"/>
            <a:ext cx="1838400" cy="10680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9"/>
          <p:cNvSpPr/>
          <p:nvPr/>
        </p:nvSpPr>
        <p:spPr>
          <a:xfrm>
            <a:off x="1192225" y="1051375"/>
            <a:ext cx="1638300" cy="5727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Graph 0</a:t>
            </a:r>
            <a:endParaRPr sz="900"/>
          </a:p>
        </p:txBody>
      </p:sp>
      <p:sp>
        <p:nvSpPr>
          <p:cNvPr id="487" name="Google Shape;487;p69"/>
          <p:cNvSpPr/>
          <p:nvPr/>
        </p:nvSpPr>
        <p:spPr>
          <a:xfrm>
            <a:off x="5840350" y="2119375"/>
            <a:ext cx="1838400" cy="28956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Graph 2</a:t>
            </a:r>
            <a:endParaRPr sz="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Sub-Graphs</a:t>
            </a:r>
            <a:endParaRPr/>
          </a:p>
        </p:txBody>
      </p:sp>
      <p:grpSp>
        <p:nvGrpSpPr>
          <p:cNvPr id="493" name="Google Shape;493;p70"/>
          <p:cNvGrpSpPr/>
          <p:nvPr/>
        </p:nvGrpSpPr>
        <p:grpSpPr>
          <a:xfrm>
            <a:off x="1476400" y="1152475"/>
            <a:ext cx="5585375" cy="3778300"/>
            <a:chOff x="943000" y="1152475"/>
            <a:chExt cx="5585375" cy="3778300"/>
          </a:xfrm>
        </p:grpSpPr>
        <p:pic>
          <p:nvPicPr>
            <p:cNvPr id="494" name="Google Shape;494;p70"/>
            <p:cNvPicPr preferRelativeResize="0"/>
            <p:nvPr/>
          </p:nvPicPr>
          <p:blipFill rotWithShape="1">
            <a:blip r:embed="rId3">
              <a:alphaModFix/>
            </a:blip>
            <a:srcRect b="59366" l="0" r="0" t="0"/>
            <a:stretch/>
          </p:blipFill>
          <p:spPr>
            <a:xfrm>
              <a:off x="943000" y="1152475"/>
              <a:ext cx="989575" cy="377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70"/>
            <p:cNvPicPr preferRelativeResize="0"/>
            <p:nvPr/>
          </p:nvPicPr>
          <p:blipFill rotWithShape="1">
            <a:blip r:embed="rId3">
              <a:alphaModFix/>
            </a:blip>
            <a:srcRect b="21661" l="0" r="0" t="39454"/>
            <a:stretch/>
          </p:blipFill>
          <p:spPr>
            <a:xfrm>
              <a:off x="3152800" y="1315200"/>
              <a:ext cx="989575" cy="361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70"/>
            <p:cNvPicPr preferRelativeResize="0"/>
            <p:nvPr/>
          </p:nvPicPr>
          <p:blipFill rotWithShape="1">
            <a:blip r:embed="rId3">
              <a:alphaModFix/>
            </a:blip>
            <a:srcRect b="0" l="0" r="0" t="76853"/>
            <a:stretch/>
          </p:blipFill>
          <p:spPr>
            <a:xfrm>
              <a:off x="5538800" y="1525586"/>
              <a:ext cx="989575" cy="2151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70"/>
            <p:cNvSpPr/>
            <p:nvPr/>
          </p:nvSpPr>
          <p:spPr>
            <a:xfrm>
              <a:off x="1396200" y="1316025"/>
              <a:ext cx="2219325" cy="3614750"/>
            </a:xfrm>
            <a:custGeom>
              <a:rect b="b" l="l" r="r" t="t"/>
              <a:pathLst>
                <a:path extrusionOk="0" h="144590" w="88773">
                  <a:moveTo>
                    <a:pt x="0" y="144590"/>
                  </a:moveTo>
                  <a:lnTo>
                    <a:pt x="47435" y="144590"/>
                  </a:lnTo>
                  <a:lnTo>
                    <a:pt x="47435" y="0"/>
                  </a:lnTo>
                  <a:lnTo>
                    <a:pt x="88773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8" name="Google Shape;498;p70"/>
            <p:cNvSpPr/>
            <p:nvPr/>
          </p:nvSpPr>
          <p:spPr>
            <a:xfrm>
              <a:off x="3610775" y="1525575"/>
              <a:ext cx="2376475" cy="3400425"/>
            </a:xfrm>
            <a:custGeom>
              <a:rect b="b" l="l" r="r" t="t"/>
              <a:pathLst>
                <a:path extrusionOk="0" h="136017" w="95059">
                  <a:moveTo>
                    <a:pt x="0" y="136017"/>
                  </a:moveTo>
                  <a:lnTo>
                    <a:pt x="52959" y="136017"/>
                  </a:lnTo>
                  <a:lnTo>
                    <a:pt x="52959" y="0"/>
                  </a:lnTo>
                  <a:lnTo>
                    <a:pt x="9505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9" name="Google Shape;499;p70"/>
          <p:cNvSpPr/>
          <p:nvPr/>
        </p:nvSpPr>
        <p:spPr>
          <a:xfrm>
            <a:off x="2830525" y="1051375"/>
            <a:ext cx="3009900" cy="39636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</a:t>
            </a:r>
            <a:r>
              <a:rPr lang="en" sz="900"/>
              <a:t>DPU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		      Task</a:t>
            </a:r>
            <a:endParaRPr sz="900"/>
          </a:p>
        </p:txBody>
      </p:sp>
      <p:sp>
        <p:nvSpPr>
          <p:cNvPr id="500" name="Google Shape;500;p70"/>
          <p:cNvSpPr/>
          <p:nvPr/>
        </p:nvSpPr>
        <p:spPr>
          <a:xfrm>
            <a:off x="1192225" y="1624025"/>
            <a:ext cx="1638300" cy="33909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0"/>
          <p:cNvSpPr/>
          <p:nvPr/>
        </p:nvSpPr>
        <p:spPr>
          <a:xfrm>
            <a:off x="5840350" y="1051375"/>
            <a:ext cx="1838400" cy="1068000"/>
          </a:xfrm>
          <a:prstGeom prst="rect">
            <a:avLst/>
          </a:prstGeom>
          <a:solidFill>
            <a:srgbClr val="FFAB40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0"/>
          <p:cNvSpPr/>
          <p:nvPr/>
        </p:nvSpPr>
        <p:spPr>
          <a:xfrm>
            <a:off x="1192225" y="1051375"/>
            <a:ext cx="1638300" cy="5727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CPU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Task</a:t>
            </a:r>
            <a:endParaRPr sz="900"/>
          </a:p>
        </p:txBody>
      </p:sp>
      <p:sp>
        <p:nvSpPr>
          <p:cNvPr id="503" name="Google Shape;503;p70"/>
          <p:cNvSpPr/>
          <p:nvPr/>
        </p:nvSpPr>
        <p:spPr>
          <a:xfrm>
            <a:off x="5840350" y="2119375"/>
            <a:ext cx="1838400" cy="2895600"/>
          </a:xfrm>
          <a:prstGeom prst="rect">
            <a:avLst/>
          </a:prstGeom>
          <a:solidFill>
            <a:srgbClr val="FF405B">
              <a:alpha val="1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CPU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Task</a:t>
            </a:r>
            <a:endParaRPr sz="9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Application</a:t>
            </a:r>
            <a:endParaRPr/>
          </a:p>
        </p:txBody>
      </p:sp>
      <p:pic>
        <p:nvPicPr>
          <p:cNvPr id="509" name="Google Shape;50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294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15" name="Google Shape;51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2"/>
          <p:cNvSpPr/>
          <p:nvPr/>
        </p:nvSpPr>
        <p:spPr>
          <a:xfrm>
            <a:off x="4525975" y="490550"/>
            <a:ext cx="2324100" cy="125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72"/>
          <p:cNvSpPr/>
          <p:nvPr/>
        </p:nvSpPr>
        <p:spPr>
          <a:xfrm>
            <a:off x="954100" y="1633550"/>
            <a:ext cx="705000" cy="3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24" name="Google Shape;52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73"/>
          <p:cNvSpPr/>
          <p:nvPr/>
        </p:nvSpPr>
        <p:spPr>
          <a:xfrm>
            <a:off x="4525975" y="1766900"/>
            <a:ext cx="23241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3"/>
          <p:cNvSpPr/>
          <p:nvPr/>
        </p:nvSpPr>
        <p:spPr>
          <a:xfrm>
            <a:off x="2678125" y="1566875"/>
            <a:ext cx="695400" cy="36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33" name="Google Shape;53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4"/>
          <p:cNvSpPr/>
          <p:nvPr/>
        </p:nvSpPr>
        <p:spPr>
          <a:xfrm>
            <a:off x="4525975" y="2071700"/>
            <a:ext cx="23241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4"/>
          <p:cNvSpPr/>
          <p:nvPr/>
        </p:nvSpPr>
        <p:spPr>
          <a:xfrm>
            <a:off x="2678125" y="2157575"/>
            <a:ext cx="6954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42" name="Google Shape;54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75"/>
          <p:cNvSpPr/>
          <p:nvPr/>
        </p:nvSpPr>
        <p:spPr>
          <a:xfrm>
            <a:off x="4525975" y="2376500"/>
            <a:ext cx="2419500" cy="19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5"/>
          <p:cNvSpPr/>
          <p:nvPr/>
        </p:nvSpPr>
        <p:spPr>
          <a:xfrm>
            <a:off x="2678125" y="2843375"/>
            <a:ext cx="6954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51" name="Google Shape;55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6"/>
          <p:cNvSpPr/>
          <p:nvPr/>
        </p:nvSpPr>
        <p:spPr>
          <a:xfrm>
            <a:off x="4525975" y="2528900"/>
            <a:ext cx="2324100" cy="77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6"/>
          <p:cNvSpPr/>
          <p:nvPr/>
        </p:nvSpPr>
        <p:spPr>
          <a:xfrm>
            <a:off x="1839925" y="2309975"/>
            <a:ext cx="6954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6"/>
          <p:cNvSpPr/>
          <p:nvPr/>
        </p:nvSpPr>
        <p:spPr>
          <a:xfrm>
            <a:off x="3516325" y="3452975"/>
            <a:ext cx="695400" cy="3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61" name="Google Shape;56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77"/>
          <p:cNvSpPr/>
          <p:nvPr/>
        </p:nvSpPr>
        <p:spPr>
          <a:xfrm>
            <a:off x="4525975" y="3290900"/>
            <a:ext cx="2733600" cy="106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7"/>
          <p:cNvSpPr/>
          <p:nvPr/>
        </p:nvSpPr>
        <p:spPr>
          <a:xfrm>
            <a:off x="944575" y="2415850"/>
            <a:ext cx="695400" cy="36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70" name="Google Shape;57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8"/>
          <p:cNvSpPr/>
          <p:nvPr/>
        </p:nvSpPr>
        <p:spPr>
          <a:xfrm>
            <a:off x="4525975" y="4349750"/>
            <a:ext cx="2276400" cy="27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8"/>
          <p:cNvSpPr/>
          <p:nvPr/>
        </p:nvSpPr>
        <p:spPr>
          <a:xfrm>
            <a:off x="2697175" y="3433775"/>
            <a:ext cx="685800" cy="33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Deployment: Application</a:t>
            </a:r>
            <a:endParaRPr/>
          </a:p>
        </p:txBody>
      </p:sp>
      <p:pic>
        <p:nvPicPr>
          <p:cNvPr id="579" name="Google Shape;57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2" y="1017725"/>
            <a:ext cx="347672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99" y="131900"/>
            <a:ext cx="2959250" cy="4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9"/>
          <p:cNvSpPr/>
          <p:nvPr/>
        </p:nvSpPr>
        <p:spPr>
          <a:xfrm>
            <a:off x="4525975" y="4624400"/>
            <a:ext cx="2276400" cy="22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79"/>
          <p:cNvSpPr/>
          <p:nvPr/>
        </p:nvSpPr>
        <p:spPr>
          <a:xfrm>
            <a:off x="2697175" y="4254275"/>
            <a:ext cx="685800" cy="31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Deployment: Complete Application</a:t>
            </a:r>
            <a:endParaRPr/>
          </a:p>
        </p:txBody>
      </p:sp>
      <p:sp>
        <p:nvSpPr>
          <p:cNvPr id="588" name="Google Shape;588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complete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d /tutorial/inference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python inference.py -d ../dataset/test -t 1 -m ../compilation/compiled_model/deploy.xmodel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Accuracy Check</a:t>
            </a:r>
            <a:endParaRPr/>
          </a:p>
        </p:txBody>
      </p:sp>
      <p:sp>
        <p:nvSpPr>
          <p:cNvPr id="594" name="Google Shape;594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your model implementation accuracy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cd /tutorial/inference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python accuracy_calc.py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Xilinx® </a:t>
            </a:r>
            <a:r>
              <a:rPr b="1" lang="en">
                <a:solidFill>
                  <a:srgbClr val="980000"/>
                </a:solidFill>
              </a:rPr>
              <a:t>Deep Learning Processor Unit</a:t>
            </a:r>
            <a:r>
              <a:rPr lang="en"/>
              <a:t> (DPU) is a series of soft IP dedicated for convolutional neural networks acceleration.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DPUCADF8H</a:t>
            </a:r>
            <a:r>
              <a:rPr lang="en"/>
              <a:t> is a high throughput CNN inference IP for Alveo cards.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IP is optimized for </a:t>
            </a:r>
            <a:r>
              <a:rPr b="1" lang="en">
                <a:solidFill>
                  <a:srgbClr val="980000"/>
                </a:solidFill>
              </a:rPr>
              <a:t>high-resolution image networks</a:t>
            </a:r>
            <a:r>
              <a:rPr lang="en"/>
              <a:t> and featured with high efficiency.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runs with a set of efficiently optimized instructions and it can support most </a:t>
            </a:r>
            <a:r>
              <a:rPr b="1" lang="en">
                <a:solidFill>
                  <a:srgbClr val="980000"/>
                </a:solidFill>
              </a:rPr>
              <a:t>convolutional neural networks</a:t>
            </a:r>
            <a:r>
              <a:rPr lang="en"/>
              <a:t>, such as VGG, ResNet, GoogLeNet, YOLO, SSD, MobileNet, and FPN.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Convolution, dilated convolution, and deconvolution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Element wise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Alveo U200 -DPUCADF8H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DPUCADF8H functionality include: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</a:t>
            </a:r>
            <a:r>
              <a:rPr b="1" lang="en"/>
              <a:t>Convolution, dilated convolution, and deconvolution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Maximum and average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</a:t>
            </a:r>
            <a:r>
              <a:rPr lang="en"/>
              <a:t>Element wise </a:t>
            </a:r>
            <a:r>
              <a:rPr lang="en"/>
              <a:t>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split and concat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Data reorganization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Fully connected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Batch normalization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950" y="1954575"/>
            <a:ext cx="3602749" cy="26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