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notesSlides/notesSlide12.xml" ContentType="application/vnd.openxmlformats-officedocument.presentationml.notesSlide+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fntdata" ContentType="application/x-fontdata"/>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embedTrueTypeFonts="1">
  <p:sldMasterIdLst>
    <p:sldMasterId r:id="rId1"/>
  </p:sldMasterIdLst>
  <p:notesMasterIdLst>
    <p:notesMasterId r:id="rId23"/>
  </p:notesMasterIdLst>
  <p:handoutMasterIdLst>
    <p:handoutMasterId r:id="rId24"/>
  </p:handoutMasterIdLst>
  <p:sldIdLst>
    <p:sldId id="298" r:id="rId2"/>
    <p:sldId id="304" r:id="rId3"/>
    <p:sldId id="309" r:id="rId4"/>
    <p:sldId id="315" r:id="rId5"/>
    <p:sldId id="318" r:id="rId6"/>
    <p:sldId id="328" r:id="rId7"/>
    <p:sldId id="322" r:id="rId8"/>
    <p:sldId id="329" r:id="rId9"/>
    <p:sldId id="321" r:id="rId10"/>
    <p:sldId id="313" r:id="rId11"/>
    <p:sldId id="311" r:id="rId12"/>
    <p:sldId id="330" r:id="rId13"/>
    <p:sldId id="319" r:id="rId14"/>
    <p:sldId id="320" r:id="rId15"/>
    <p:sldId id="325" r:id="rId16"/>
    <p:sldId id="331" r:id="rId17"/>
    <p:sldId id="316" r:id="rId18"/>
    <p:sldId id="326" r:id="rId19"/>
    <p:sldId id="323" r:id="rId20"/>
    <p:sldId id="324" r:id="rId21"/>
    <p:sldId id="327" r:id="rId22"/>
  </p:sldIdLst>
  <p:sldSz cx="9144000" cy="6858000" type="letter"/>
  <p:notesSz cx="6985000" cy="9283700"/>
  <p:embeddedFontLst>
    <p:embeddedFont>
      <p:font typeface="Monotype Sorts" charset="2"/>
      <p:regular r:id="rId25"/>
    </p:embeddedFont>
  </p:embeddedFontLst>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800" kern="1200">
        <a:solidFill>
          <a:schemeClr val="tx1"/>
        </a:solidFill>
        <a:latin typeface="Mead Bold" pitchFamily="2" charset="0"/>
        <a:ea typeface="+mn-ea"/>
        <a:cs typeface="+mn-cs"/>
      </a:defRPr>
    </a:lvl1pPr>
    <a:lvl2pPr marL="457200" algn="ctr" rtl="0" eaLnBrk="0" fontAlgn="base" hangingPunct="0">
      <a:spcBef>
        <a:spcPct val="0"/>
      </a:spcBef>
      <a:spcAft>
        <a:spcPct val="0"/>
      </a:spcAft>
      <a:defRPr sz="2800" kern="1200">
        <a:solidFill>
          <a:schemeClr val="tx1"/>
        </a:solidFill>
        <a:latin typeface="Mead Bold" pitchFamily="2" charset="0"/>
        <a:ea typeface="+mn-ea"/>
        <a:cs typeface="+mn-cs"/>
      </a:defRPr>
    </a:lvl2pPr>
    <a:lvl3pPr marL="914400" algn="ctr" rtl="0" eaLnBrk="0" fontAlgn="base" hangingPunct="0">
      <a:spcBef>
        <a:spcPct val="0"/>
      </a:spcBef>
      <a:spcAft>
        <a:spcPct val="0"/>
      </a:spcAft>
      <a:defRPr sz="2800" kern="1200">
        <a:solidFill>
          <a:schemeClr val="tx1"/>
        </a:solidFill>
        <a:latin typeface="Mead Bold" pitchFamily="2" charset="0"/>
        <a:ea typeface="+mn-ea"/>
        <a:cs typeface="+mn-cs"/>
      </a:defRPr>
    </a:lvl3pPr>
    <a:lvl4pPr marL="1371600" algn="ctr" rtl="0" eaLnBrk="0" fontAlgn="base" hangingPunct="0">
      <a:spcBef>
        <a:spcPct val="0"/>
      </a:spcBef>
      <a:spcAft>
        <a:spcPct val="0"/>
      </a:spcAft>
      <a:defRPr sz="2800" kern="1200">
        <a:solidFill>
          <a:schemeClr val="tx1"/>
        </a:solidFill>
        <a:latin typeface="Mead Bold" pitchFamily="2" charset="0"/>
        <a:ea typeface="+mn-ea"/>
        <a:cs typeface="+mn-cs"/>
      </a:defRPr>
    </a:lvl4pPr>
    <a:lvl5pPr marL="1828800" algn="ctr" rtl="0" eaLnBrk="0" fontAlgn="base" hangingPunct="0">
      <a:spcBef>
        <a:spcPct val="0"/>
      </a:spcBef>
      <a:spcAft>
        <a:spcPct val="0"/>
      </a:spcAft>
      <a:defRPr sz="2800" kern="1200">
        <a:solidFill>
          <a:schemeClr val="tx1"/>
        </a:solidFill>
        <a:latin typeface="Mead Bold" pitchFamily="2" charset="0"/>
        <a:ea typeface="+mn-ea"/>
        <a:cs typeface="+mn-cs"/>
      </a:defRPr>
    </a:lvl5pPr>
    <a:lvl6pPr marL="2286000" algn="l" defTabSz="914400" rtl="0" eaLnBrk="1" latinLnBrk="0" hangingPunct="1">
      <a:defRPr sz="2800" kern="1200">
        <a:solidFill>
          <a:schemeClr val="tx1"/>
        </a:solidFill>
        <a:latin typeface="Mead Bold" pitchFamily="2" charset="0"/>
        <a:ea typeface="+mn-ea"/>
        <a:cs typeface="+mn-cs"/>
      </a:defRPr>
    </a:lvl6pPr>
    <a:lvl7pPr marL="2743200" algn="l" defTabSz="914400" rtl="0" eaLnBrk="1" latinLnBrk="0" hangingPunct="1">
      <a:defRPr sz="2800" kern="1200">
        <a:solidFill>
          <a:schemeClr val="tx1"/>
        </a:solidFill>
        <a:latin typeface="Mead Bold" pitchFamily="2" charset="0"/>
        <a:ea typeface="+mn-ea"/>
        <a:cs typeface="+mn-cs"/>
      </a:defRPr>
    </a:lvl7pPr>
    <a:lvl8pPr marL="3200400" algn="l" defTabSz="914400" rtl="0" eaLnBrk="1" latinLnBrk="0" hangingPunct="1">
      <a:defRPr sz="2800" kern="1200">
        <a:solidFill>
          <a:schemeClr val="tx1"/>
        </a:solidFill>
        <a:latin typeface="Mead Bold" pitchFamily="2" charset="0"/>
        <a:ea typeface="+mn-ea"/>
        <a:cs typeface="+mn-cs"/>
      </a:defRPr>
    </a:lvl8pPr>
    <a:lvl9pPr marL="3657600" algn="l" defTabSz="914400" rtl="0" eaLnBrk="1" latinLnBrk="0" hangingPunct="1">
      <a:defRPr sz="2800" kern="1200">
        <a:solidFill>
          <a:schemeClr val="tx1"/>
        </a:solidFill>
        <a:latin typeface="Mead Bold"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chemeClr val="tx1"/>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1"/>
      </p:ext>
    </p:extLst>
  </p:showPr>
  <p:clrMru>
    <a:srgbClr val="FAEB7E"/>
    <a:srgbClr val="A69306"/>
    <a:srgbClr val="0033CC"/>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21664" autoAdjust="0"/>
    <p:restoredTop sz="69481" autoAdjust="0"/>
  </p:normalViewPr>
  <p:slideViewPr>
    <p:cSldViewPr>
      <p:cViewPr>
        <p:scale>
          <a:sx n="60" d="100"/>
          <a:sy n="60" d="100"/>
        </p:scale>
        <p:origin x="-3520" y="-1144"/>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99" d="100"/>
          <a:sy n="99" d="100"/>
        </p:scale>
        <p:origin x="-798" y="-96"/>
      </p:cViewPr>
      <p:guideLst>
        <p:guide orient="horz" pos="2923"/>
        <p:guide pos="2200"/>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font" Target="fonts/font1.fntdata"/><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63806" y="220570"/>
            <a:ext cx="1828909" cy="306448"/>
          </a:xfrm>
          <a:prstGeom prst="rect">
            <a:avLst/>
          </a:prstGeom>
          <a:noFill/>
          <a:ln w="12700">
            <a:noFill/>
            <a:miter lim="800000"/>
            <a:headEnd/>
            <a:tailEnd/>
          </a:ln>
          <a:effectLst/>
        </p:spPr>
        <p:txBody>
          <a:bodyPr wrap="none" lIns="91731" tIns="45062" rIns="91731" bIns="45062" anchor="ctr">
            <a:spAutoFit/>
          </a:bodyPr>
          <a:lstStyle/>
          <a:p>
            <a:pPr algn="l" defTabSz="927726">
              <a:defRPr/>
            </a:pPr>
            <a:r>
              <a:rPr lang="en-US" sz="1400" dirty="0"/>
              <a:t>12 - Professional Ethics</a:t>
            </a:r>
          </a:p>
        </p:txBody>
      </p:sp>
      <p:sp>
        <p:nvSpPr>
          <p:cNvPr id="3075" name="Rectangle 3"/>
          <p:cNvSpPr>
            <a:spLocks noChangeArrowheads="1"/>
          </p:cNvSpPr>
          <p:nvPr/>
        </p:nvSpPr>
        <p:spPr bwMode="auto">
          <a:xfrm>
            <a:off x="363807" y="8769011"/>
            <a:ext cx="812028" cy="306448"/>
          </a:xfrm>
          <a:prstGeom prst="rect">
            <a:avLst/>
          </a:prstGeom>
          <a:noFill/>
          <a:ln w="12700">
            <a:noFill/>
            <a:miter lim="800000"/>
            <a:headEnd/>
            <a:tailEnd/>
          </a:ln>
          <a:effectLst/>
        </p:spPr>
        <p:txBody>
          <a:bodyPr wrap="none" lIns="91731" tIns="45062" rIns="91731" bIns="45062" anchor="ctr">
            <a:spAutoFit/>
          </a:bodyPr>
          <a:lstStyle/>
          <a:p>
            <a:pPr algn="l" defTabSz="927726">
              <a:defRPr/>
            </a:pPr>
            <a:fld id="{3B8F1BCF-40EB-4982-B72E-3BDCB36C8D12}" type="datetime1">
              <a:rPr lang="en-US" sz="1400"/>
              <a:pPr algn="l" defTabSz="927726">
                <a:defRPr/>
              </a:pPr>
              <a:t>4/18/13</a:t>
            </a:fld>
            <a:endParaRPr lang="en-US" sz="1400" dirty="0"/>
          </a:p>
        </p:txBody>
      </p:sp>
      <p:sp>
        <p:nvSpPr>
          <p:cNvPr id="3076" name="Rectangle 4"/>
          <p:cNvSpPr>
            <a:spLocks noChangeArrowheads="1"/>
          </p:cNvSpPr>
          <p:nvPr/>
        </p:nvSpPr>
        <p:spPr bwMode="auto">
          <a:xfrm>
            <a:off x="6021623" y="8769019"/>
            <a:ext cx="640506" cy="306448"/>
          </a:xfrm>
          <a:prstGeom prst="rect">
            <a:avLst/>
          </a:prstGeom>
          <a:noFill/>
          <a:ln w="12700">
            <a:noFill/>
            <a:miter lim="800000"/>
            <a:headEnd/>
            <a:tailEnd/>
          </a:ln>
          <a:effectLst/>
        </p:spPr>
        <p:txBody>
          <a:bodyPr wrap="none" lIns="91731" tIns="45062" rIns="91731" bIns="45062" anchor="ctr">
            <a:spAutoFit/>
          </a:bodyPr>
          <a:lstStyle/>
          <a:p>
            <a:pPr algn="r" defTabSz="927726">
              <a:defRPr/>
            </a:pPr>
            <a:r>
              <a:rPr lang="en-US" sz="1400" dirty="0"/>
              <a:t>12-</a:t>
            </a:r>
            <a:fld id="{3D4D4ECE-73A9-4890-844A-D346CD8EA00B}" type="slidenum">
              <a:rPr lang="en-US" sz="1400"/>
              <a:pPr algn="r" defTabSz="927726">
                <a:defRPr/>
              </a:pPr>
              <a:t>‹#›</a:t>
            </a:fld>
            <a:endParaRPr lang="en-US" sz="14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82812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0729" y="4410071"/>
            <a:ext cx="5123546" cy="4176745"/>
          </a:xfrm>
          <a:prstGeom prst="rect">
            <a:avLst/>
          </a:prstGeom>
          <a:noFill/>
          <a:ln w="12700">
            <a:noFill/>
            <a:miter lim="800000"/>
            <a:headEnd/>
            <a:tailEnd/>
          </a:ln>
          <a:effectLst/>
        </p:spPr>
        <p:txBody>
          <a:bodyPr vert="horz" wrap="square" lIns="91731" tIns="45062" rIns="91731" bIns="45062"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699" name="Rectangle 3"/>
          <p:cNvSpPr>
            <a:spLocks noGrp="1" noRot="1" noChangeAspect="1" noChangeArrowheads="1" noTextEdit="1"/>
          </p:cNvSpPr>
          <p:nvPr>
            <p:ph type="sldImg" idx="2"/>
          </p:nvPr>
        </p:nvSpPr>
        <p:spPr bwMode="auto">
          <a:xfrm>
            <a:off x="1179513" y="703263"/>
            <a:ext cx="4625975" cy="347027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291044" y="255125"/>
            <a:ext cx="1817688" cy="306448"/>
          </a:xfrm>
          <a:prstGeom prst="rect">
            <a:avLst/>
          </a:prstGeom>
          <a:noFill/>
          <a:ln w="12700">
            <a:noFill/>
            <a:miter lim="800000"/>
            <a:headEnd/>
            <a:tailEnd/>
          </a:ln>
          <a:effectLst/>
        </p:spPr>
        <p:txBody>
          <a:bodyPr wrap="none" lIns="91731" tIns="45062" rIns="91731" bIns="45062" anchor="ctr">
            <a:spAutoFit/>
          </a:bodyPr>
          <a:lstStyle/>
          <a:p>
            <a:pPr algn="l" defTabSz="927726">
              <a:defRPr/>
            </a:pPr>
            <a:r>
              <a:rPr lang="en-US" sz="1400" dirty="0" smtClean="0"/>
              <a:t>16 – Professional Ethics</a:t>
            </a:r>
            <a:endParaRPr lang="en-US" sz="1400" dirty="0"/>
          </a:p>
        </p:txBody>
      </p:sp>
      <p:sp>
        <p:nvSpPr>
          <p:cNvPr id="2053" name="Rectangle 5"/>
          <p:cNvSpPr>
            <a:spLocks noChangeArrowheads="1"/>
          </p:cNvSpPr>
          <p:nvPr/>
        </p:nvSpPr>
        <p:spPr bwMode="auto">
          <a:xfrm>
            <a:off x="71250" y="8888742"/>
            <a:ext cx="812028" cy="306448"/>
          </a:xfrm>
          <a:prstGeom prst="rect">
            <a:avLst/>
          </a:prstGeom>
          <a:noFill/>
          <a:ln w="12700">
            <a:noFill/>
            <a:miter lim="800000"/>
            <a:headEnd/>
            <a:tailEnd/>
          </a:ln>
          <a:effectLst/>
        </p:spPr>
        <p:txBody>
          <a:bodyPr wrap="none" lIns="91731" tIns="45062" rIns="91731" bIns="45062" anchor="ctr">
            <a:spAutoFit/>
          </a:bodyPr>
          <a:lstStyle/>
          <a:p>
            <a:pPr algn="l" defTabSz="927726">
              <a:defRPr/>
            </a:pPr>
            <a:fld id="{14C37F38-5772-43BE-B22B-CBAD92265624}" type="datetime1">
              <a:rPr lang="en-US" sz="1400"/>
              <a:pPr algn="l" defTabSz="927726">
                <a:defRPr/>
              </a:pPr>
              <a:t>4/18/13</a:t>
            </a:fld>
            <a:endParaRPr lang="en-US" sz="1400" dirty="0"/>
          </a:p>
        </p:txBody>
      </p:sp>
      <p:sp>
        <p:nvSpPr>
          <p:cNvPr id="2054" name="Rectangle 6"/>
          <p:cNvSpPr>
            <a:spLocks noChangeArrowheads="1"/>
          </p:cNvSpPr>
          <p:nvPr/>
        </p:nvSpPr>
        <p:spPr bwMode="auto">
          <a:xfrm>
            <a:off x="6510501" y="8888753"/>
            <a:ext cx="403262" cy="306448"/>
          </a:xfrm>
          <a:prstGeom prst="rect">
            <a:avLst/>
          </a:prstGeom>
          <a:noFill/>
          <a:ln w="12700">
            <a:noFill/>
            <a:miter lim="800000"/>
            <a:headEnd/>
            <a:tailEnd/>
          </a:ln>
          <a:effectLst/>
        </p:spPr>
        <p:txBody>
          <a:bodyPr wrap="none" lIns="91731" tIns="45062" rIns="91731" bIns="45062" anchor="ctr">
            <a:spAutoFit/>
          </a:bodyPr>
          <a:lstStyle/>
          <a:p>
            <a:pPr algn="r" defTabSz="927726">
              <a:defRPr/>
            </a:pPr>
            <a:fld id="{DA53FF21-39CA-45E6-AAE2-88A1123F9739}" type="slidenum">
              <a:rPr lang="en-US" sz="1400"/>
              <a:pPr algn="r" defTabSz="927726">
                <a:defRPr/>
              </a:pPr>
              <a:t>‹#›</a:t>
            </a:fld>
            <a:endParaRPr lang="en-US" sz="14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859213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ead Bold"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Mead Bold"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Mead Bold"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Mead Bold"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Mead Bold"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en.wikipedia.org/wiki/Misconduct"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79513" y="703263"/>
            <a:ext cx="4625975" cy="3470275"/>
          </a:xfrm>
          <a:ln/>
        </p:spPr>
      </p:sp>
      <p:sp>
        <p:nvSpPr>
          <p:cNvPr id="30723" name="Notes Placeholder 2"/>
          <p:cNvSpPr>
            <a:spLocks noGrp="1"/>
          </p:cNvSpPr>
          <p:nvPr>
            <p:ph type="body" idx="1"/>
          </p:nvPr>
        </p:nvSpPr>
        <p:spPr>
          <a:noFill/>
          <a:ln w="9525"/>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46981620"/>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Rather than to proceed in the absence of a convincing case for disaster</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68706553"/>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Rather than to proceed in the absence of a convincing case for disaster</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68706553"/>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91081546"/>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94091296"/>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94091296"/>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94091296"/>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Protect privacy of email</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smtClean="0"/>
              <a:t>No human will read the emails, but </a:t>
            </a:r>
            <a:r>
              <a:rPr lang="en-US" baseline="0" dirty="0" smtClean="0"/>
              <a:t>what info will be collected? Be stored? Per user? Who clicked what? For how long? How to protect? How is it disclosed?</a:t>
            </a:r>
            <a:endParaRPr lang="en-US" dirty="0" smtClean="0"/>
          </a:p>
          <a:p>
            <a:pPr marL="171450" indent="-171450">
              <a:buFontTx/>
              <a:buChar char="-"/>
            </a:pPr>
            <a:r>
              <a:rPr lang="en-US" dirty="0" smtClean="0"/>
              <a:t>Inform</a:t>
            </a:r>
            <a:r>
              <a:rPr lang="en-US" baseline="0" dirty="0" smtClean="0"/>
              <a:t> users of targeted ads (informed consent)</a:t>
            </a:r>
          </a:p>
          <a:p>
            <a:pPr marL="171450" indent="-171450">
              <a:buFontTx/>
              <a:buChar char="-"/>
            </a:pPr>
            <a:r>
              <a:rPr lang="en-US" baseline="0" dirty="0" smtClean="0"/>
              <a:t>What if users do not read? We need to think of potential risks, consider privacy and protection throughout the design/planning process</a:t>
            </a:r>
          </a:p>
          <a:p>
            <a:pPr marL="0" indent="0">
              <a:buFontTx/>
              <a:buNone/>
            </a:pPr>
            <a:endParaRPr lang="en-US" dirty="0" smtClean="0"/>
          </a:p>
          <a:p>
            <a:pPr marL="0" indent="0">
              <a:buFontTx/>
              <a:buNone/>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37836277"/>
      </p:ext>
    </p:extLst>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some reasons why you might want to circulate the paper? You might think the judge’s order violates</a:t>
            </a:r>
            <a:r>
              <a:rPr lang="en-US" baseline="0" dirty="0" smtClean="0"/>
              <a:t> your freedom of speech; posting the paper would be a protest. You might want to circulate the paper for the same reasons you planned to present it at a conference: to make other security experts aware of the problems, perhaps to generate work on a security patch, perhaps to spur the transit authority to fix the problems.</a:t>
            </a:r>
          </a:p>
          <a:p>
            <a:endParaRPr lang="en-US" baseline="0" dirty="0" smtClean="0"/>
          </a:p>
          <a:p>
            <a:r>
              <a:rPr lang="en-US" baseline="0" dirty="0" smtClean="0"/>
              <a:t>Publishing the vulnerabilities has several risks. The transit system could lose a substantial amount of money if people exploit the information. You and your co-authors could face legal action for violating the order. The university could face negative consequences because the work was part of a school project.</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31559965"/>
      </p:ext>
    </p:extLst>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Consult the specifications (approved</a:t>
            </a:r>
            <a:r>
              <a:rPr lang="en-US" baseline="0" dirty="0" smtClean="0"/>
              <a:t> by the client and project </a:t>
            </a:r>
            <a:r>
              <a:rPr lang="en-US" baseline="0" dirty="0" err="1" smtClean="0"/>
              <a:t>mgr</a:t>
            </a:r>
            <a:r>
              <a:rPr lang="en-US" baseline="0" dirty="0" smtClean="0"/>
              <a:t>) </a:t>
            </a:r>
            <a:r>
              <a:rPr lang="en-US" dirty="0" smtClean="0"/>
              <a:t>for the program. Doing what the company has agreed to do</a:t>
            </a:r>
            <a:r>
              <a:rPr lang="en-US" baseline="0" dirty="0" smtClean="0"/>
              <a:t> and had been paid to do.</a:t>
            </a:r>
          </a:p>
          <a:p>
            <a:r>
              <a:rPr lang="en-US" baseline="0" dirty="0" smtClean="0"/>
              <a:t>- If not in spec, talk to your mgr. If he said “default to white for race, banks do not discriminate based on race anyway”, do not accept his decision. You should consult the client or higher level </a:t>
            </a:r>
            <a:r>
              <a:rPr lang="en-US" baseline="0" dirty="0" err="1" smtClean="0"/>
              <a:t>mgr</a:t>
            </a:r>
            <a:r>
              <a:rPr lang="en-US" baseline="0" dirty="0" smtClean="0"/>
              <a:t> who is responsible for the program design. Document the decision in a new version of the specification</a:t>
            </a:r>
          </a:p>
          <a:p>
            <a:r>
              <a:rPr lang="en-US" baseline="0" dirty="0" smtClean="0"/>
              <a:t>- You may not know all potential use of the program. </a:t>
            </a:r>
          </a:p>
          <a:p>
            <a:r>
              <a:rPr lang="en-US" baseline="0" dirty="0" smtClean="0"/>
              <a:t>The lender and government might want data on race to ensure compliance with nondiscrimination policies and laws. </a:t>
            </a:r>
          </a:p>
          <a:p>
            <a:r>
              <a:rPr lang="en-US" baseline="0" dirty="0" smtClean="0"/>
              <a:t>The program may later be used for patients evaluation to develop new drugs. Missing or wrong data can lead to misleading conclusions. They do their job. You do yours. At least, document in specification</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31559965"/>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1156552"/>
      </p:ext>
    </p:extLst>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Discuss the concerns</a:t>
            </a:r>
            <a:r>
              <a:rPr lang="en-US" baseline="0" dirty="0" smtClean="0"/>
              <a:t> with the </a:t>
            </a:r>
            <a:r>
              <a:rPr lang="en-US" baseline="0" dirty="0" err="1" smtClean="0"/>
              <a:t>proj</a:t>
            </a:r>
            <a:r>
              <a:rPr lang="en-US" baseline="0" dirty="0" smtClean="0"/>
              <a:t> mgr. </a:t>
            </a:r>
            <a:r>
              <a:rPr lang="en-US" i="1" u="sng" baseline="0" dirty="0" smtClean="0"/>
              <a:t>Internal “whistle-blowing” </a:t>
            </a:r>
            <a:r>
              <a:rPr lang="en-US" baseline="0" dirty="0" smtClean="0"/>
              <a:t>helps protect the company, as well as the public</a:t>
            </a:r>
          </a:p>
          <a:p>
            <a:pPr marL="171450" indent="-171450">
              <a:buFontTx/>
              <a:buChar char="-"/>
            </a:pPr>
            <a:r>
              <a:rPr lang="en-US" baseline="0" dirty="0" smtClean="0"/>
              <a:t>If he decides to proceed, u go talk to </a:t>
            </a:r>
            <a:r>
              <a:rPr lang="en-US" baseline="0" dirty="0" err="1" smtClean="0"/>
              <a:t>sb</a:t>
            </a:r>
            <a:r>
              <a:rPr lang="en-US" baseline="0" dirty="0" smtClean="0"/>
              <a:t> higher up in company</a:t>
            </a:r>
          </a:p>
          <a:p>
            <a:pPr marL="171450" indent="-171450">
              <a:buFontTx/>
              <a:buChar char="-"/>
            </a:pPr>
            <a:r>
              <a:rPr lang="en-US" baseline="0" dirty="0" smtClean="0"/>
              <a:t>If he is also not willing to investigate, you can go to customers, news media, government agency</a:t>
            </a:r>
          </a:p>
          <a:p>
            <a:pPr marL="0" indent="0">
              <a:buFontTx/>
              <a:buNone/>
            </a:pPr>
            <a:r>
              <a:rPr lang="en-US" baseline="0" dirty="0" smtClean="0"/>
              <a:t>  o lose job, damaging company reputation, u may be mistaken, may kill a potentially valuable and fixable </a:t>
            </a:r>
            <a:r>
              <a:rPr lang="en-US" baseline="0" dirty="0" err="1" smtClean="0"/>
              <a:t>proj</a:t>
            </a:r>
            <a:endParaRPr lang="en-US" baseline="0" dirty="0" smtClean="0"/>
          </a:p>
          <a:p>
            <a:pPr marL="171450" indent="-171450">
              <a:buFontTx/>
              <a:buChar char="-"/>
            </a:pPr>
            <a:r>
              <a:rPr lang="en-US" baseline="0" dirty="0" smtClean="0"/>
              <a:t>Talk to other professionals. If convinced of flaw or irresponsible attitude among </a:t>
            </a:r>
            <a:r>
              <a:rPr lang="en-US" baseline="0" dirty="0" err="1" smtClean="0"/>
              <a:t>mgrs</a:t>
            </a:r>
            <a:r>
              <a:rPr lang="en-US" baseline="0" dirty="0" smtClean="0"/>
              <a:t>, u must go further</a:t>
            </a:r>
          </a:p>
          <a:p>
            <a:pPr marL="0" indent="0">
              <a:buFontTx/>
              <a:buNone/>
            </a:pPr>
            <a:r>
              <a:rPr lang="en-US" baseline="0" dirty="0" smtClean="0"/>
              <a:t>  o u r participant of the </a:t>
            </a:r>
            <a:r>
              <a:rPr lang="en-US" baseline="0" dirty="0" err="1" smtClean="0"/>
              <a:t>proj</a:t>
            </a:r>
            <a:r>
              <a:rPr lang="en-US" baseline="0" dirty="0" smtClean="0"/>
              <a:t>, paid by it, may violate a confidentiality agreement</a:t>
            </a:r>
          </a:p>
          <a:p>
            <a:pPr marL="171450" indent="-171450">
              <a:buFontTx/>
              <a:buChar char="-"/>
            </a:pPr>
            <a:r>
              <a:rPr lang="en-US" dirty="0" smtClean="0"/>
              <a:t>Keep a complete</a:t>
            </a:r>
            <a:r>
              <a:rPr lang="en-US" baseline="0" dirty="0" smtClean="0"/>
              <a:t> and accurate record of your attempts and responses you got. </a:t>
            </a:r>
          </a:p>
          <a:p>
            <a:pPr marL="0" indent="0">
              <a:buFontTx/>
              <a:buNone/>
            </a:pPr>
            <a:r>
              <a:rPr lang="en-US" baseline="0" dirty="0" smtClean="0"/>
              <a:t>E.g., San Francisco Bay Area Rapid Transit system. </a:t>
            </a:r>
          </a:p>
          <a:p>
            <a:pPr marL="0" indent="0">
              <a:buFontTx/>
              <a:buNone/>
            </a:pPr>
            <a:r>
              <a:rPr lang="en-US" b="1" u="sng" baseline="0" dirty="0" smtClean="0">
                <a:solidFill>
                  <a:srgbClr val="FF0000"/>
                </a:solidFill>
              </a:rPr>
              <a:t>whistle-blower:</a:t>
            </a:r>
            <a:r>
              <a:rPr lang="en-US" baseline="0" dirty="0" smtClean="0"/>
              <a:t> </a:t>
            </a:r>
            <a:r>
              <a:rPr lang="en-US" dirty="0" smtClean="0"/>
              <a:t>a person who tells the public or someone in authority about alleged dishonest or illegal activities (</a:t>
            </a:r>
            <a:r>
              <a:rPr lang="en-US" dirty="0" smtClean="0">
                <a:hlinkClick r:id="rId3" tooltip="Misconduct"/>
              </a:rPr>
              <a:t>misconduct</a:t>
            </a:r>
            <a:r>
              <a:rPr lang="en-US" dirty="0" smtClean="0"/>
              <a:t>) occurring in a government department, a public or private organization, or a company</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54529152"/>
      </p:ext>
    </p:extLst>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Have the class analyze the scenario using the brainstorming and analysis methodology.</a:t>
            </a:r>
          </a:p>
          <a:p>
            <a:pPr marL="171450" indent="-171450">
              <a:buFontTx/>
              <a:buChar char="-"/>
            </a:pPr>
            <a:endParaRPr lang="en-US" dirty="0" smtClean="0"/>
          </a:p>
          <a:p>
            <a:pPr marL="171450" indent="-171450">
              <a:buFontTx/>
              <a:buChar char="-"/>
            </a:pPr>
            <a:r>
              <a:rPr lang="en-US" dirty="0" smtClean="0"/>
              <a:t>Does your employer have a policy about accepting gifts from vendors? </a:t>
            </a:r>
          </a:p>
          <a:p>
            <a:pPr marL="171450" indent="-171450">
              <a:buFontTx/>
              <a:buChar char="-"/>
            </a:pPr>
            <a:endParaRPr lang="en-US" dirty="0" smtClean="0"/>
          </a:p>
          <a:p>
            <a:pPr marL="171450" indent="-171450">
              <a:buFontTx/>
              <a:buChar char="-"/>
            </a:pPr>
            <a:r>
              <a:rPr lang="en-US" dirty="0" smtClean="0"/>
              <a:t>People want to know when a recommendation represents an honest opinion and when someone is paying for it.</a:t>
            </a:r>
          </a:p>
          <a:p>
            <a:pPr marL="171450" indent="-171450">
              <a:buFontTx/>
              <a:buChar char="-"/>
            </a:pPr>
            <a:endParaRPr lang="en-US" dirty="0" smtClean="0"/>
          </a:p>
          <a:p>
            <a:pPr marL="171450" indent="-171450">
              <a:buFontTx/>
              <a:buChar char="-"/>
            </a:pPr>
            <a:r>
              <a:rPr lang="en-US" dirty="0" smtClean="0"/>
              <a:t>Disclosure is a key point.</a:t>
            </a:r>
          </a:p>
          <a:p>
            <a:pPr marL="171450" indent="-171450">
              <a:buFontTx/>
              <a:buChar char="-"/>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54529152"/>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dirty="0" smtClean="0"/>
              <a:t>There are special aspects to making ethical decisions in a professional context, in situations where</a:t>
            </a:r>
          </a:p>
          <a:p>
            <a:pPr lvl="1">
              <a:lnSpc>
                <a:spcPct val="90000"/>
              </a:lnSpc>
            </a:pPr>
            <a:r>
              <a:rPr lang="en-US" sz="1200" dirty="0" smtClean="0">
                <a:solidFill>
                  <a:srgbClr val="0070C0"/>
                </a:solidFill>
              </a:rPr>
              <a:t>You must make critical decisions</a:t>
            </a:r>
          </a:p>
          <a:p>
            <a:pPr lvl="1">
              <a:lnSpc>
                <a:spcPct val="90000"/>
              </a:lnSpc>
            </a:pPr>
            <a:r>
              <a:rPr lang="en-US" sz="1200" dirty="0" smtClean="0">
                <a:solidFill>
                  <a:srgbClr val="0070C0"/>
                </a:solidFill>
              </a:rPr>
              <a:t>Significant consequences for you and other could result</a:t>
            </a:r>
          </a:p>
          <a:p>
            <a:pPr>
              <a:lnSpc>
                <a:spcPct val="90000"/>
              </a:lnSpc>
            </a:pPr>
            <a:r>
              <a:rPr lang="en-US" sz="1200" dirty="0" smtClean="0"/>
              <a:t>Recognizing ethical issues, some ethical issues are controversial</a:t>
            </a:r>
          </a:p>
          <a:p>
            <a:endParaRPr lang="en-US" sz="1200" dirty="0" smtClean="0"/>
          </a:p>
          <a:p>
            <a:r>
              <a:rPr lang="en-US" sz="1200" dirty="0" smtClean="0"/>
              <a:t>2</a:t>
            </a:r>
            <a:r>
              <a:rPr lang="en-US" sz="1200" baseline="30000" dirty="0" smtClean="0"/>
              <a:t>nd</a:t>
            </a:r>
            <a:r>
              <a:rPr lang="en-US" sz="1200" dirty="0" smtClean="0"/>
              <a:t>: People</a:t>
            </a:r>
            <a:r>
              <a:rPr lang="en-US" sz="1200" baseline="0" dirty="0" smtClean="0"/>
              <a:t> make decisions based on the information they collect. Lies deliberately sabotage this activity. Treating people as means to ends, not ends in themselves.</a:t>
            </a:r>
          </a:p>
          <a:p>
            <a:r>
              <a:rPr lang="en-US" sz="1200" baseline="0" dirty="0" smtClean="0"/>
              <a:t>- How much risk to privacy, security, safety is acceptable in a system? </a:t>
            </a:r>
          </a:p>
          <a:p>
            <a:r>
              <a:rPr lang="en-US" sz="1200" baseline="0" dirty="0" smtClean="0"/>
              <a:t>- What uses of another company’s IP are acceptable?</a:t>
            </a:r>
          </a:p>
          <a:p>
            <a:r>
              <a:rPr lang="en-US" sz="1200" baseline="0" dirty="0" smtClean="0"/>
              <a:t>- write a database of information obtained from government records, to generate lists of convicted shoplifters or marketing lists of new home buyers, divorced parents with young children. </a:t>
            </a:r>
          </a:p>
          <a:p>
            <a:r>
              <a:rPr lang="en-US" sz="1200" baseline="0" dirty="0" smtClean="0"/>
              <a:t>- Distribute software to convert files from formats with built-in copy protection to formats that can be copied more easily.</a:t>
            </a:r>
          </a:p>
          <a:p>
            <a:r>
              <a:rPr lang="en-US" sz="1200" baseline="0" dirty="0" smtClean="0"/>
              <a:t>- How much money and effort to allocate to training employees to use a new system. </a:t>
            </a:r>
          </a:p>
          <a:p>
            <a:endParaRPr lang="en-US" sz="12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75191668"/>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dirty="0" smtClean="0"/>
              <a:t>Most people affected by the devices, systems, and services of professionals do not understand how they work and cannot easily judge their quality and safety. A professional advertises his or her expertise</a:t>
            </a:r>
            <a:r>
              <a:rPr lang="en-US" sz="1200" baseline="0" dirty="0" smtClean="0"/>
              <a:t> and thus has an obligation to provide it.</a:t>
            </a:r>
            <a:endParaRPr lang="en-US" sz="1200" dirty="0" smtClean="0"/>
          </a:p>
          <a:p>
            <a:endParaRPr lang="en-US"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A</a:t>
            </a:r>
            <a:r>
              <a:rPr lang="en-US" baseline="0" dirty="0" smtClean="0"/>
              <a:t> professional has s</a:t>
            </a:r>
            <a:r>
              <a:rPr lang="en-US" dirty="0" smtClean="0"/>
              <a:t>pecial responsibilities not just to customers, but to those</a:t>
            </a:r>
            <a:r>
              <a:rPr lang="en-US" baseline="0" dirty="0" smtClean="0"/>
              <a:t> indirectly affected. These responsibilities include thinking about potential risks to privacy and security of data, safety, reliability, and ease of use.</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Because of the complexity of computer software, professionals have an ethical responsibility not simply to avoid intentional evil, but to exercise a high degree of care and follow good professional practices to reduce the likelihood of problems. They must maintain an expected level of competence and be up to date on current knowledge, technology, and standards of the profession.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dirty="0" smtClean="0"/>
          </a:p>
          <a:p>
            <a:endParaRPr lang="en-US" dirty="0" smtClean="0"/>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82528354"/>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a:t>
            </a:r>
            <a:r>
              <a:rPr lang="en-US" baseline="0" dirty="0" smtClean="0"/>
              <a:t> organizations for the range of professions included in the general term “computer professional.” The main ones are the ACM and the IEEE Computer Society. They developed the Software Engineering Code of Ethics and Professional Practice (adopted jointly by the ACM and IEEE CS) and the ACM Code of Ethics and Professional Conduct. </a:t>
            </a:r>
          </a:p>
          <a:p>
            <a:endParaRPr lang="en-US" baseline="0" dirty="0" smtClean="0"/>
          </a:p>
          <a:p>
            <a:r>
              <a:rPr lang="en-US" baseline="0" dirty="0" smtClean="0"/>
              <a:t>The codes emphasize the basic ethical values of honesty and fairness. They cover many aspects of professional behavior, including the responsibility to respect confidentiality, maintain professional competence, be aware of relevant laws, and honor contracts and agreements. They stress the responsibility to respect and protect privacy, to avoid harm to others, and to respect property rights.</a:t>
            </a:r>
          </a:p>
          <a:p>
            <a:endParaRPr lang="en-US" dirty="0" smtClean="0"/>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92806221"/>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a:t>
            </a:r>
            <a:r>
              <a:rPr lang="en-US" baseline="0" dirty="0" smtClean="0"/>
              <a:t> organizations for the range of professions included in the general term “computer professional.” The main ones are the ACM and the IEEE Computer Society. They developed the Software Engineering Code of Ethics and Professional Practice (adopted jointly by the ACM and IEEE CS) and the ACM Code of Ethics and Professional Conduct. </a:t>
            </a:r>
          </a:p>
          <a:p>
            <a:endParaRPr lang="en-US" baseline="0" dirty="0" smtClean="0"/>
          </a:p>
          <a:p>
            <a:r>
              <a:rPr lang="en-US" baseline="0" dirty="0" smtClean="0"/>
              <a:t>The codes emphasize the basic ethical values of honesty and fairness. They cover many aspects of professional behavior, including the responsibility to respect confidentiality, maintain professional competence, be aware of relevant laws, and honor contracts and agreements. They stress the responsibility to respect and protect privacy, to avoid harm to others, and to respect property rights.</a:t>
            </a:r>
          </a:p>
          <a:p>
            <a:endParaRPr lang="en-US" dirty="0" smtClean="0"/>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92806221"/>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76712725"/>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76712725"/>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9982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14401" y="685800"/>
            <a:ext cx="7546975" cy="1143000"/>
          </a:xfrm>
        </p:spPr>
        <p:txBody>
          <a:bodyPr/>
          <a:lstStyle/>
          <a:p>
            <a:r>
              <a:rPr lang="en-US" sz="6000" dirty="0" smtClean="0"/>
              <a:t>CSE/ISE 312</a:t>
            </a:r>
            <a:endParaRPr lang="en-US" dirty="0" smtClean="0"/>
          </a:p>
        </p:txBody>
      </p:sp>
      <p:sp>
        <p:nvSpPr>
          <p:cNvPr id="3076" name="Rectangle 3"/>
          <p:cNvSpPr>
            <a:spLocks noGrp="1" noChangeArrowheads="1"/>
          </p:cNvSpPr>
          <p:nvPr>
            <p:ph type="subTitle" idx="1"/>
          </p:nvPr>
        </p:nvSpPr>
        <p:spPr>
          <a:xfrm>
            <a:off x="457200" y="2438400"/>
            <a:ext cx="8305800" cy="1295400"/>
          </a:xfrm>
        </p:spPr>
        <p:txBody>
          <a:bodyPr/>
          <a:lstStyle/>
          <a:p>
            <a:pPr algn="ctr"/>
            <a:r>
              <a:rPr lang="en-US" sz="4800" dirty="0" smtClean="0"/>
              <a:t>Chapter 9: Professional </a:t>
            </a:r>
            <a:br>
              <a:rPr lang="en-US" sz="4800" dirty="0" smtClean="0"/>
            </a:br>
            <a:r>
              <a:rPr lang="en-US" sz="4800" dirty="0" smtClean="0"/>
              <a:t>Ethics and Responsibilities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ACM Code (cont’d)</a:t>
            </a:r>
            <a:endParaRPr lang="en-US" dirty="0"/>
          </a:p>
        </p:txBody>
      </p:sp>
      <p:sp>
        <p:nvSpPr>
          <p:cNvPr id="3" name="Content Placeholder 2"/>
          <p:cNvSpPr>
            <a:spLocks noGrp="1"/>
          </p:cNvSpPr>
          <p:nvPr>
            <p:ph idx="1"/>
          </p:nvPr>
        </p:nvSpPr>
        <p:spPr>
          <a:xfrm>
            <a:off x="457200" y="1295400"/>
            <a:ext cx="8382000" cy="4610100"/>
          </a:xfrm>
        </p:spPr>
        <p:txBody>
          <a:bodyPr/>
          <a:lstStyle/>
          <a:p>
            <a:r>
              <a:rPr lang="en-US" sz="2800" dirty="0">
                <a:solidFill>
                  <a:srgbClr val="000000"/>
                </a:solidFill>
              </a:rPr>
              <a:t>More specific professional responsibilities</a:t>
            </a:r>
          </a:p>
          <a:p>
            <a:pPr lvl="1"/>
            <a:r>
              <a:rPr lang="en-US" sz="2400" dirty="0">
                <a:solidFill>
                  <a:srgbClr val="000000"/>
                </a:solidFill>
              </a:rPr>
              <a:t>Acquire and maintain professional </a:t>
            </a:r>
            <a:r>
              <a:rPr lang="en-US" sz="2400" dirty="0" smtClean="0">
                <a:solidFill>
                  <a:srgbClr val="000000"/>
                </a:solidFill>
              </a:rPr>
              <a:t>competence,</a:t>
            </a:r>
            <a:endParaRPr lang="en-US" sz="2400" dirty="0">
              <a:solidFill>
                <a:srgbClr val="000000"/>
              </a:solidFill>
            </a:endParaRPr>
          </a:p>
          <a:p>
            <a:pPr lvl="1"/>
            <a:r>
              <a:rPr lang="en-US" sz="2400" dirty="0">
                <a:solidFill>
                  <a:srgbClr val="000000"/>
                </a:solidFill>
              </a:rPr>
              <a:t>Know and respect existing </a:t>
            </a:r>
            <a:r>
              <a:rPr lang="en-US" sz="2400" dirty="0" smtClean="0">
                <a:solidFill>
                  <a:srgbClr val="000000"/>
                </a:solidFill>
              </a:rPr>
              <a:t>laws,</a:t>
            </a:r>
            <a:endParaRPr lang="en-US" sz="2400" dirty="0">
              <a:solidFill>
                <a:srgbClr val="000000"/>
              </a:solidFill>
            </a:endParaRPr>
          </a:p>
          <a:p>
            <a:pPr lvl="1"/>
            <a:r>
              <a:rPr lang="en-US" sz="2400" dirty="0">
                <a:solidFill>
                  <a:srgbClr val="000000"/>
                </a:solidFill>
              </a:rPr>
              <a:t>Honor contracts, agreements, and assigned </a:t>
            </a:r>
            <a:r>
              <a:rPr lang="en-US" sz="2400" dirty="0" smtClean="0">
                <a:solidFill>
                  <a:srgbClr val="000000"/>
                </a:solidFill>
              </a:rPr>
              <a:t>responsibilities, …</a:t>
            </a:r>
            <a:endParaRPr lang="en-US" sz="2400" dirty="0">
              <a:solidFill>
                <a:srgbClr val="000000"/>
              </a:solidFill>
            </a:endParaRPr>
          </a:p>
          <a:p>
            <a:r>
              <a:rPr lang="en-US" sz="2800" dirty="0" smtClean="0">
                <a:solidFill>
                  <a:srgbClr val="000000"/>
                </a:solidFill>
              </a:rPr>
              <a:t>Organizational leadership imperatives</a:t>
            </a:r>
          </a:p>
          <a:p>
            <a:pPr lvl="1"/>
            <a:r>
              <a:rPr lang="en-US" sz="2400" dirty="0" smtClean="0">
                <a:solidFill>
                  <a:srgbClr val="000000"/>
                </a:solidFill>
              </a:rPr>
              <a:t>Articulate social responsibilities, encourage their full acceptance </a:t>
            </a:r>
          </a:p>
          <a:p>
            <a:pPr lvl="1"/>
            <a:r>
              <a:rPr lang="en-US" sz="2400" dirty="0" smtClean="0">
                <a:solidFill>
                  <a:srgbClr val="000000"/>
                </a:solidFill>
              </a:rPr>
              <a:t>Manage to design &amp; build systems that enhance quality of life, …</a:t>
            </a:r>
          </a:p>
          <a:p>
            <a:r>
              <a:rPr lang="en-US" sz="2800" dirty="0" smtClean="0">
                <a:solidFill>
                  <a:srgbClr val="000000"/>
                </a:solidFill>
              </a:rPr>
              <a:t>Compliance with the code</a:t>
            </a:r>
          </a:p>
          <a:p>
            <a:pPr lvl="1"/>
            <a:r>
              <a:rPr lang="en-US" sz="2400" dirty="0" smtClean="0">
                <a:solidFill>
                  <a:srgbClr val="000000"/>
                </a:solidFill>
              </a:rPr>
              <a:t>Uphold and promote the principles of this code, …</a:t>
            </a:r>
            <a:endParaRPr lang="en-US" sz="2400" dirty="0">
              <a:solidFill>
                <a:srgbClr val="0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8" name="Rectangle 10"/>
          <p:cNvSpPr>
            <a:spLocks noGrp="1" noChangeArrowheads="1"/>
          </p:cNvSpPr>
          <p:nvPr>
            <p:ph type="title"/>
          </p:nvPr>
        </p:nvSpPr>
        <p:spPr/>
        <p:txBody>
          <a:bodyPr/>
          <a:lstStyle/>
          <a:p>
            <a:r>
              <a:rPr lang="en-US" sz="4000" dirty="0" smtClean="0">
                <a:solidFill>
                  <a:srgbClr val="000000"/>
                </a:solidFill>
              </a:rPr>
              <a:t>Guidelines, Professional Responsibilities </a:t>
            </a:r>
            <a:endParaRPr lang="en-US" sz="4000" dirty="0">
              <a:solidFill>
                <a:srgbClr val="000000"/>
              </a:solidFill>
            </a:endParaRPr>
          </a:p>
        </p:txBody>
      </p:sp>
      <p:sp>
        <p:nvSpPr>
          <p:cNvPr id="43019" name="Rectangle 11"/>
          <p:cNvSpPr>
            <a:spLocks noGrp="1" noChangeArrowheads="1"/>
          </p:cNvSpPr>
          <p:nvPr>
            <p:ph idx="1"/>
          </p:nvPr>
        </p:nvSpPr>
        <p:spPr>
          <a:xfrm>
            <a:off x="457200" y="1905000"/>
            <a:ext cx="8178800" cy="4000500"/>
          </a:xfrm>
        </p:spPr>
        <p:txBody>
          <a:bodyPr/>
          <a:lstStyle/>
          <a:p>
            <a:pPr>
              <a:lnSpc>
                <a:spcPct val="80000"/>
              </a:lnSpc>
            </a:pPr>
            <a:r>
              <a:rPr lang="en-US" sz="2800" dirty="0" smtClean="0"/>
              <a:t>Understand </a:t>
            </a:r>
            <a:r>
              <a:rPr lang="en-US" sz="2800" dirty="0"/>
              <a:t>what success means</a:t>
            </a:r>
          </a:p>
          <a:p>
            <a:pPr>
              <a:lnSpc>
                <a:spcPct val="80000"/>
              </a:lnSpc>
            </a:pPr>
            <a:r>
              <a:rPr lang="en-US" sz="2800" dirty="0"/>
              <a:t>Include users (such as medical staff, technicians, pilots, office workers) in the design and testing </a:t>
            </a:r>
            <a:r>
              <a:rPr lang="en-US" sz="2800" dirty="0" smtClean="0"/>
              <a:t>stages</a:t>
            </a:r>
            <a:endParaRPr lang="en-US" sz="2800" dirty="0"/>
          </a:p>
          <a:p>
            <a:pPr>
              <a:lnSpc>
                <a:spcPct val="80000"/>
              </a:lnSpc>
            </a:pPr>
            <a:r>
              <a:rPr lang="en-US" sz="2800" dirty="0"/>
              <a:t>Do a thorough, careful job when planning and scheduling a project and when writing bids or contracts</a:t>
            </a:r>
            <a:endParaRPr lang="en-US" sz="2800" dirty="0" smtClean="0"/>
          </a:p>
          <a:p>
            <a:pPr marL="0" indent="0">
              <a:lnSpc>
                <a:spcPct val="80000"/>
              </a:lnSpc>
              <a:buNone/>
            </a:pP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8" name="Rectangle 10"/>
          <p:cNvSpPr>
            <a:spLocks noGrp="1" noChangeArrowheads="1"/>
          </p:cNvSpPr>
          <p:nvPr>
            <p:ph type="title"/>
          </p:nvPr>
        </p:nvSpPr>
        <p:spPr/>
        <p:txBody>
          <a:bodyPr/>
          <a:lstStyle/>
          <a:p>
            <a:r>
              <a:rPr lang="en-US" sz="4000" dirty="0" smtClean="0">
                <a:solidFill>
                  <a:srgbClr val="000000"/>
                </a:solidFill>
              </a:rPr>
              <a:t>Guidelines, Professional Responsibilities </a:t>
            </a:r>
            <a:endParaRPr lang="en-US" sz="4000" dirty="0">
              <a:solidFill>
                <a:srgbClr val="000000"/>
              </a:solidFill>
            </a:endParaRPr>
          </a:p>
        </p:txBody>
      </p:sp>
      <p:sp>
        <p:nvSpPr>
          <p:cNvPr id="43019" name="Rectangle 11"/>
          <p:cNvSpPr>
            <a:spLocks noGrp="1" noChangeArrowheads="1"/>
          </p:cNvSpPr>
          <p:nvPr>
            <p:ph idx="1"/>
          </p:nvPr>
        </p:nvSpPr>
        <p:spPr>
          <a:xfrm>
            <a:off x="457200" y="1905000"/>
            <a:ext cx="8178800" cy="4000500"/>
          </a:xfrm>
        </p:spPr>
        <p:txBody>
          <a:bodyPr/>
          <a:lstStyle/>
          <a:p>
            <a:pPr>
              <a:lnSpc>
                <a:spcPct val="80000"/>
              </a:lnSpc>
            </a:pPr>
            <a:r>
              <a:rPr lang="en-US" sz="2800" dirty="0" smtClean="0"/>
              <a:t>Design for real users</a:t>
            </a:r>
          </a:p>
          <a:p>
            <a:pPr>
              <a:lnSpc>
                <a:spcPct val="90000"/>
              </a:lnSpc>
            </a:pPr>
            <a:r>
              <a:rPr lang="en-US" sz="2800" dirty="0" smtClean="0"/>
              <a:t>Don’t assume existing software is safe or correct</a:t>
            </a:r>
          </a:p>
          <a:p>
            <a:pPr>
              <a:lnSpc>
                <a:spcPct val="90000"/>
              </a:lnSpc>
            </a:pPr>
            <a:r>
              <a:rPr lang="en-US" sz="2800" dirty="0" smtClean="0"/>
              <a:t>Be open and honest about capabilities, safety, and limitations of software</a:t>
            </a:r>
          </a:p>
          <a:p>
            <a:pPr>
              <a:lnSpc>
                <a:spcPct val="90000"/>
              </a:lnSpc>
            </a:pPr>
            <a:r>
              <a:rPr lang="en-US" sz="2800" dirty="0" smtClean="0"/>
              <a:t>Require a convincing case for safety</a:t>
            </a:r>
          </a:p>
          <a:p>
            <a:pPr>
              <a:lnSpc>
                <a:spcPct val="90000"/>
              </a:lnSpc>
            </a:pPr>
            <a:r>
              <a:rPr lang="en-US" sz="2800" dirty="0" smtClean="0"/>
              <a:t>Pay attention to defaults</a:t>
            </a:r>
          </a:p>
          <a:p>
            <a:pPr>
              <a:lnSpc>
                <a:spcPct val="90000"/>
              </a:lnSpc>
            </a:pPr>
            <a:r>
              <a:rPr lang="en-US" sz="2800" dirty="0" smtClean="0"/>
              <a:t>Develop communication skills</a:t>
            </a:r>
            <a:endParaRPr lang="en-US"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8" name="Rectangle 10"/>
          <p:cNvSpPr>
            <a:spLocks noGrp="1" noChangeArrowheads="1"/>
          </p:cNvSpPr>
          <p:nvPr>
            <p:ph type="title"/>
          </p:nvPr>
        </p:nvSpPr>
        <p:spPr/>
        <p:txBody>
          <a:bodyPr/>
          <a:lstStyle/>
          <a:p>
            <a:r>
              <a:rPr lang="en-US" dirty="0" smtClean="0"/>
              <a:t>Methodology for Analyzing Scenarios</a:t>
            </a:r>
            <a:endParaRPr lang="en-US" dirty="0"/>
          </a:p>
        </p:txBody>
      </p:sp>
      <p:sp>
        <p:nvSpPr>
          <p:cNvPr id="43019" name="Rectangle 11"/>
          <p:cNvSpPr>
            <a:spLocks noGrp="1" noChangeArrowheads="1"/>
          </p:cNvSpPr>
          <p:nvPr>
            <p:ph idx="1"/>
          </p:nvPr>
        </p:nvSpPr>
        <p:spPr>
          <a:xfrm>
            <a:off x="685800" y="2133600"/>
            <a:ext cx="7848600" cy="3962400"/>
          </a:xfrm>
        </p:spPr>
        <p:txBody>
          <a:bodyPr/>
          <a:lstStyle/>
          <a:p>
            <a:pPr marL="0" indent="0">
              <a:lnSpc>
                <a:spcPct val="80000"/>
              </a:lnSpc>
              <a:spcBef>
                <a:spcPts val="1200"/>
              </a:spcBef>
              <a:buNone/>
            </a:pPr>
            <a:r>
              <a:rPr lang="en-US" dirty="0">
                <a:solidFill>
                  <a:srgbClr val="000000"/>
                </a:solidFill>
              </a:rPr>
              <a:t>Brainstorming </a:t>
            </a:r>
            <a:r>
              <a:rPr lang="en-US" dirty="0" smtClean="0">
                <a:solidFill>
                  <a:srgbClr val="000000"/>
                </a:solidFill>
              </a:rPr>
              <a:t>phase</a:t>
            </a:r>
            <a:endParaRPr lang="en-US" dirty="0">
              <a:solidFill>
                <a:srgbClr val="000000"/>
              </a:solidFill>
            </a:endParaRPr>
          </a:p>
          <a:p>
            <a:pPr>
              <a:lnSpc>
                <a:spcPct val="80000"/>
              </a:lnSpc>
              <a:spcBef>
                <a:spcPts val="1200"/>
              </a:spcBef>
            </a:pPr>
            <a:r>
              <a:rPr lang="en-US" sz="2800" dirty="0">
                <a:solidFill>
                  <a:srgbClr val="000000"/>
                </a:solidFill>
              </a:rPr>
              <a:t>List all the people and organizations affected (the stakeholders)</a:t>
            </a:r>
          </a:p>
          <a:p>
            <a:pPr>
              <a:lnSpc>
                <a:spcPct val="80000"/>
              </a:lnSpc>
              <a:spcBef>
                <a:spcPts val="1200"/>
              </a:spcBef>
            </a:pPr>
            <a:r>
              <a:rPr lang="en-US" sz="2800" dirty="0">
                <a:solidFill>
                  <a:srgbClr val="000000"/>
                </a:solidFill>
              </a:rPr>
              <a:t>List risks, issues, problems, and consequences</a:t>
            </a:r>
          </a:p>
          <a:p>
            <a:pPr>
              <a:lnSpc>
                <a:spcPct val="80000"/>
              </a:lnSpc>
              <a:spcBef>
                <a:spcPts val="1200"/>
              </a:spcBef>
            </a:pPr>
            <a:r>
              <a:rPr lang="en-US" sz="2800" dirty="0">
                <a:solidFill>
                  <a:srgbClr val="000000"/>
                </a:solidFill>
              </a:rPr>
              <a:t>List benefits. Identify who gets each benefit</a:t>
            </a:r>
          </a:p>
          <a:p>
            <a:pPr>
              <a:lnSpc>
                <a:spcPct val="80000"/>
              </a:lnSpc>
              <a:spcBef>
                <a:spcPts val="1200"/>
              </a:spcBef>
            </a:pPr>
            <a:r>
              <a:rPr lang="en-US" sz="2800" dirty="0">
                <a:solidFill>
                  <a:srgbClr val="000000"/>
                </a:solidFill>
              </a:rPr>
              <a:t>In cases where there is no simple yes or no decision, but rather one has to choose some action, list possible actions</a:t>
            </a:r>
          </a:p>
          <a:p>
            <a:pPr>
              <a:lnSpc>
                <a:spcPct val="80000"/>
              </a:lnSpc>
            </a:pPr>
            <a:endParaRPr lang="en-US" sz="2800" dirty="0">
              <a:solidFill>
                <a:srgbClr val="00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1544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8" name="Rectangle 10"/>
          <p:cNvSpPr>
            <a:spLocks noGrp="1" noChangeArrowheads="1"/>
          </p:cNvSpPr>
          <p:nvPr>
            <p:ph type="title"/>
          </p:nvPr>
        </p:nvSpPr>
        <p:spPr/>
        <p:txBody>
          <a:bodyPr/>
          <a:lstStyle/>
          <a:p>
            <a:r>
              <a:rPr lang="en-US" dirty="0" smtClean="0"/>
              <a:t>Methodology for Analyzing Scenarios</a:t>
            </a:r>
            <a:endParaRPr lang="en-US" dirty="0"/>
          </a:p>
        </p:txBody>
      </p:sp>
      <p:sp>
        <p:nvSpPr>
          <p:cNvPr id="43019" name="Rectangle 11"/>
          <p:cNvSpPr>
            <a:spLocks noGrp="1" noChangeArrowheads="1"/>
          </p:cNvSpPr>
          <p:nvPr>
            <p:ph idx="1"/>
          </p:nvPr>
        </p:nvSpPr>
        <p:spPr>
          <a:xfrm>
            <a:off x="609600" y="1981200"/>
            <a:ext cx="8305800" cy="4114800"/>
          </a:xfrm>
        </p:spPr>
        <p:txBody>
          <a:bodyPr/>
          <a:lstStyle/>
          <a:p>
            <a:pPr marL="0" indent="0">
              <a:lnSpc>
                <a:spcPct val="80000"/>
              </a:lnSpc>
              <a:buNone/>
            </a:pPr>
            <a:r>
              <a:rPr lang="en-US" sz="2400" dirty="0">
                <a:solidFill>
                  <a:srgbClr val="000000"/>
                </a:solidFill>
              </a:rPr>
              <a:t>Analysis phase</a:t>
            </a:r>
          </a:p>
          <a:p>
            <a:pPr>
              <a:lnSpc>
                <a:spcPct val="80000"/>
              </a:lnSpc>
            </a:pPr>
            <a:r>
              <a:rPr lang="en-US" sz="2400" dirty="0">
                <a:solidFill>
                  <a:srgbClr val="000000"/>
                </a:solidFill>
              </a:rPr>
              <a:t>Identify responsibilities of the decision maker</a:t>
            </a:r>
          </a:p>
          <a:p>
            <a:pPr>
              <a:lnSpc>
                <a:spcPct val="80000"/>
              </a:lnSpc>
            </a:pPr>
            <a:r>
              <a:rPr lang="en-US" sz="2400" dirty="0">
                <a:solidFill>
                  <a:srgbClr val="000000"/>
                </a:solidFill>
              </a:rPr>
              <a:t>Identify rights of stakeholders</a:t>
            </a:r>
          </a:p>
          <a:p>
            <a:pPr>
              <a:lnSpc>
                <a:spcPct val="80000"/>
              </a:lnSpc>
            </a:pPr>
            <a:r>
              <a:rPr lang="en-US" sz="2400" dirty="0">
                <a:solidFill>
                  <a:srgbClr val="000000"/>
                </a:solidFill>
              </a:rPr>
              <a:t>Consider the impact of the options on the stakeholders (consequences, risks, benefits, harms, costs)</a:t>
            </a:r>
          </a:p>
          <a:p>
            <a:pPr>
              <a:lnSpc>
                <a:spcPct val="80000"/>
              </a:lnSpc>
            </a:pPr>
            <a:r>
              <a:rPr lang="en-US" sz="2400" dirty="0">
                <a:solidFill>
                  <a:srgbClr val="000000"/>
                </a:solidFill>
              </a:rPr>
              <a:t>Categorize each potential action as ethically obligatory, prohibited, or acceptable</a:t>
            </a:r>
          </a:p>
          <a:p>
            <a:pPr>
              <a:lnSpc>
                <a:spcPct val="80000"/>
              </a:lnSpc>
            </a:pPr>
            <a:r>
              <a:rPr lang="en-US" sz="2400" dirty="0">
                <a:solidFill>
                  <a:srgbClr val="000000"/>
                </a:solidFill>
              </a:rPr>
              <a:t>When there are multiple options, select one, considering the ethical merits of each, courtesy to others, practicality, self-interest, personal preferences, etc.</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5368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8" name="Rectangle 10"/>
          <p:cNvSpPr>
            <a:spLocks noGrp="1" noChangeArrowheads="1"/>
          </p:cNvSpPr>
          <p:nvPr>
            <p:ph type="title"/>
          </p:nvPr>
        </p:nvSpPr>
        <p:spPr/>
        <p:txBody>
          <a:bodyPr/>
          <a:lstStyle/>
          <a:p>
            <a:r>
              <a:rPr lang="en-US" dirty="0" smtClean="0"/>
              <a:t>Scenarios At-a-Glance</a:t>
            </a:r>
            <a:endParaRPr lang="en-US" dirty="0"/>
          </a:p>
        </p:txBody>
      </p:sp>
      <p:sp>
        <p:nvSpPr>
          <p:cNvPr id="43019" name="Rectangle 11"/>
          <p:cNvSpPr>
            <a:spLocks noGrp="1" noChangeArrowheads="1"/>
          </p:cNvSpPr>
          <p:nvPr>
            <p:ph idx="1"/>
          </p:nvPr>
        </p:nvSpPr>
        <p:spPr>
          <a:xfrm>
            <a:off x="609600" y="1524000"/>
            <a:ext cx="8305800" cy="4572000"/>
          </a:xfrm>
        </p:spPr>
        <p:txBody>
          <a:bodyPr/>
          <a:lstStyle/>
          <a:p>
            <a:pPr marL="365760" indent="-365760">
              <a:lnSpc>
                <a:spcPct val="80000"/>
              </a:lnSpc>
              <a:buFont typeface="+mj-lt"/>
              <a:buAutoNum type="arabicPeriod"/>
            </a:pPr>
            <a:r>
              <a:rPr lang="en-US" sz="2800" dirty="0" smtClean="0">
                <a:solidFill>
                  <a:srgbClr val="000000"/>
                </a:solidFill>
              </a:rPr>
              <a:t>Protecting personal data</a:t>
            </a:r>
          </a:p>
          <a:p>
            <a:pPr marL="365760" indent="-365760">
              <a:lnSpc>
                <a:spcPct val="80000"/>
              </a:lnSpc>
              <a:buFont typeface="+mj-lt"/>
              <a:buAutoNum type="arabicPeriod"/>
            </a:pPr>
            <a:r>
              <a:rPr lang="en-US" sz="2800" dirty="0" smtClean="0">
                <a:solidFill>
                  <a:srgbClr val="000000"/>
                </a:solidFill>
              </a:rPr>
              <a:t>Designing an email system with targeted ads</a:t>
            </a:r>
          </a:p>
          <a:p>
            <a:pPr marL="365760" indent="-365760">
              <a:lnSpc>
                <a:spcPct val="80000"/>
              </a:lnSpc>
              <a:buFont typeface="+mj-lt"/>
              <a:buAutoNum type="arabicPeriod"/>
            </a:pPr>
            <a:r>
              <a:rPr lang="en-US" sz="2800" dirty="0" smtClean="0">
                <a:solidFill>
                  <a:srgbClr val="000000"/>
                </a:solidFill>
              </a:rPr>
              <a:t>Webcams in school laptops</a:t>
            </a:r>
          </a:p>
          <a:p>
            <a:pPr marL="365760" indent="-365760">
              <a:lnSpc>
                <a:spcPct val="80000"/>
              </a:lnSpc>
              <a:buFont typeface="+mj-lt"/>
              <a:buAutoNum type="arabicPeriod"/>
            </a:pPr>
            <a:r>
              <a:rPr lang="en-US" sz="2800" dirty="0" smtClean="0">
                <a:solidFill>
                  <a:srgbClr val="000000"/>
                </a:solidFill>
              </a:rPr>
              <a:t>Publishing security vulnerabilities</a:t>
            </a:r>
          </a:p>
          <a:p>
            <a:pPr marL="365760" indent="-365760">
              <a:lnSpc>
                <a:spcPct val="80000"/>
              </a:lnSpc>
              <a:buFont typeface="+mj-lt"/>
              <a:buAutoNum type="arabicPeriod"/>
            </a:pPr>
            <a:r>
              <a:rPr lang="en-US" sz="2800" dirty="0" smtClean="0">
                <a:solidFill>
                  <a:srgbClr val="000000"/>
                </a:solidFill>
              </a:rPr>
              <a:t>Specifications</a:t>
            </a:r>
          </a:p>
          <a:p>
            <a:pPr marL="365760" indent="-365760">
              <a:lnSpc>
                <a:spcPct val="80000"/>
              </a:lnSpc>
              <a:buFont typeface="+mj-lt"/>
              <a:buAutoNum type="arabicPeriod"/>
            </a:pPr>
            <a:r>
              <a:rPr lang="en-US" sz="2800" dirty="0" smtClean="0">
                <a:solidFill>
                  <a:srgbClr val="000000"/>
                </a:solidFill>
              </a:rPr>
              <a:t>Schedule pressures: safety-critical, product to market</a:t>
            </a:r>
          </a:p>
          <a:p>
            <a:pPr marL="365760" indent="-365760">
              <a:lnSpc>
                <a:spcPct val="80000"/>
              </a:lnSpc>
              <a:buFont typeface="+mj-lt"/>
              <a:buAutoNum type="arabicPeriod"/>
            </a:pPr>
            <a:r>
              <a:rPr lang="en-US" sz="2800" dirty="0" smtClean="0">
                <a:solidFill>
                  <a:srgbClr val="000000"/>
                </a:solidFill>
              </a:rPr>
              <a:t>Software license </a:t>
            </a:r>
            <a:r>
              <a:rPr lang="en-US" sz="2800" dirty="0" smtClean="0">
                <a:solidFill>
                  <a:srgbClr val="000000"/>
                </a:solidFill>
              </a:rPr>
              <a:t>violation</a:t>
            </a:r>
            <a:endParaRPr lang="en-US" sz="2800" dirty="0" smtClean="0">
              <a:solidFill>
                <a:srgbClr val="00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65109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8" name="Rectangle 10"/>
          <p:cNvSpPr>
            <a:spLocks noGrp="1" noChangeArrowheads="1"/>
          </p:cNvSpPr>
          <p:nvPr>
            <p:ph type="title"/>
          </p:nvPr>
        </p:nvSpPr>
        <p:spPr/>
        <p:txBody>
          <a:bodyPr/>
          <a:lstStyle/>
          <a:p>
            <a:r>
              <a:rPr lang="en-US" dirty="0" smtClean="0"/>
              <a:t>Scenarios At-a-Glance</a:t>
            </a:r>
            <a:endParaRPr lang="en-US" dirty="0"/>
          </a:p>
        </p:txBody>
      </p:sp>
      <p:sp>
        <p:nvSpPr>
          <p:cNvPr id="43019" name="Rectangle 11"/>
          <p:cNvSpPr>
            <a:spLocks noGrp="1" noChangeArrowheads="1"/>
          </p:cNvSpPr>
          <p:nvPr>
            <p:ph idx="1"/>
          </p:nvPr>
        </p:nvSpPr>
        <p:spPr>
          <a:xfrm>
            <a:off x="609600" y="1524000"/>
            <a:ext cx="8305800" cy="4572000"/>
          </a:xfrm>
        </p:spPr>
        <p:txBody>
          <a:bodyPr/>
          <a:lstStyle/>
          <a:p>
            <a:pPr marL="365760" indent="-365760">
              <a:lnSpc>
                <a:spcPct val="80000"/>
              </a:lnSpc>
              <a:buFont typeface="+mj-lt"/>
              <a:buAutoNum type="arabicPeriod"/>
            </a:pPr>
            <a:r>
              <a:rPr lang="en-US" sz="2800" dirty="0" smtClean="0">
                <a:solidFill>
                  <a:srgbClr val="000000"/>
                </a:solidFill>
              </a:rPr>
              <a:t>Going public</a:t>
            </a:r>
          </a:p>
          <a:p>
            <a:pPr marL="365760" indent="-365760">
              <a:lnSpc>
                <a:spcPct val="80000"/>
              </a:lnSpc>
              <a:buFont typeface="+mj-lt"/>
              <a:buAutoNum type="arabicPeriod"/>
            </a:pPr>
            <a:r>
              <a:rPr lang="en-US" sz="2800" dirty="0" smtClean="0">
                <a:solidFill>
                  <a:srgbClr val="000000"/>
                </a:solidFill>
              </a:rPr>
              <a:t>Release of personal information</a:t>
            </a:r>
          </a:p>
          <a:p>
            <a:pPr marL="365760" indent="-365760">
              <a:lnSpc>
                <a:spcPct val="80000"/>
              </a:lnSpc>
              <a:buFont typeface="+mj-lt"/>
              <a:buAutoNum type="arabicPeriod"/>
            </a:pPr>
            <a:r>
              <a:rPr lang="en-US" sz="2800" dirty="0" smtClean="0">
                <a:solidFill>
                  <a:srgbClr val="000000"/>
                </a:solidFill>
              </a:rPr>
              <a:t>Conflict of interest</a:t>
            </a:r>
          </a:p>
          <a:p>
            <a:pPr marL="365760" indent="-365760">
              <a:lnSpc>
                <a:spcPct val="80000"/>
              </a:lnSpc>
              <a:buFont typeface="+mj-lt"/>
              <a:buAutoNum type="arabicPeriod"/>
            </a:pPr>
            <a:r>
              <a:rPr lang="en-US" sz="2800" dirty="0" smtClean="0">
                <a:solidFill>
                  <a:srgbClr val="000000"/>
                </a:solidFill>
              </a:rPr>
              <a:t>Kickbacks and disclosure</a:t>
            </a:r>
          </a:p>
          <a:p>
            <a:pPr marL="365760" indent="-365760">
              <a:lnSpc>
                <a:spcPct val="80000"/>
              </a:lnSpc>
              <a:buFont typeface="+mj-lt"/>
              <a:buAutoNum type="arabicPeriod"/>
            </a:pPr>
            <a:r>
              <a:rPr lang="en-US" sz="2800" dirty="0" smtClean="0">
                <a:solidFill>
                  <a:srgbClr val="000000"/>
                </a:solidFill>
              </a:rPr>
              <a:t>A test plan</a:t>
            </a:r>
          </a:p>
          <a:p>
            <a:pPr marL="365760" indent="-365760">
              <a:lnSpc>
                <a:spcPct val="80000"/>
              </a:lnSpc>
              <a:buFont typeface="+mj-lt"/>
              <a:buAutoNum type="arabicPeriod"/>
            </a:pPr>
            <a:r>
              <a:rPr lang="en-US" sz="2800" dirty="0" smtClean="0">
                <a:solidFill>
                  <a:srgbClr val="000000"/>
                </a:solidFill>
              </a:rPr>
              <a:t>AI and sentencing criminals </a:t>
            </a:r>
          </a:p>
          <a:p>
            <a:pPr marL="365760" indent="-365760">
              <a:lnSpc>
                <a:spcPct val="80000"/>
              </a:lnSpc>
              <a:buFont typeface="+mj-lt"/>
              <a:buAutoNum type="arabicPeriod"/>
            </a:pPr>
            <a:r>
              <a:rPr lang="en-US" sz="2800" dirty="0" smtClean="0">
                <a:solidFill>
                  <a:srgbClr val="000000"/>
                </a:solidFill>
              </a:rPr>
              <a:t>a gracious host</a:t>
            </a:r>
            <a:endParaRPr lang="en-US" sz="2800" dirty="0">
              <a:solidFill>
                <a:srgbClr val="00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65109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8" name="Rectangle 10"/>
          <p:cNvSpPr>
            <a:spLocks noGrp="1" noChangeArrowheads="1"/>
          </p:cNvSpPr>
          <p:nvPr>
            <p:ph type="title"/>
          </p:nvPr>
        </p:nvSpPr>
        <p:spPr/>
        <p:txBody>
          <a:bodyPr/>
          <a:lstStyle/>
          <a:p>
            <a:r>
              <a:rPr lang="en-US" dirty="0" smtClean="0"/>
              <a:t>Scenario 2</a:t>
            </a:r>
            <a:endParaRPr lang="en-US" dirty="0"/>
          </a:p>
        </p:txBody>
      </p:sp>
      <p:sp>
        <p:nvSpPr>
          <p:cNvPr id="43019" name="Rectangle 11"/>
          <p:cNvSpPr>
            <a:spLocks noGrp="1" noChangeArrowheads="1"/>
          </p:cNvSpPr>
          <p:nvPr>
            <p:ph idx="1"/>
          </p:nvPr>
        </p:nvSpPr>
        <p:spPr>
          <a:xfrm>
            <a:off x="457200" y="1295400"/>
            <a:ext cx="8458200" cy="4610100"/>
          </a:xfrm>
        </p:spPr>
        <p:txBody>
          <a:bodyPr/>
          <a:lstStyle/>
          <a:p>
            <a:pPr>
              <a:lnSpc>
                <a:spcPct val="80000"/>
              </a:lnSpc>
              <a:spcBef>
                <a:spcPts val="1200"/>
              </a:spcBef>
            </a:pPr>
            <a:r>
              <a:rPr lang="en-US" dirty="0" smtClean="0">
                <a:solidFill>
                  <a:srgbClr val="000000"/>
                </a:solidFill>
              </a:rPr>
              <a:t>(9.3.3 Designing an e-mail system with targeted ads) Your </a:t>
            </a:r>
            <a:r>
              <a:rPr lang="en-US" dirty="0">
                <a:solidFill>
                  <a:srgbClr val="000000"/>
                </a:solidFill>
              </a:rPr>
              <a:t>company is developing a free e-mail service that will include targeted advertising based on the content of the e-mail messages (similar to Google’s Gmail). You are part of the team designing the system. What are your ethical responsibilities?</a:t>
            </a:r>
          </a:p>
          <a:p>
            <a:pPr>
              <a:lnSpc>
                <a:spcPct val="80000"/>
              </a:lnSpc>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11525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8" name="Rectangle 10"/>
          <p:cNvSpPr>
            <a:spLocks noGrp="1" noChangeArrowheads="1"/>
          </p:cNvSpPr>
          <p:nvPr>
            <p:ph type="title"/>
          </p:nvPr>
        </p:nvSpPr>
        <p:spPr/>
        <p:txBody>
          <a:bodyPr/>
          <a:lstStyle/>
          <a:p>
            <a:r>
              <a:rPr lang="en-US" dirty="0" smtClean="0"/>
              <a:t>Scenario 4</a:t>
            </a:r>
            <a:endParaRPr lang="en-US" dirty="0"/>
          </a:p>
        </p:txBody>
      </p:sp>
      <p:sp>
        <p:nvSpPr>
          <p:cNvPr id="43019" name="Rectangle 11"/>
          <p:cNvSpPr>
            <a:spLocks noGrp="1" noChangeArrowheads="1"/>
          </p:cNvSpPr>
          <p:nvPr>
            <p:ph idx="1"/>
          </p:nvPr>
        </p:nvSpPr>
        <p:spPr>
          <a:xfrm>
            <a:off x="457200" y="1295400"/>
            <a:ext cx="8458200" cy="4610100"/>
          </a:xfrm>
        </p:spPr>
        <p:txBody>
          <a:bodyPr/>
          <a:lstStyle/>
          <a:p>
            <a:r>
              <a:rPr lang="en-US" dirty="0" smtClean="0">
                <a:solidFill>
                  <a:srgbClr val="000000"/>
                </a:solidFill>
              </a:rPr>
              <a:t>(9.3.6 Publishing security vulnerabilities) </a:t>
            </a:r>
            <a:r>
              <a:rPr lang="en-US" sz="2800" dirty="0">
                <a:solidFill>
                  <a:srgbClr val="000000"/>
                </a:solidFill>
              </a:rPr>
              <a:t>Three MIT students planned to present a paper at a security conference describing security vulnerabilities in Boston’s transit fare system. At the request of the transit authority, a judge ordered the students to cancel the presentation and not to distribute their research. The students are debating whether they should circulate their paper on the Web. Imagine that you are one of the students.</a:t>
            </a:r>
          </a:p>
          <a:p>
            <a:pPr>
              <a:lnSpc>
                <a:spcPct val="80000"/>
              </a:lnSpc>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14007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8" name="Rectangle 10"/>
          <p:cNvSpPr>
            <a:spLocks noGrp="1" noChangeArrowheads="1"/>
          </p:cNvSpPr>
          <p:nvPr>
            <p:ph type="title"/>
          </p:nvPr>
        </p:nvSpPr>
        <p:spPr/>
        <p:txBody>
          <a:bodyPr/>
          <a:lstStyle/>
          <a:p>
            <a:r>
              <a:rPr lang="en-US" dirty="0" smtClean="0"/>
              <a:t>Scenario 5</a:t>
            </a:r>
            <a:endParaRPr lang="en-US" dirty="0"/>
          </a:p>
        </p:txBody>
      </p:sp>
      <p:sp>
        <p:nvSpPr>
          <p:cNvPr id="43019" name="Rectangle 11"/>
          <p:cNvSpPr>
            <a:spLocks noGrp="1" noChangeArrowheads="1"/>
          </p:cNvSpPr>
          <p:nvPr>
            <p:ph idx="1"/>
          </p:nvPr>
        </p:nvSpPr>
        <p:spPr>
          <a:xfrm>
            <a:off x="457200" y="1295400"/>
            <a:ext cx="8458200" cy="4610100"/>
          </a:xfrm>
        </p:spPr>
        <p:txBody>
          <a:bodyPr/>
          <a:lstStyle/>
          <a:p>
            <a:pPr>
              <a:lnSpc>
                <a:spcPct val="90000"/>
              </a:lnSpc>
            </a:pPr>
            <a:r>
              <a:rPr lang="en-US" dirty="0" smtClean="0">
                <a:solidFill>
                  <a:srgbClr val="000000"/>
                </a:solidFill>
              </a:rPr>
              <a:t>(9.3.6 Specifications) You </a:t>
            </a:r>
            <a:r>
              <a:rPr lang="en-US" dirty="0">
                <a:solidFill>
                  <a:srgbClr val="000000"/>
                </a:solidFill>
              </a:rPr>
              <a:t>are a relatively junior programmer working on modules that collect data from loan application forms and convert them to formats required by the parts of the program that evaluate the applications. You find that some demographic data are missing from some forms, particularly race and age. </a:t>
            </a:r>
            <a:r>
              <a:rPr lang="en-US" dirty="0" smtClean="0">
                <a:solidFill>
                  <a:srgbClr val="000000"/>
                </a:solidFill>
              </a:rPr>
              <a:t>What </a:t>
            </a:r>
            <a:r>
              <a:rPr lang="en-US" dirty="0">
                <a:solidFill>
                  <a:srgbClr val="000000"/>
                </a:solidFill>
              </a:rPr>
              <a:t>should your program do? What should you do?</a:t>
            </a:r>
          </a:p>
          <a:p>
            <a:pPr>
              <a:lnSpc>
                <a:spcPct val="80000"/>
              </a:lnSpc>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10975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4" name="Rectangle 4"/>
          <p:cNvSpPr>
            <a:spLocks noGrp="1" noChangeArrowheads="1"/>
          </p:cNvSpPr>
          <p:nvPr>
            <p:ph type="title"/>
          </p:nvPr>
        </p:nvSpPr>
        <p:spPr/>
        <p:txBody>
          <a:bodyPr/>
          <a:lstStyle/>
          <a:p>
            <a:pPr marL="0" indent="0"/>
            <a:r>
              <a:rPr lang="en-US" dirty="0" smtClean="0"/>
              <a:t>Chapter outline</a:t>
            </a:r>
            <a:endParaRPr lang="en-US" dirty="0" smtClean="0"/>
          </a:p>
        </p:txBody>
      </p:sp>
      <p:sp>
        <p:nvSpPr>
          <p:cNvPr id="51205" name="Rectangle 5"/>
          <p:cNvSpPr>
            <a:spLocks noGrp="1" noChangeArrowheads="1"/>
          </p:cNvSpPr>
          <p:nvPr>
            <p:ph idx="1"/>
          </p:nvPr>
        </p:nvSpPr>
        <p:spPr>
          <a:xfrm>
            <a:off x="457200" y="1219200"/>
            <a:ext cx="8178800" cy="4686300"/>
          </a:xfrm>
        </p:spPr>
        <p:txBody>
          <a:bodyPr/>
          <a:lstStyle/>
          <a:p>
            <a:r>
              <a:rPr lang="en-US" dirty="0" smtClean="0"/>
              <a:t>What </a:t>
            </a:r>
            <a:r>
              <a:rPr lang="en-US" dirty="0" smtClean="0"/>
              <a:t>is professional ethics</a:t>
            </a:r>
          </a:p>
          <a:p>
            <a:r>
              <a:rPr lang="en-US" dirty="0" smtClean="0"/>
              <a:t>Ethical guidelines for computer professionals</a:t>
            </a:r>
          </a:p>
          <a:p>
            <a:r>
              <a:rPr lang="en-US" dirty="0" smtClean="0"/>
              <a:t>Scenarios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8" name="Rectangle 10"/>
          <p:cNvSpPr>
            <a:spLocks noGrp="1" noChangeArrowheads="1"/>
          </p:cNvSpPr>
          <p:nvPr>
            <p:ph type="title"/>
          </p:nvPr>
        </p:nvSpPr>
        <p:spPr/>
        <p:txBody>
          <a:bodyPr/>
          <a:lstStyle/>
          <a:p>
            <a:r>
              <a:rPr lang="en-US" dirty="0" smtClean="0"/>
              <a:t>Scenario 8</a:t>
            </a:r>
            <a:endParaRPr lang="en-US" dirty="0"/>
          </a:p>
        </p:txBody>
      </p:sp>
      <p:sp>
        <p:nvSpPr>
          <p:cNvPr id="43019" name="Rectangle 11"/>
          <p:cNvSpPr>
            <a:spLocks noGrp="1" noChangeArrowheads="1"/>
          </p:cNvSpPr>
          <p:nvPr>
            <p:ph idx="1"/>
          </p:nvPr>
        </p:nvSpPr>
        <p:spPr>
          <a:xfrm>
            <a:off x="457200" y="1295400"/>
            <a:ext cx="8458200" cy="4610100"/>
          </a:xfrm>
        </p:spPr>
        <p:txBody>
          <a:bodyPr/>
          <a:lstStyle/>
          <a:p>
            <a:r>
              <a:rPr lang="en-US" dirty="0" smtClean="0">
                <a:solidFill>
                  <a:srgbClr val="000000"/>
                </a:solidFill>
              </a:rPr>
              <a:t>(9.3.9 Going public) Suppose </a:t>
            </a:r>
            <a:r>
              <a:rPr lang="en-US" dirty="0">
                <a:solidFill>
                  <a:srgbClr val="000000"/>
                </a:solidFill>
              </a:rPr>
              <a:t>you are a member of a team working on a computer-controlled crash avoidance system for automobiles. You think the system has a flaw that could endanger people. The project manager does not seem concerned and expects to announce completion of the project soon. Do you have an ethical obligation to do something?</a:t>
            </a:r>
          </a:p>
          <a:p>
            <a:pPr>
              <a:lnSpc>
                <a:spcPct val="80000"/>
              </a:lnSpc>
            </a:pPr>
            <a:endParaRPr lang="en-US" dirty="0">
              <a:solidFill>
                <a:srgbClr val="00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10975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8" name="Rectangle 10"/>
          <p:cNvSpPr>
            <a:spLocks noGrp="1" noChangeArrowheads="1"/>
          </p:cNvSpPr>
          <p:nvPr>
            <p:ph type="title"/>
          </p:nvPr>
        </p:nvSpPr>
        <p:spPr/>
        <p:txBody>
          <a:bodyPr/>
          <a:lstStyle/>
          <a:p>
            <a:r>
              <a:rPr lang="en-US" dirty="0" smtClean="0"/>
              <a:t>Scenario 11</a:t>
            </a:r>
            <a:endParaRPr lang="en-US" dirty="0"/>
          </a:p>
        </p:txBody>
      </p:sp>
      <p:sp>
        <p:nvSpPr>
          <p:cNvPr id="43019" name="Rectangle 11"/>
          <p:cNvSpPr>
            <a:spLocks noGrp="1" noChangeArrowheads="1"/>
          </p:cNvSpPr>
          <p:nvPr>
            <p:ph idx="1"/>
          </p:nvPr>
        </p:nvSpPr>
        <p:spPr>
          <a:xfrm>
            <a:off x="457200" y="1295400"/>
            <a:ext cx="8458200" cy="4610100"/>
          </a:xfrm>
        </p:spPr>
        <p:txBody>
          <a:bodyPr/>
          <a:lstStyle/>
          <a:p>
            <a:r>
              <a:rPr lang="en-US" dirty="0" smtClean="0">
                <a:solidFill>
                  <a:srgbClr val="000000"/>
                </a:solidFill>
              </a:rPr>
              <a:t>(9.3.12 </a:t>
            </a:r>
            <a:r>
              <a:rPr lang="en-US" dirty="0">
                <a:solidFill>
                  <a:srgbClr val="000000"/>
                </a:solidFill>
              </a:rPr>
              <a:t>Kickbacks and Disclosure</a:t>
            </a:r>
            <a:r>
              <a:rPr lang="en-US" dirty="0" smtClean="0">
                <a:solidFill>
                  <a:srgbClr val="000000"/>
                </a:solidFill>
              </a:rPr>
              <a:t>)</a:t>
            </a:r>
            <a:r>
              <a:rPr lang="en-US" dirty="0">
                <a:solidFill>
                  <a:srgbClr val="000000"/>
                </a:solidFill>
              </a:rPr>
              <a:t> </a:t>
            </a:r>
            <a:r>
              <a:rPr lang="en-US" sz="2800" dirty="0">
                <a:solidFill>
                  <a:srgbClr val="000000"/>
                </a:solidFill>
              </a:rPr>
              <a:t>You are an administrator at a major university. Your department selects a few brands of security software to recommend to students for their desktop computers, laptops, tablets, and other devices. One of the companies whose software you will evaluate takes you out to dinner, gives you free software (in addition to the security software), offers to pay your expenses to attend a professional conference on computer security, and offers to give the university a percentage of the price for every student who buys its security package.</a:t>
            </a:r>
          </a:p>
          <a:p>
            <a:pPr>
              <a:lnSpc>
                <a:spcPct val="80000"/>
              </a:lnSpc>
            </a:pPr>
            <a:endParaRPr lang="en-US" dirty="0">
              <a:solidFill>
                <a:srgbClr val="00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51609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lstStyle/>
          <a:p>
            <a:r>
              <a:rPr lang="en-US" dirty="0"/>
              <a:t>What is "Professional Ethics"?</a:t>
            </a:r>
          </a:p>
        </p:txBody>
      </p:sp>
      <p:sp>
        <p:nvSpPr>
          <p:cNvPr id="41989" name="Rectangle 5"/>
          <p:cNvSpPr>
            <a:spLocks noGrp="1" noChangeArrowheads="1"/>
          </p:cNvSpPr>
          <p:nvPr>
            <p:ph idx="1"/>
          </p:nvPr>
        </p:nvSpPr>
        <p:spPr/>
        <p:txBody>
          <a:bodyPr/>
          <a:lstStyle/>
          <a:p>
            <a:pPr>
              <a:lnSpc>
                <a:spcPct val="90000"/>
              </a:lnSpc>
            </a:pPr>
            <a:r>
              <a:rPr lang="en-US" sz="2800" dirty="0"/>
              <a:t>Professional ethics includes relationships with and responsibilities toward customers, clients, coworkers, employees, employers, others who use one’s products and services, and others whom they affect</a:t>
            </a:r>
          </a:p>
          <a:p>
            <a:pPr>
              <a:lnSpc>
                <a:spcPct val="90000"/>
              </a:lnSpc>
            </a:pPr>
            <a:r>
              <a:rPr lang="en-US" sz="2800" dirty="0"/>
              <a:t>A professional has a responsibility to act </a:t>
            </a:r>
            <a:r>
              <a:rPr lang="en-US" sz="2800" dirty="0" smtClean="0"/>
              <a:t>ethically</a:t>
            </a:r>
          </a:p>
          <a:p>
            <a:pPr>
              <a:lnSpc>
                <a:spcPct val="90000"/>
              </a:lnSpc>
            </a:pPr>
            <a:r>
              <a:rPr lang="en-US" sz="2800" dirty="0" smtClean="0"/>
              <a:t>Many </a:t>
            </a:r>
            <a:r>
              <a:rPr lang="en-US" sz="2800" dirty="0"/>
              <a:t>professions have a code of ethics that professionals are expected to abide by</a:t>
            </a:r>
          </a:p>
          <a:p>
            <a:pPr lvl="1">
              <a:lnSpc>
                <a:spcPct val="90000"/>
              </a:lnSpc>
            </a:pPr>
            <a:r>
              <a:rPr lang="en-US" sz="2400" dirty="0"/>
              <a:t>Medical </a:t>
            </a:r>
            <a:r>
              <a:rPr lang="en-US" sz="2400" dirty="0" smtClean="0"/>
              <a:t>doctors, Lawyers </a:t>
            </a:r>
            <a:r>
              <a:rPr lang="en-US" sz="2400" dirty="0"/>
              <a:t>and </a:t>
            </a:r>
            <a:r>
              <a:rPr lang="en-US" sz="2400" dirty="0" smtClean="0"/>
              <a:t>judges, Accountants</a:t>
            </a:r>
          </a:p>
          <a:p>
            <a:pPr>
              <a:lnSpc>
                <a:spcPct val="90000"/>
              </a:lnSpc>
            </a:pPr>
            <a:r>
              <a:rPr lang="en-US" sz="2800" dirty="0"/>
              <a:t>Honesty is one of the most fundamental ethical values; however, many ethical problems are more subtle than the choice of being honest or dishonest</a:t>
            </a:r>
          </a:p>
          <a:p>
            <a:pPr>
              <a:lnSpc>
                <a:spcPct val="90000"/>
              </a:lnSpc>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lstStyle/>
          <a:p>
            <a:r>
              <a:rPr lang="en-US" dirty="0" smtClean="0">
                <a:solidFill>
                  <a:srgbClr val="000000"/>
                </a:solidFill>
              </a:rPr>
              <a:t>Why Professional Ethics?</a:t>
            </a:r>
            <a:endParaRPr lang="en-US" dirty="0">
              <a:solidFill>
                <a:srgbClr val="000000"/>
              </a:solidFill>
            </a:endParaRPr>
          </a:p>
        </p:txBody>
      </p:sp>
      <p:sp>
        <p:nvSpPr>
          <p:cNvPr id="41989" name="Rectangle 5"/>
          <p:cNvSpPr>
            <a:spLocks noGrp="1" noChangeArrowheads="1"/>
          </p:cNvSpPr>
          <p:nvPr>
            <p:ph idx="1"/>
          </p:nvPr>
        </p:nvSpPr>
        <p:spPr/>
        <p:txBody>
          <a:bodyPr/>
          <a:lstStyle/>
          <a:p>
            <a:pPr>
              <a:lnSpc>
                <a:spcPct val="90000"/>
              </a:lnSpc>
            </a:pPr>
            <a:r>
              <a:rPr lang="en-US" sz="2800" dirty="0" smtClean="0">
                <a:solidFill>
                  <a:srgbClr val="000000"/>
                </a:solidFill>
              </a:rPr>
              <a:t>Because of some special aspects</a:t>
            </a:r>
          </a:p>
          <a:p>
            <a:pPr lvl="1">
              <a:lnSpc>
                <a:spcPct val="90000"/>
              </a:lnSpc>
              <a:spcBef>
                <a:spcPts val="600"/>
              </a:spcBef>
            </a:pPr>
            <a:r>
              <a:rPr lang="en-US" sz="2400" dirty="0" smtClean="0">
                <a:solidFill>
                  <a:srgbClr val="000000"/>
                </a:solidFill>
              </a:rPr>
              <a:t>Professional is an expert in a field that most customers know little about</a:t>
            </a:r>
          </a:p>
          <a:p>
            <a:pPr marL="1200150" lvl="2" indent="-342900">
              <a:lnSpc>
                <a:spcPct val="90000"/>
              </a:lnSpc>
              <a:spcBef>
                <a:spcPts val="600"/>
              </a:spcBef>
            </a:pPr>
            <a:r>
              <a:rPr lang="en-US" dirty="0" smtClean="0">
                <a:solidFill>
                  <a:srgbClr val="000000"/>
                </a:solidFill>
              </a:rPr>
              <a:t>Customers </a:t>
            </a:r>
            <a:r>
              <a:rPr lang="en-US" dirty="0">
                <a:solidFill>
                  <a:srgbClr val="000000"/>
                </a:solidFill>
              </a:rPr>
              <a:t>have little ability to protect themselves, they rely on the knowledge, expertise, and honesty of the professional</a:t>
            </a:r>
          </a:p>
          <a:p>
            <a:pPr marL="1200150" lvl="2" indent="-342900">
              <a:lnSpc>
                <a:spcPct val="90000"/>
              </a:lnSpc>
              <a:spcBef>
                <a:spcPts val="600"/>
              </a:spcBef>
            </a:pPr>
            <a:r>
              <a:rPr lang="en-US" dirty="0">
                <a:solidFill>
                  <a:srgbClr val="000000"/>
                </a:solidFill>
              </a:rPr>
              <a:t>This is regardless of whether they are the direct or indirect customers of the </a:t>
            </a:r>
            <a:r>
              <a:rPr lang="en-US" dirty="0" smtClean="0">
                <a:solidFill>
                  <a:srgbClr val="000000"/>
                </a:solidFill>
              </a:rPr>
              <a:t>product</a:t>
            </a:r>
            <a:endParaRPr lang="en-US" sz="2400" dirty="0" smtClean="0">
              <a:solidFill>
                <a:srgbClr val="000000"/>
              </a:solidFill>
            </a:endParaRPr>
          </a:p>
          <a:p>
            <a:pPr lvl="1">
              <a:lnSpc>
                <a:spcPct val="90000"/>
              </a:lnSpc>
              <a:spcBef>
                <a:spcPts val="600"/>
              </a:spcBef>
            </a:pPr>
            <a:r>
              <a:rPr lang="en-US" sz="2400" dirty="0" smtClean="0">
                <a:solidFill>
                  <a:srgbClr val="000000"/>
                </a:solidFill>
              </a:rPr>
              <a:t>Products of many professionals (e.g., Highway bridges, investment advice, surgery protocols, computer systems) profoundly affect large number of people</a:t>
            </a:r>
          </a:p>
          <a:p>
            <a:pPr lvl="1">
              <a:lnSpc>
                <a:spcPct val="90000"/>
              </a:lnSpc>
              <a:spcBef>
                <a:spcPts val="600"/>
              </a:spcBef>
            </a:pPr>
            <a:r>
              <a:rPr lang="en-US" sz="2400" dirty="0" smtClean="0">
                <a:solidFill>
                  <a:srgbClr val="000000"/>
                </a:solidFill>
              </a:rPr>
              <a:t>Professionals must maintain up to date skills and knowledge</a:t>
            </a:r>
          </a:p>
          <a:p>
            <a:pPr marL="457200" lvl="1" indent="0">
              <a:lnSpc>
                <a:spcPct val="90000"/>
              </a:lnSpc>
              <a:buNone/>
            </a:pPr>
            <a:endParaRPr lang="en-US" sz="2400" dirty="0" smtClean="0">
              <a:solidFill>
                <a:srgbClr val="00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76432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Codes of Ethics</a:t>
            </a:r>
            <a:endParaRPr lang="en-US" dirty="0"/>
          </a:p>
        </p:txBody>
      </p:sp>
      <p:sp>
        <p:nvSpPr>
          <p:cNvPr id="3" name="Content Placeholder 2"/>
          <p:cNvSpPr>
            <a:spLocks noGrp="1"/>
          </p:cNvSpPr>
          <p:nvPr>
            <p:ph idx="1"/>
          </p:nvPr>
        </p:nvSpPr>
        <p:spPr>
          <a:xfrm>
            <a:off x="457200" y="1295400"/>
            <a:ext cx="8229600" cy="4648200"/>
          </a:xfrm>
        </p:spPr>
        <p:txBody>
          <a:bodyPr/>
          <a:lstStyle/>
          <a:p>
            <a:r>
              <a:rPr lang="en-US" dirty="0" smtClean="0">
                <a:solidFill>
                  <a:srgbClr val="000000"/>
                </a:solidFill>
              </a:rPr>
              <a:t>These codes provide </a:t>
            </a:r>
          </a:p>
          <a:p>
            <a:pPr lvl="1"/>
            <a:r>
              <a:rPr lang="en-US" dirty="0" smtClean="0">
                <a:solidFill>
                  <a:srgbClr val="000000"/>
                </a:solidFill>
              </a:rPr>
              <a:t>a general statement of ethical values in the profession</a:t>
            </a:r>
          </a:p>
          <a:p>
            <a:pPr lvl="1"/>
            <a:r>
              <a:rPr lang="en-US" dirty="0" smtClean="0">
                <a:solidFill>
                  <a:srgbClr val="000000"/>
                </a:solidFill>
              </a:rPr>
              <a:t>reminders about specific professional responsibilities</a:t>
            </a:r>
          </a:p>
          <a:p>
            <a:pPr lvl="1"/>
            <a:r>
              <a:rPr lang="en-US" dirty="0">
                <a:solidFill>
                  <a:srgbClr val="000000"/>
                </a:solidFill>
              </a:rPr>
              <a:t>g</a:t>
            </a:r>
            <a:r>
              <a:rPr lang="en-US" dirty="0" smtClean="0">
                <a:solidFill>
                  <a:srgbClr val="000000"/>
                </a:solidFill>
              </a:rPr>
              <a:t>uidance for new/young members of the profession</a:t>
            </a:r>
            <a:endParaRPr lang="en-US" dirty="0" smtClean="0">
              <a:solidFill>
                <a:srgbClr val="000000"/>
              </a:solidFill>
            </a:endParaRPr>
          </a:p>
          <a:p>
            <a:pPr>
              <a:buNone/>
            </a:pPr>
            <a:endParaRPr lang="en-US" sz="2800" dirty="0" smtClean="0">
              <a:solidFill>
                <a:srgbClr val="00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6758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Codes of Ethics</a:t>
            </a:r>
            <a:endParaRPr lang="en-US" dirty="0"/>
          </a:p>
        </p:txBody>
      </p:sp>
      <p:sp>
        <p:nvSpPr>
          <p:cNvPr id="3" name="Content Placeholder 2"/>
          <p:cNvSpPr>
            <a:spLocks noGrp="1"/>
          </p:cNvSpPr>
          <p:nvPr>
            <p:ph idx="1"/>
          </p:nvPr>
        </p:nvSpPr>
        <p:spPr>
          <a:xfrm>
            <a:off x="457200" y="1295400"/>
            <a:ext cx="8229600" cy="4648200"/>
          </a:xfrm>
        </p:spPr>
        <p:txBody>
          <a:bodyPr/>
          <a:lstStyle/>
          <a:p>
            <a:pPr>
              <a:spcBef>
                <a:spcPts val="1200"/>
              </a:spcBef>
            </a:pPr>
            <a:r>
              <a:rPr lang="en-US" dirty="0" smtClean="0">
                <a:solidFill>
                  <a:srgbClr val="000000"/>
                </a:solidFill>
              </a:rPr>
              <a:t>Codes of two main computer professional orgs</a:t>
            </a:r>
          </a:p>
          <a:p>
            <a:pPr lvl="1"/>
            <a:r>
              <a:rPr lang="en-US" sz="2400" dirty="0" smtClean="0">
                <a:solidFill>
                  <a:srgbClr val="000000"/>
                </a:solidFill>
              </a:rPr>
              <a:t>ACM code of ethics and professional conduct </a:t>
            </a:r>
          </a:p>
          <a:p>
            <a:pPr marL="857250" lvl="2" indent="0">
              <a:buNone/>
            </a:pPr>
            <a:r>
              <a:rPr lang="en-US" sz="2000" dirty="0" smtClean="0">
                <a:solidFill>
                  <a:srgbClr val="000000"/>
                </a:solidFill>
              </a:rPr>
              <a:t>ACM: Association of Computer Machinery </a:t>
            </a:r>
          </a:p>
          <a:p>
            <a:pPr lvl="1"/>
            <a:r>
              <a:rPr lang="en-US" sz="2400" dirty="0" smtClean="0">
                <a:solidFill>
                  <a:srgbClr val="000000"/>
                </a:solidFill>
              </a:rPr>
              <a:t>Software engineering (SE) code of ethics and professional practice </a:t>
            </a:r>
          </a:p>
          <a:p>
            <a:pPr marL="914400" lvl="2" indent="0">
              <a:buNone/>
            </a:pPr>
            <a:r>
              <a:rPr lang="en-US" sz="2000" dirty="0" smtClean="0">
                <a:solidFill>
                  <a:srgbClr val="000000"/>
                </a:solidFill>
              </a:rPr>
              <a:t>IEEE-CS: Inst. for Electrical &amp; Electronics Engineers, Computer Society</a:t>
            </a:r>
          </a:p>
          <a:p>
            <a:pPr>
              <a:buNone/>
            </a:pPr>
            <a:endParaRPr lang="en-US" sz="2800" dirty="0" smtClean="0">
              <a:solidFill>
                <a:srgbClr val="00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6758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The SE Code (8 Principles)</a:t>
            </a:r>
            <a:endParaRPr lang="en-US" dirty="0">
              <a:solidFill>
                <a:srgbClr val="000000"/>
              </a:solidFill>
            </a:endParaRPr>
          </a:p>
        </p:txBody>
      </p:sp>
      <p:sp>
        <p:nvSpPr>
          <p:cNvPr id="3" name="Content Placeholder 2"/>
          <p:cNvSpPr>
            <a:spLocks noGrp="1"/>
          </p:cNvSpPr>
          <p:nvPr>
            <p:ph idx="1"/>
          </p:nvPr>
        </p:nvSpPr>
        <p:spPr>
          <a:xfrm>
            <a:off x="457200" y="1295400"/>
            <a:ext cx="8382000" cy="4610100"/>
          </a:xfrm>
        </p:spPr>
        <p:txBody>
          <a:bodyPr/>
          <a:lstStyle/>
          <a:p>
            <a:pPr marL="514350" indent="-514350">
              <a:buFont typeface="+mj-lt"/>
              <a:buAutoNum type="arabicPeriod"/>
            </a:pPr>
            <a:r>
              <a:rPr lang="en-US" sz="2800" dirty="0" smtClean="0">
                <a:solidFill>
                  <a:srgbClr val="000000"/>
                </a:solidFill>
              </a:rPr>
              <a:t>Public: shall act consistently with the public interest</a:t>
            </a:r>
          </a:p>
          <a:p>
            <a:pPr marL="514350" indent="-514350">
              <a:buFont typeface="+mj-lt"/>
              <a:buAutoNum type="arabicPeriod"/>
            </a:pPr>
            <a:r>
              <a:rPr lang="en-US" sz="2800" dirty="0" smtClean="0">
                <a:solidFill>
                  <a:srgbClr val="000000"/>
                </a:solidFill>
              </a:rPr>
              <a:t>Client and employer: act in the best </a:t>
            </a:r>
            <a:r>
              <a:rPr lang="en-US" sz="2800" dirty="0" smtClean="0">
                <a:solidFill>
                  <a:srgbClr val="000000"/>
                </a:solidFill>
              </a:rPr>
              <a:t>interest</a:t>
            </a:r>
          </a:p>
          <a:p>
            <a:pPr marL="514350" indent="-514350">
              <a:buFont typeface="+mj-lt"/>
              <a:buAutoNum type="arabicPeriod"/>
            </a:pPr>
            <a:r>
              <a:rPr lang="en-US" sz="2800" dirty="0" smtClean="0">
                <a:solidFill>
                  <a:srgbClr val="000000"/>
                </a:solidFill>
              </a:rPr>
              <a:t>Product: ensure to meet the highest standards possible</a:t>
            </a:r>
          </a:p>
          <a:p>
            <a:pPr marL="514350" indent="-514350">
              <a:buFont typeface="+mj-lt"/>
              <a:buAutoNum type="arabicPeriod"/>
            </a:pPr>
            <a:r>
              <a:rPr lang="en-US" sz="2800" dirty="0" smtClean="0">
                <a:solidFill>
                  <a:srgbClr val="000000"/>
                </a:solidFill>
              </a:rPr>
              <a:t>Judgment: maintain integrity and </a:t>
            </a:r>
            <a:r>
              <a:rPr lang="en-US" sz="2800" dirty="0" smtClean="0">
                <a:solidFill>
                  <a:srgbClr val="000000"/>
                </a:solidFill>
              </a:rPr>
              <a:t>independence</a:t>
            </a:r>
            <a:endParaRPr lang="en-US" sz="2800" dirty="0" smtClean="0">
              <a:solidFill>
                <a:srgbClr val="00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89166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The SE Code (8 Principles)</a:t>
            </a:r>
            <a:endParaRPr lang="en-US" dirty="0">
              <a:solidFill>
                <a:srgbClr val="000000"/>
              </a:solidFill>
            </a:endParaRPr>
          </a:p>
        </p:txBody>
      </p:sp>
      <p:sp>
        <p:nvSpPr>
          <p:cNvPr id="3" name="Content Placeholder 2"/>
          <p:cNvSpPr>
            <a:spLocks noGrp="1"/>
          </p:cNvSpPr>
          <p:nvPr>
            <p:ph idx="1"/>
          </p:nvPr>
        </p:nvSpPr>
        <p:spPr>
          <a:xfrm>
            <a:off x="457200" y="1295400"/>
            <a:ext cx="8382000" cy="4610100"/>
          </a:xfrm>
        </p:spPr>
        <p:txBody>
          <a:bodyPr/>
          <a:lstStyle/>
          <a:p>
            <a:pPr marL="514350" indent="-514350">
              <a:buFont typeface="+mj-lt"/>
              <a:buAutoNum type="arabicPeriod"/>
            </a:pPr>
            <a:r>
              <a:rPr lang="en-US" sz="2800" dirty="0" smtClean="0">
                <a:solidFill>
                  <a:srgbClr val="000000"/>
                </a:solidFill>
              </a:rPr>
              <a:t>Management: ethical in management of software development and maintenance</a:t>
            </a:r>
          </a:p>
          <a:p>
            <a:pPr marL="514350" indent="-514350">
              <a:buFont typeface="+mj-lt"/>
              <a:buAutoNum type="arabicPeriod"/>
            </a:pPr>
            <a:r>
              <a:rPr lang="en-US" sz="2800" dirty="0" smtClean="0">
                <a:solidFill>
                  <a:srgbClr val="000000"/>
                </a:solidFill>
              </a:rPr>
              <a:t>Profession: advance the integrity and reputation</a:t>
            </a:r>
          </a:p>
          <a:p>
            <a:pPr marL="514350" indent="-514350">
              <a:buFont typeface="+mj-lt"/>
              <a:buAutoNum type="arabicPeriod"/>
            </a:pPr>
            <a:r>
              <a:rPr lang="en-US" sz="2800" dirty="0" smtClean="0">
                <a:solidFill>
                  <a:srgbClr val="000000"/>
                </a:solidFill>
              </a:rPr>
              <a:t>Colleagues: be fair to and supportive of their colleagues</a:t>
            </a:r>
          </a:p>
          <a:p>
            <a:pPr marL="514350" indent="-514350">
              <a:buFont typeface="+mj-lt"/>
              <a:buAutoNum type="arabicPeriod"/>
            </a:pPr>
            <a:r>
              <a:rPr lang="en-US" sz="2800" dirty="0" smtClean="0">
                <a:solidFill>
                  <a:srgbClr val="000000"/>
                </a:solidFill>
              </a:rPr>
              <a:t>Self: participate in lifelong </a:t>
            </a:r>
            <a:r>
              <a:rPr lang="en-US" sz="2800" smtClean="0">
                <a:solidFill>
                  <a:srgbClr val="000000"/>
                </a:solidFill>
              </a:rPr>
              <a:t>learning in their </a:t>
            </a:r>
            <a:r>
              <a:rPr lang="en-US" sz="2800" dirty="0" smtClean="0">
                <a:solidFill>
                  <a:srgbClr val="000000"/>
                </a:solidFill>
              </a:rPr>
              <a:t>profession</a:t>
            </a:r>
          </a:p>
          <a:p>
            <a:pPr marL="457200" lvl="1" indent="0">
              <a:buNone/>
            </a:pPr>
            <a:endParaRPr lang="en-US" sz="2000" dirty="0" smtClean="0">
              <a:solidFill>
                <a:srgbClr val="000000"/>
              </a:solidFill>
            </a:endParaRPr>
          </a:p>
          <a:p>
            <a:pPr marL="457200" lvl="1" indent="0">
              <a:buNone/>
            </a:pPr>
            <a:r>
              <a:rPr lang="en-US" dirty="0" smtClean="0">
                <a:solidFill>
                  <a:srgbClr val="000000"/>
                </a:solidFill>
              </a:rPr>
              <a:t>Total: 80 clauses</a:t>
            </a:r>
            <a:endParaRPr lang="en-US" dirty="0" smtClean="0">
              <a:solidFill>
                <a:srgbClr val="00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89166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The ACM Code </a:t>
            </a:r>
            <a:r>
              <a:rPr lang="en-US" dirty="0" smtClean="0"/>
              <a:t>(24 Imperatives)</a:t>
            </a:r>
            <a:endParaRPr lang="en-US" dirty="0"/>
          </a:p>
        </p:txBody>
      </p:sp>
      <p:sp>
        <p:nvSpPr>
          <p:cNvPr id="3" name="Content Placeholder 2"/>
          <p:cNvSpPr>
            <a:spLocks noGrp="1"/>
          </p:cNvSpPr>
          <p:nvPr>
            <p:ph idx="1"/>
          </p:nvPr>
        </p:nvSpPr>
        <p:spPr/>
        <p:txBody>
          <a:bodyPr/>
          <a:lstStyle/>
          <a:p>
            <a:r>
              <a:rPr lang="en-US" sz="2800" dirty="0" smtClean="0">
                <a:solidFill>
                  <a:srgbClr val="000000"/>
                </a:solidFill>
              </a:rPr>
              <a:t>General moral imperatives: as an ACM member, I will</a:t>
            </a:r>
          </a:p>
          <a:p>
            <a:pPr lvl="1"/>
            <a:r>
              <a:rPr lang="en-US" sz="2400" dirty="0" smtClean="0">
                <a:solidFill>
                  <a:srgbClr val="000000"/>
                </a:solidFill>
              </a:rPr>
              <a:t>Contribute to society and human well-being</a:t>
            </a:r>
          </a:p>
          <a:p>
            <a:pPr lvl="1"/>
            <a:r>
              <a:rPr lang="en-US" sz="2400" dirty="0" smtClean="0">
                <a:solidFill>
                  <a:srgbClr val="000000"/>
                </a:solidFill>
              </a:rPr>
              <a:t>Avoid harm to others</a:t>
            </a:r>
          </a:p>
          <a:p>
            <a:pPr lvl="1"/>
            <a:r>
              <a:rPr lang="en-US" sz="2400" dirty="0" smtClean="0">
                <a:solidFill>
                  <a:srgbClr val="000000"/>
                </a:solidFill>
              </a:rPr>
              <a:t>Be honest and trustworthy</a:t>
            </a:r>
          </a:p>
          <a:p>
            <a:pPr lvl="1"/>
            <a:r>
              <a:rPr lang="en-US" sz="2400" dirty="0" smtClean="0">
                <a:solidFill>
                  <a:srgbClr val="000000"/>
                </a:solidFill>
              </a:rPr>
              <a:t>Be fair and take action not to discriminate</a:t>
            </a:r>
          </a:p>
          <a:p>
            <a:pPr lvl="1"/>
            <a:r>
              <a:rPr lang="en-US" sz="2400" dirty="0" smtClean="0">
                <a:solidFill>
                  <a:srgbClr val="000000"/>
                </a:solidFill>
              </a:rPr>
              <a:t>Honor property rights including copyrights, patents</a:t>
            </a:r>
          </a:p>
          <a:p>
            <a:pPr lvl="1"/>
            <a:r>
              <a:rPr lang="en-US" sz="2400" dirty="0" smtClean="0">
                <a:solidFill>
                  <a:srgbClr val="000000"/>
                </a:solidFill>
              </a:rPr>
              <a:t>Give proper credit for IP (must not take credit for other’s idea or work)</a:t>
            </a:r>
          </a:p>
          <a:p>
            <a:pPr lvl="1"/>
            <a:r>
              <a:rPr lang="en-US" sz="2400" dirty="0" smtClean="0">
                <a:solidFill>
                  <a:srgbClr val="000000"/>
                </a:solidFill>
              </a:rPr>
              <a:t>Respect the privacy of others</a:t>
            </a:r>
          </a:p>
          <a:p>
            <a:pPr lvl="1"/>
            <a:r>
              <a:rPr lang="en-US" sz="2400" dirty="0" smtClean="0">
                <a:solidFill>
                  <a:srgbClr val="000000"/>
                </a:solidFill>
              </a:rPr>
              <a:t>Honor confidentiality</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78374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46320564</TotalTime>
  <Pages>23</Pages>
  <Words>2387</Words>
  <Application>Microsoft Office PowerPoint</Application>
  <PresentationFormat>Letter Paper (8.5x11 in)</PresentationFormat>
  <Paragraphs>165</Paragraphs>
  <Slides>21</Slides>
  <Notes>21</Notes>
  <HiddenSlides>0</HiddenSlides>
  <MMClips>0</MMClips>
  <ScaleCrop>false</ScaleCrop>
  <HeadingPairs>
    <vt:vector size="6" baseType="variant">
      <vt:variant>
        <vt:lpstr>Fonts Used</vt:lpstr>
      </vt:variant>
      <vt:variant>
        <vt:i4>2</vt:i4>
      </vt:variant>
      <vt:variant>
        <vt:lpstr>Design Template</vt:lpstr>
      </vt:variant>
      <vt:variant>
        <vt:i4>1</vt:i4>
      </vt:variant>
      <vt:variant>
        <vt:lpstr>Slide Titles</vt:lpstr>
      </vt:variant>
      <vt:variant>
        <vt:i4>21</vt:i4>
      </vt:variant>
    </vt:vector>
  </HeadingPairs>
  <TitlesOfParts>
    <vt:vector size="24" baseType="lpstr">
      <vt:lpstr>Mead Bold</vt:lpstr>
      <vt:lpstr>Monotype Sorts</vt:lpstr>
      <vt:lpstr>Office Theme</vt:lpstr>
      <vt:lpstr>CSE/ISE 312</vt:lpstr>
      <vt:lpstr>Chapter outline</vt:lpstr>
      <vt:lpstr>What is "Professional Ethics"?</vt:lpstr>
      <vt:lpstr>Why Professional Ethics?</vt:lpstr>
      <vt:lpstr>Professional Codes of Ethics</vt:lpstr>
      <vt:lpstr>Professional Codes of Ethics</vt:lpstr>
      <vt:lpstr>The SE Code (8 Principles)</vt:lpstr>
      <vt:lpstr>The SE Code (8 Principles)</vt:lpstr>
      <vt:lpstr>The ACM Code (24 Imperatives)</vt:lpstr>
      <vt:lpstr>The ACM Code (cont’d)</vt:lpstr>
      <vt:lpstr>Guidelines, Professional Responsibilities </vt:lpstr>
      <vt:lpstr>Guidelines, Professional Responsibilities </vt:lpstr>
      <vt:lpstr>Methodology for Analyzing Scenarios</vt:lpstr>
      <vt:lpstr>Methodology for Analyzing Scenarios</vt:lpstr>
      <vt:lpstr>Scenarios At-a-Glance</vt:lpstr>
      <vt:lpstr>Scenarios At-a-Glance</vt:lpstr>
      <vt:lpstr>Scenario 2</vt:lpstr>
      <vt:lpstr>Scenario 4</vt:lpstr>
      <vt:lpstr>Scenario 5</vt:lpstr>
      <vt:lpstr>Scenario 8</vt:lpstr>
      <vt:lpstr>Scenario 11</vt:lpstr>
    </vt:vector>
  </TitlesOfParts>
  <Company>Stony Brook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subject>Introduction to Internet Programming</dc:subject>
  <dc:creator>Ellen Liu</dc:creator>
  <dc:description>Copyright, Robert F. Kelly, 2001-2007</dc:description>
  <cp:lastModifiedBy>Anthony Scarlatos</cp:lastModifiedBy>
  <cp:revision>472</cp:revision>
  <cp:lastPrinted>2012-03-21T20:03:59Z</cp:lastPrinted>
  <dcterms:created xsi:type="dcterms:W3CDTF">2013-04-18T17:37:45Z</dcterms:created>
  <dcterms:modified xsi:type="dcterms:W3CDTF">2013-04-18T17:52:30Z</dcterms:modified>
</cp:coreProperties>
</file>