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59" r:id="rId5"/>
    <p:sldId id="260" r:id="rId6"/>
    <p:sldId id="261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4"/>
  </p:normalViewPr>
  <p:slideViewPr>
    <p:cSldViewPr snapToGrid="0">
      <p:cViewPr varScale="1">
        <p:scale>
          <a:sx n="93" d="100"/>
          <a:sy n="93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8445-D49F-BA63-6B0C-E5911890A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663AC-4B8C-2E61-7D04-7FEB49883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EB03-7641-BCF0-4931-CAAC914C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792C-A54F-2F4F-8F88-71648F7CDC3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587C8-54D9-7A77-20FD-930F5936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2984A-3D0E-B8AB-DDAE-99AB7936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805E-3456-1748-B4FE-1190E690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4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E4AA-0AD8-F965-DDE9-7C9AAFD2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72CC1-6BCB-2FCA-FEB8-57BDFE981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0C448-4B3E-ED79-FAA4-D3BA6137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792C-A54F-2F4F-8F88-71648F7CDC3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B221-A571-7D47-C726-0508BB78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B483B-657F-E77D-53AB-D20269D8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805E-3456-1748-B4FE-1190E690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1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26C7F-45AA-B87C-EDC8-A9664E5C2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8B05C-412C-8057-A3F6-56215683A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A1719-46B4-CEB7-733E-4CC4C864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792C-A54F-2F4F-8F88-71648F7CDC3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554E6-6603-0291-EDE0-CD7AD5FE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34ED1-FA86-70F8-D04E-205722D0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805E-3456-1748-B4FE-1190E690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8569-FEFA-45DB-2667-AF7FA43F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03E26-99F4-5F98-A46B-AFABED1FA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17BCE-E2A7-F848-3EE0-42A9FF26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792C-A54F-2F4F-8F88-71648F7CDC3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3488F-8804-B88D-978B-F5365D2C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E6674-7791-719C-7DCF-4090E614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805E-3456-1748-B4FE-1190E690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7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EE41-1A67-9497-C9C6-2C91029C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E5573-44E8-68FB-94FC-B00234140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E492E-FBDB-B9AB-BEB2-C812C903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792C-A54F-2F4F-8F88-71648F7CDC3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74B53-22BF-3212-BE83-80E2EE57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E6B6F-2B3C-1FD2-09F4-D702C31D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805E-3456-1748-B4FE-1190E690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8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7382-6A04-D25F-C364-5CB0204E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EFA3-698D-44B8-5CAA-CFFE56B68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EC9AC-E812-BBF9-5ED3-9F15A3EC0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96B50-46C2-983F-7169-64FB6438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792C-A54F-2F4F-8F88-71648F7CDC3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E1BB2-DA83-618E-6E19-BACA3966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EDF30-80E2-C06E-82B2-4C9A11A1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805E-3456-1748-B4FE-1190E690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8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C505-3C05-9E14-E22C-ECD19392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80EF6-6211-9B94-4834-85789C735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98373-060F-E541-B940-E0CFB34E2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BA2CD-BACD-01B4-5390-2C0C958DC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51938C-1ACD-4AA8-B7BC-EFFDAE443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90A4F-A155-4CF1-38BF-4DC714A1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792C-A54F-2F4F-8F88-71648F7CDC3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FAB77-EA82-110E-00BE-C40B4046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3D893-49F1-F287-1DA4-B9999FD6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805E-3456-1748-B4FE-1190E690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E510-2FC9-FD1F-D0C8-7B8F3E13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06A1F-7283-3813-ECA5-802E242E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792C-A54F-2F4F-8F88-71648F7CDC3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EB59B-BAAD-53DD-9384-175426B8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6EA6D-718B-E863-DBDA-91259D5E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805E-3456-1748-B4FE-1190E690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4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E9B47-4AE9-5350-5CF2-E1D53AB7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792C-A54F-2F4F-8F88-71648F7CDC3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3B17A-2402-29B7-ECA6-A4BCCAC2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F6BDE-E27D-010A-A8FB-6019FEDB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805E-3456-1748-B4FE-1190E690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0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C13C-ECA8-B64D-3450-F3592E1B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145F-F396-1AF9-5028-496C993A7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D0EE8-8708-4CB3-5E83-1CCB03BFE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580BB-72D1-BAE6-F0FB-A2466821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792C-A54F-2F4F-8F88-71648F7CDC3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0513D-132F-FEA4-CD61-D7A644BD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E3BB4-B0BB-360D-5690-06FFCB92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805E-3456-1748-B4FE-1190E690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D99-82DC-239B-F14E-11F75DDB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75748-5DAE-8258-2FB9-EB4027DFF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1C092-A54A-DF6D-C3D2-A21B06ED4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29056-28BE-43CC-54D7-BA33E1C6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792C-A54F-2F4F-8F88-71648F7CDC3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712EE-D6B8-5435-1B17-BF32D060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83AF1-D1F7-CD2C-46C9-9E5ACCCD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805E-3456-1748-B4FE-1190E690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9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74B42-F308-5F63-0B18-A0D2DA7AE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61F77-1C45-12B0-CAC2-0F14E117A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F2FF2-92FA-25EF-E358-E16E399A7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DE792C-A54F-2F4F-8F88-71648F7CDC37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40E1F-D26D-8B45-53D9-495646855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EB664-6D23-E0B1-D4A4-2994FEF65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BA805E-3456-1748-B4FE-1190E690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7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1" name="Rectangle 105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BD9F1-E1CD-2B8E-8BCD-1FC7C6B3E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1" y="1167895"/>
            <a:ext cx="5536190" cy="1915274"/>
          </a:xfrm>
        </p:spPr>
        <p:txBody>
          <a:bodyPr anchor="b">
            <a:normAutofit/>
          </a:bodyPr>
          <a:lstStyle/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44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Nondestructive Evaluation of Concrete Bridge Decks 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C805D-274D-8322-71CF-22668922D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13997"/>
            <a:ext cx="4662957" cy="1395022"/>
          </a:xfrm>
        </p:spPr>
        <p:txBody>
          <a:bodyPr anchor="t">
            <a:normAutofit fontScale="92500" lnSpcReduction="20000"/>
          </a:bodyPr>
          <a:lstStyle/>
          <a:p>
            <a:pPr algn="l"/>
            <a:r>
              <a:rPr lang="en-US" sz="2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3: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Abhishek </a:t>
            </a:r>
            <a:r>
              <a:rPr lang="en-US" sz="2000" dirty="0" err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Darana</a:t>
            </a:r>
            <a:endParaRPr lang="en-US" sz="20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Rishitha Madipelli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Ravi Dutta</a:t>
            </a:r>
          </a:p>
        </p:txBody>
      </p:sp>
      <p:pic>
        <p:nvPicPr>
          <p:cNvPr id="1026" name="Picture 2" descr="Novel Method for Probabilistic Evaluation of the Post-Earthquake  Functionality of a Bridge | Mineta Transportation Institute">
            <a:extLst>
              <a:ext uri="{FF2B5EF4-FFF2-40B4-BE49-F238E27FC236}">
                <a16:creationId xmlns:a16="http://schemas.microsoft.com/office/drawing/2014/main" id="{BB4CF020-3E88-6741-6EF4-C347E2A233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5017" r="346" b="12910"/>
          <a:stretch/>
        </p:blipFill>
        <p:spPr bwMode="auto">
          <a:xfrm>
            <a:off x="6587384" y="1167895"/>
            <a:ext cx="5163022" cy="348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9" name="Rectangle 1058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9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873EF-FC9A-CEE0-63F9-1198F4D1791F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B4CB42-A249-B5D7-F23C-EA4642B1E660}"/>
              </a:ext>
            </a:extLst>
          </p:cNvPr>
          <p:cNvSpPr txBox="1"/>
          <p:nvPr/>
        </p:nvSpPr>
        <p:spPr>
          <a:xfrm>
            <a:off x="1066799" y="1891969"/>
            <a:ext cx="10200751" cy="4231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Concrete bridge deck overlays have been used in the United States since 1960.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extend the service life of deteriorated concrete bridge decks and enhance reliability.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Research Focus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Assess the effectiveness of different Nondestructive Evaluation (NDE) technologies.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research project aims to extend the service life of deteriorated concrete bridge decks and improve reliability.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One of the techniques is Electrical Resistivity which is useful to identify corroded regions.</a:t>
            </a:r>
          </a:p>
        </p:txBody>
      </p:sp>
    </p:spTree>
    <p:extLst>
      <p:ext uri="{BB962C8B-B14F-4D97-AF65-F5344CB8AC3E}">
        <p14:creationId xmlns:p14="http://schemas.microsoft.com/office/powerpoint/2010/main" val="220861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873EF-FC9A-CEE0-63F9-1198F4D1791F}"/>
              </a:ext>
            </a:extLst>
          </p:cNvPr>
          <p:cNvSpPr txBox="1"/>
          <p:nvPr/>
        </p:nvSpPr>
        <p:spPr>
          <a:xfrm>
            <a:off x="562532" y="294467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Electrical Resistivity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B4CB42-A249-B5D7-F23C-EA4642B1E660}"/>
              </a:ext>
            </a:extLst>
          </p:cNvPr>
          <p:cNvSpPr txBox="1"/>
          <p:nvPr/>
        </p:nvSpPr>
        <p:spPr>
          <a:xfrm>
            <a:off x="5306291" y="2105891"/>
            <a:ext cx="5961258" cy="3976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82943" indent="-2286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data for this project was collected from </a:t>
            </a:r>
            <a:r>
              <a:rPr lang="en-US" sz="20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InfoBridge</a:t>
            </a:r>
            <a:r>
              <a: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encompassing 38 bridges. </a:t>
            </a:r>
          </a:p>
          <a:p>
            <a:pPr marL="382943" indent="-2286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data consists of XML files parsed to extract Electrical Resistivity (ER) readings. </a:t>
            </a:r>
          </a:p>
          <a:p>
            <a:pPr marL="382943" indent="-2286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 readings were subsequently used to generate images for further analysis.</a:t>
            </a:r>
            <a:endParaRPr lang="en-US" sz="20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The relationship between the resistivity and corrosion rate is mentioned in the table.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6028FD62-C283-D42A-AEFD-F6312A2C4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532" y="3048648"/>
            <a:ext cx="4743757" cy="169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0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B4CB42-A249-B5D7-F23C-EA4642B1E660}"/>
              </a:ext>
            </a:extLst>
          </p:cNvPr>
          <p:cNvSpPr txBox="1"/>
          <p:nvPr/>
        </p:nvSpPr>
        <p:spPr>
          <a:xfrm>
            <a:off x="554182" y="886691"/>
            <a:ext cx="10834254" cy="4890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X-Locations, Y-Locations, and ER-Readings are collated in a file.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the readings, the images are created based on the corrosion rate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corrosion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rate is shaded in colors. 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blue and grey graph&#10;&#10;Description automatically generated">
            <a:extLst>
              <a:ext uri="{FF2B5EF4-FFF2-40B4-BE49-F238E27FC236}">
                <a16:creationId xmlns:a16="http://schemas.microsoft.com/office/drawing/2014/main" id="{FC04E9EF-F832-45DB-2500-E921342CC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72" y="2968646"/>
            <a:ext cx="8312727" cy="280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2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976410-6377-1361-1C48-B25E6B5A7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84" y="535602"/>
            <a:ext cx="4249879" cy="52630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B4CB42-A249-B5D7-F23C-EA4642B1E660}"/>
              </a:ext>
            </a:extLst>
          </p:cNvPr>
          <p:cNvSpPr txBox="1"/>
          <p:nvPr/>
        </p:nvSpPr>
        <p:spPr>
          <a:xfrm>
            <a:off x="5596502" y="2405894"/>
            <a:ext cx="5754896" cy="3197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Fast R-CNN model was selected to predict highly corroded areas (dark red regions).</a:t>
            </a:r>
          </a:p>
          <a:p>
            <a:pPr marL="285750" indent="-2286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Bounding boxes were annotated using OpenCV to create “</a:t>
            </a:r>
            <a:r>
              <a:rPr lang="en-US" sz="2000" b="1" i="1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annotations.json</a:t>
            </a:r>
            <a:r>
              <a: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”.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2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B4CB42-A249-B5D7-F23C-EA4642B1E660}"/>
              </a:ext>
            </a:extLst>
          </p:cNvPr>
          <p:cNvSpPr txBox="1"/>
          <p:nvPr/>
        </p:nvSpPr>
        <p:spPr>
          <a:xfrm>
            <a:off x="554182" y="886691"/>
            <a:ext cx="10834254" cy="4890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Detectron2 framework was utilized to train the Fast R-CNN model on these annotated images, focusing on accurately predicting the highly corroded areas.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869259-099A-ECD0-E06C-F1A6346B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67" y="1856510"/>
            <a:ext cx="9903163" cy="352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1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873EF-FC9A-CEE0-63F9-1198F4D1791F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B4CB42-A249-B5D7-F23C-EA4642B1E660}"/>
              </a:ext>
            </a:extLst>
          </p:cNvPr>
          <p:cNvSpPr txBox="1"/>
          <p:nvPr/>
        </p:nvSpPr>
        <p:spPr>
          <a:xfrm>
            <a:off x="595744" y="2105891"/>
            <a:ext cx="10671805" cy="3976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primary challenge was the data, as it was insufficient for training the model.</a:t>
            </a:r>
          </a:p>
          <a:p>
            <a:pPr marL="285750" indent="-2286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XML files had varying source names like "ER-Readings," "NDE001Readings," and "NDE001-Readings," which led to incomplete data for some of the 38 bridges.</a:t>
            </a:r>
          </a:p>
          <a:p>
            <a:pPr marL="285750" indent="-2286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After adjusting the code, we successfully extracted readings for all 38 bridges.</a:t>
            </a:r>
          </a:p>
          <a:p>
            <a:pPr marL="285750" indent="-2286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criteria for identifying corroded regions were strict, with a threshold of less than 5. </a:t>
            </a:r>
          </a:p>
          <a:p>
            <a:pPr marL="285750" indent="-2286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Consequently, there were very few corroded regions across the bridges, and some showed no corrosion.</a:t>
            </a:r>
          </a:p>
          <a:p>
            <a:pPr marL="285750" indent="-2286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 selection was also challenging due to computational constraints. </a:t>
            </a:r>
          </a:p>
          <a:p>
            <a:pPr marL="285750" indent="-2286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After evaluating several models, Faster R-CNN proved to be the most suitable for implementation.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19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873EF-FC9A-CEE0-63F9-1198F4D1791F}"/>
              </a:ext>
            </a:extLst>
          </p:cNvPr>
          <p:cNvSpPr txBox="1"/>
          <p:nvPr/>
        </p:nvSpPr>
        <p:spPr>
          <a:xfrm>
            <a:off x="927597" y="278535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Works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B4CB42-A249-B5D7-F23C-EA4642B1E660}"/>
              </a:ext>
            </a:extLst>
          </p:cNvPr>
          <p:cNvSpPr txBox="1"/>
          <p:nvPr/>
        </p:nvSpPr>
        <p:spPr>
          <a:xfrm>
            <a:off x="927597" y="1885279"/>
            <a:ext cx="10017494" cy="286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 the fusion to get the regions of all the techniques.</a:t>
            </a:r>
          </a:p>
          <a:p>
            <a:pPr marL="285750" indent="-2286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3-D model implementation for the ER, GPR, and IR methods.</a:t>
            </a:r>
          </a:p>
          <a:p>
            <a:pPr marL="285750" indent="-2286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the overlapped zones for the 3-D model</a:t>
            </a:r>
          </a:p>
          <a:p>
            <a:pPr marL="285750" indent="-2286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For each contour, corrosion degree and locations need to be captured.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19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873EF-FC9A-CEE0-63F9-1198F4D1791F}"/>
              </a:ext>
            </a:extLst>
          </p:cNvPr>
          <p:cNvSpPr txBox="1"/>
          <p:nvPr/>
        </p:nvSpPr>
        <p:spPr>
          <a:xfrm>
            <a:off x="1314824" y="735106"/>
            <a:ext cx="10053763" cy="2928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7883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4485</TotalTime>
  <Words>423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Nondestructive Evaluation of Concrete Bridge Decks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madipelli rishitha</dc:creator>
  <cp:lastModifiedBy>madipelli rishitha</cp:lastModifiedBy>
  <cp:revision>1</cp:revision>
  <dcterms:created xsi:type="dcterms:W3CDTF">2024-07-26T03:04:53Z</dcterms:created>
  <dcterms:modified xsi:type="dcterms:W3CDTF">2024-07-29T05:50:31Z</dcterms:modified>
</cp:coreProperties>
</file>