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9" r:id="rId2"/>
    <p:sldId id="260" r:id="rId3"/>
    <p:sldId id="293" r:id="rId4"/>
    <p:sldId id="290" r:id="rId5"/>
    <p:sldId id="292" r:id="rId6"/>
    <p:sldId id="291" r:id="rId7"/>
    <p:sldId id="289" r:id="rId8"/>
    <p:sldId id="282" r:id="rId9"/>
    <p:sldId id="287" r:id="rId10"/>
    <p:sldId id="28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73D"/>
    <a:srgbClr val="0000FF"/>
    <a:srgbClr val="BE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83440" autoAdjust="0"/>
  </p:normalViewPr>
  <p:slideViewPr>
    <p:cSldViewPr snapToGrid="0" snapToObjects="1" showGuides="1">
      <p:cViewPr>
        <p:scale>
          <a:sx n="137" d="100"/>
          <a:sy n="137" d="100"/>
        </p:scale>
        <p:origin x="1352" y="400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30.09.24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8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76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27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5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0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67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90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56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30.09.24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30.09.24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itogether/ESMRMB2024_Hardware_to_Map/tree/main/02_sequence_design_for_mapp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660475"/>
            <a:ext cx="8035200" cy="923330"/>
          </a:xfrm>
        </p:spPr>
        <p:txBody>
          <a:bodyPr/>
          <a:lstStyle/>
          <a:p>
            <a:pPr algn="ctr"/>
            <a:r>
              <a:rPr lang="de-DE" sz="1800" b="1" dirty="0"/>
              <a:t>Qingping Chen</a:t>
            </a:r>
            <a:br>
              <a:rPr lang="de-DE" sz="1800" dirty="0"/>
            </a:br>
            <a:r>
              <a:rPr lang="de-DE" sz="1400" i="1" dirty="0"/>
              <a:t>Division </a:t>
            </a:r>
            <a:r>
              <a:rPr lang="de-DE" sz="1400" i="1" dirty="0" err="1"/>
              <a:t>of</a:t>
            </a:r>
            <a:r>
              <a:rPr lang="de-DE" sz="1400" i="1" dirty="0"/>
              <a:t> Medical Physics, </a:t>
            </a:r>
            <a:r>
              <a:rPr lang="de-DE" sz="1400" i="1" dirty="0" err="1"/>
              <a:t>Dept</a:t>
            </a:r>
            <a:r>
              <a:rPr lang="de-DE" sz="1400" i="1" dirty="0"/>
              <a:t>.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Radiology</a:t>
            </a:r>
            <a:r>
              <a:rPr lang="de-DE" sz="1400" i="1" dirty="0"/>
              <a:t>,</a:t>
            </a:r>
            <a:br>
              <a:rPr lang="de-DE" sz="1400" i="1" dirty="0"/>
            </a:br>
            <a:r>
              <a:rPr lang="de-DE" sz="1400" i="1" dirty="0"/>
              <a:t>University Medical Center Freiburg, Germany</a:t>
            </a:r>
            <a:br>
              <a:rPr lang="de-DE" sz="1400" i="1" dirty="0"/>
            </a:br>
            <a:r>
              <a:rPr lang="en-US" altLang="zh-CN" sz="1400" i="1" dirty="0"/>
              <a:t>Oct.</a:t>
            </a:r>
            <a:r>
              <a:rPr lang="de-DE" sz="1400" i="1" dirty="0"/>
              <a:t> </a:t>
            </a:r>
            <a:r>
              <a:rPr lang="en-US" altLang="zh-CN" sz="1400" i="1" dirty="0"/>
              <a:t>04</a:t>
            </a:r>
            <a:r>
              <a:rPr lang="de-DE" sz="1400" i="1" dirty="0"/>
              <a:t>, 202</a:t>
            </a:r>
            <a:r>
              <a:rPr lang="en-US" altLang="zh-CN" sz="1400" i="1" dirty="0"/>
              <a:t>4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2041570"/>
            <a:ext cx="8035200" cy="16189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i="1" dirty="0">
                <a:solidFill>
                  <a:srgbClr val="BE0028"/>
                </a:solidFill>
              </a:rPr>
              <a:t>Pulse</a:t>
            </a:r>
            <a:r>
              <a:rPr lang="zh-CN" altLang="en-US" sz="3200" i="1" dirty="0">
                <a:solidFill>
                  <a:srgbClr val="BE0028"/>
                </a:solidFill>
              </a:rPr>
              <a:t> </a:t>
            </a:r>
            <a:r>
              <a:rPr lang="en-US" altLang="zh-CN" sz="3200" i="1" dirty="0">
                <a:solidFill>
                  <a:srgbClr val="BE0028"/>
                </a:solidFill>
              </a:rPr>
              <a:t>sequence</a:t>
            </a:r>
            <a:r>
              <a:rPr lang="zh-CN" altLang="en-US" sz="3200" i="1" dirty="0">
                <a:solidFill>
                  <a:srgbClr val="BE0028"/>
                </a:solidFill>
              </a:rPr>
              <a:t> </a:t>
            </a:r>
            <a:r>
              <a:rPr lang="en-US" altLang="zh-CN" sz="3200" i="1" dirty="0">
                <a:solidFill>
                  <a:srgbClr val="BE0028"/>
                </a:solidFill>
              </a:rPr>
              <a:t>hands-on</a:t>
            </a:r>
          </a:p>
          <a:p>
            <a:pPr algn="ctr"/>
            <a:endParaRPr lang="en-US" altLang="zh-CN" dirty="0">
              <a:solidFill>
                <a:srgbClr val="BE0028"/>
              </a:solidFill>
            </a:endParaRPr>
          </a:p>
          <a:p>
            <a:r>
              <a:rPr lang="en-US" altLang="zh-CN" sz="1800" b="1" dirty="0">
                <a:solidFill>
                  <a:srgbClr val="BE0028"/>
                </a:solidFill>
              </a:rPr>
              <a:t>Session: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Hands-on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primer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on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Sequences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(Design)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for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Mapping</a:t>
            </a:r>
          </a:p>
          <a:p>
            <a:r>
              <a:rPr lang="en-US" altLang="zh-CN" sz="1800" b="1" dirty="0">
                <a:solidFill>
                  <a:srgbClr val="BE0028"/>
                </a:solidFill>
              </a:rPr>
              <a:t>Educational</a:t>
            </a:r>
            <a:r>
              <a:rPr lang="zh-CN" altLang="en-US" sz="1800" b="1" dirty="0">
                <a:solidFill>
                  <a:srgbClr val="BE0028"/>
                </a:solidFill>
              </a:rPr>
              <a:t> </a:t>
            </a:r>
            <a:r>
              <a:rPr lang="en-US" altLang="zh-CN" sz="1800" b="1" dirty="0">
                <a:solidFill>
                  <a:srgbClr val="BE0028"/>
                </a:solidFill>
              </a:rPr>
              <a:t>Track</a:t>
            </a:r>
            <a:r>
              <a:rPr lang="zh-CN" altLang="en-US" sz="1800" b="1" dirty="0">
                <a:solidFill>
                  <a:srgbClr val="BE0028"/>
                </a:solidFill>
              </a:rPr>
              <a:t> </a:t>
            </a:r>
            <a:r>
              <a:rPr lang="en-US" altLang="zh-CN" sz="1800" b="1" dirty="0">
                <a:solidFill>
                  <a:srgbClr val="BE0028"/>
                </a:solidFill>
              </a:rPr>
              <a:t>2: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From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Hardware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to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44368" y="3008356"/>
            <a:ext cx="7727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small" dirty="0"/>
              <a:t>Thank you for your attention!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4368" y="1077480"/>
            <a:ext cx="7727871" cy="1890210"/>
          </a:xfrm>
          <a:prstGeom prst="rect">
            <a:avLst/>
          </a:prstGeom>
        </p:spPr>
        <p:txBody>
          <a:bodyPr vert="horz" wrap="square" lIns="91440" tIns="45720" rIns="91440" bIns="45720" numCol="3" rtlCol="0">
            <a:normAutofit fontScale="850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Acknowledgements:</a:t>
            </a:r>
          </a:p>
          <a:p>
            <a:r>
              <a:rPr lang="en-US" dirty="0" err="1">
                <a:solidFill>
                  <a:schemeClr val="tx1"/>
                </a:solidFill>
              </a:rPr>
              <a:t>Berkin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Bilgic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Frank Zijlstra </a:t>
            </a:r>
          </a:p>
          <a:p>
            <a:r>
              <a:rPr lang="en-US" dirty="0">
                <a:solidFill>
                  <a:schemeClr val="tx1"/>
                </a:solidFill>
              </a:rPr>
              <a:t>Jon-Fredrik Nielsen </a:t>
            </a:r>
          </a:p>
          <a:p>
            <a:r>
              <a:rPr lang="en-US" dirty="0">
                <a:solidFill>
                  <a:schemeClr val="tx1"/>
                </a:solidFill>
              </a:rPr>
              <a:t>Moritz </a:t>
            </a:r>
            <a:r>
              <a:rPr lang="en-US" dirty="0" err="1">
                <a:solidFill>
                  <a:schemeClr val="tx1"/>
                </a:solidFill>
              </a:rPr>
              <a:t>Zaiss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Qiang</a:t>
            </a:r>
            <a:r>
              <a:rPr lang="en-US" dirty="0">
                <a:solidFill>
                  <a:schemeClr val="tx1"/>
                </a:solidFill>
              </a:rPr>
              <a:t> Liu</a:t>
            </a:r>
          </a:p>
          <a:p>
            <a:r>
              <a:rPr lang="en-US" dirty="0">
                <a:solidFill>
                  <a:schemeClr val="tx1"/>
                </a:solidFill>
              </a:rPr>
              <a:t>Sebastian Littin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Borjan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Gagoski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Imam </a:t>
            </a:r>
            <a:r>
              <a:rPr lang="en-US" dirty="0" err="1">
                <a:solidFill>
                  <a:schemeClr val="tx1"/>
                </a:solidFill>
              </a:rPr>
              <a:t>Shaik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Juergen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Hennig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Naveen Murthy </a:t>
            </a:r>
          </a:p>
          <a:p>
            <a:r>
              <a:rPr lang="en-US" dirty="0">
                <a:solidFill>
                  <a:schemeClr val="tx1"/>
                </a:solidFill>
              </a:rPr>
              <a:t>Maxim Zaitsev</a:t>
            </a:r>
          </a:p>
          <a:p>
            <a:r>
              <a:rPr lang="en-US" dirty="0">
                <a:solidFill>
                  <a:schemeClr val="tx1"/>
                </a:solidFill>
              </a:rPr>
              <a:t>Will Grissom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Douglas Noll</a:t>
            </a:r>
          </a:p>
          <a:p>
            <a:r>
              <a:rPr lang="en-US" dirty="0">
                <a:solidFill>
                  <a:schemeClr val="tx1"/>
                </a:solidFill>
              </a:rPr>
              <a:t>Jeff </a:t>
            </a:r>
            <a:r>
              <a:rPr lang="en-US" dirty="0" err="1">
                <a:solidFill>
                  <a:schemeClr val="tx1"/>
                </a:solidFill>
              </a:rPr>
              <a:t>Fessler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Mojtaba Shafiekhani</a:t>
            </a:r>
          </a:p>
          <a:p>
            <a:r>
              <a:rPr lang="en-US" dirty="0" err="1">
                <a:solidFill>
                  <a:schemeClr val="tx1"/>
                </a:solidFill>
              </a:rPr>
              <a:t>Niklas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Wehkamp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Scott Peltier</a:t>
            </a:r>
          </a:p>
          <a:p>
            <a:r>
              <a:rPr lang="en-US" dirty="0" err="1">
                <a:solidFill>
                  <a:schemeClr val="tx1"/>
                </a:solidFill>
              </a:rPr>
              <a:t>Yogesh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Rathi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7635" y="3759882"/>
            <a:ext cx="1793081" cy="580074"/>
            <a:chOff x="5479682" y="1881419"/>
            <a:chExt cx="2390775" cy="773432"/>
          </a:xfrm>
        </p:grpSpPr>
        <p:sp>
          <p:nvSpPr>
            <p:cNvPr id="9" name="Flowchart: Process 137"/>
            <p:cNvSpPr/>
            <p:nvPr/>
          </p:nvSpPr>
          <p:spPr bwMode="auto">
            <a:xfrm>
              <a:off x="5479682" y="1881419"/>
              <a:ext cx="2390775" cy="773432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105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10" name="Picture 2" descr="H:\Presentations\Pulseq_BASP_2017\Matlab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318" y="2206271"/>
              <a:ext cx="459728" cy="41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5200" y="1945156"/>
              <a:ext cx="655688" cy="655688"/>
            </a:xfrm>
            <a:prstGeom prst="rect">
              <a:avLst/>
            </a:prstGeom>
          </p:spPr>
        </p:pic>
        <p:pic>
          <p:nvPicPr>
            <p:cNvPr id="12" name="Picture 3" descr="H:\Presentations\Pulseq_BASP_2017\logo_hir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202" y="1978377"/>
              <a:ext cx="1173184" cy="29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3A0C6-C500-4B53-A244-FCD38D163643}"/>
                </a:ext>
              </a:extLst>
            </p:cNvPr>
            <p:cNvSpPr txBox="1"/>
            <p:nvPr/>
          </p:nvSpPr>
          <p:spPr>
            <a:xfrm>
              <a:off x="6494514" y="2344854"/>
              <a:ext cx="1085849" cy="3077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4B4B4B"/>
                  </a:solidFill>
                  <a:latin typeface="Arial"/>
                  <a:cs typeface="Arial"/>
                </a:rPr>
                <a:t>MATLAB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71820" y="3759882"/>
            <a:ext cx="1796721" cy="579190"/>
            <a:chOff x="804443" y="3525431"/>
            <a:chExt cx="2395628" cy="772253"/>
          </a:xfrm>
        </p:grpSpPr>
        <p:sp>
          <p:nvSpPr>
            <p:cNvPr id="15" name="Flowchart: Process 137"/>
            <p:cNvSpPr/>
            <p:nvPr/>
          </p:nvSpPr>
          <p:spPr bwMode="auto">
            <a:xfrm>
              <a:off x="804443" y="3525431"/>
              <a:ext cx="2395628" cy="772253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210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16" name="Picture 3" descr="H:\Presentations\Pulseq_BASP_2017\Python-logo-notext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744" y="3812921"/>
              <a:ext cx="416598" cy="41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61" y="3562546"/>
              <a:ext cx="655688" cy="65568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844" b="24364"/>
            <a:stretch/>
          </p:blipFill>
          <p:spPr>
            <a:xfrm>
              <a:off x="1539702" y="3594628"/>
              <a:ext cx="1639357" cy="28003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2054C1-6710-487C-8DA9-D7C62AEA6578}"/>
                </a:ext>
              </a:extLst>
            </p:cNvPr>
            <p:cNvSpPr txBox="1"/>
            <p:nvPr/>
          </p:nvSpPr>
          <p:spPr>
            <a:xfrm>
              <a:off x="2009775" y="3971925"/>
              <a:ext cx="1085851" cy="3077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4B4B4B"/>
                  </a:solidFill>
                  <a:latin typeface="Arial"/>
                  <a:cs typeface="Arial"/>
                </a:rPr>
                <a:t>Python</a:t>
              </a:r>
              <a:endParaRPr lang="en-US" sz="1350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69645" y="3759882"/>
            <a:ext cx="1796721" cy="580074"/>
            <a:chOff x="814149" y="4742161"/>
            <a:chExt cx="2395628" cy="773432"/>
          </a:xfrm>
        </p:grpSpPr>
        <p:sp>
          <p:nvSpPr>
            <p:cNvPr id="21" name="Flowchart: Process 137">
              <a:extLst>
                <a:ext uri="{FF2B5EF4-FFF2-40B4-BE49-F238E27FC236}">
                  <a16:creationId xmlns:a16="http://schemas.microsoft.com/office/drawing/2014/main" id="{18271CC0-BFE8-4DF8-9EC8-853E786AFD4E}"/>
                </a:ext>
              </a:extLst>
            </p:cNvPr>
            <p:cNvSpPr/>
            <p:nvPr/>
          </p:nvSpPr>
          <p:spPr bwMode="auto">
            <a:xfrm>
              <a:off x="814149" y="4743340"/>
              <a:ext cx="2395628" cy="772253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210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61" y="4784361"/>
              <a:ext cx="655688" cy="655688"/>
            </a:xfrm>
            <a:prstGeom prst="rect">
              <a:avLst/>
            </a:prstGeom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400" r="84546" b="28036"/>
            <a:stretch/>
          </p:blipFill>
          <p:spPr bwMode="auto">
            <a:xfrm>
              <a:off x="2435074" y="4742161"/>
              <a:ext cx="749325" cy="734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83">
              <a:extLst>
                <a:ext uri="{FF2B5EF4-FFF2-40B4-BE49-F238E27FC236}">
                  <a16:creationId xmlns:a16="http://schemas.microsoft.com/office/drawing/2014/main" id="{2649210E-F59D-4CA2-9359-E1915259DD35}"/>
                </a:ext>
              </a:extLst>
            </p:cNvPr>
            <p:cNvSpPr txBox="1"/>
            <p:nvPr/>
          </p:nvSpPr>
          <p:spPr>
            <a:xfrm>
              <a:off x="1569008" y="4934910"/>
              <a:ext cx="863568" cy="307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TOPPE</a:t>
              </a:r>
            </a:p>
          </p:txBody>
        </p:sp>
      </p:grpSp>
      <p:pic>
        <p:nvPicPr>
          <p:cNvPr id="25" name="Picture 3" descr="H:\Downloads\nih-logo-color-nota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54" y="4628041"/>
            <a:ext cx="2425985" cy="3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43496" y="4583824"/>
            <a:ext cx="3982180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5" dirty="0"/>
              <a:t>Supported by NIH U24-NS120056 (Nielsen, Zaitsev)</a:t>
            </a:r>
            <a:br>
              <a:rPr lang="en-US" sz="1275" dirty="0"/>
            </a:br>
            <a:r>
              <a:rPr lang="en-US" sz="1275" dirty="0"/>
              <a:t>and R01-EB032378 (</a:t>
            </a:r>
            <a:r>
              <a:rPr lang="en-US" sz="1275" dirty="0" err="1"/>
              <a:t>Rathi</a:t>
            </a:r>
            <a:r>
              <a:rPr lang="en-US" sz="1275" dirty="0"/>
              <a:t>, </a:t>
            </a:r>
            <a:r>
              <a:rPr lang="en-US" sz="1275" dirty="0" err="1"/>
              <a:t>Bilgic</a:t>
            </a:r>
            <a:r>
              <a:rPr lang="en-US" sz="1275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93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87429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Basic MR spectroscopy</a:t>
            </a:r>
          </a:p>
          <a:p>
            <a:pPr marL="698500" lvl="1" indent="-342900"/>
            <a:r>
              <a:rPr lang="en-US" sz="1800" b="1" dirty="0"/>
              <a:t>s00_1d_fid</a:t>
            </a:r>
            <a:r>
              <a:rPr lang="en-US" sz="1800" dirty="0"/>
              <a:t>: Free induction decay (FID)</a:t>
            </a:r>
          </a:p>
          <a:p>
            <a:pPr marL="698500" lvl="1" indent="-342900"/>
            <a:r>
              <a:rPr lang="en-US" sz="1800" b="1" dirty="0"/>
              <a:t>s01_from_1d_fid_to_1d_se</a:t>
            </a:r>
            <a:r>
              <a:rPr lang="en-US" sz="1800" dirty="0"/>
              <a:t>: Spin echo (SE) with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3D spin-echo sequence</a:t>
            </a:r>
          </a:p>
          <a:p>
            <a:pPr marL="698500" lvl="1" indent="-342900"/>
            <a:r>
              <a:rPr lang="en-US" sz="1800" b="1" dirty="0"/>
              <a:t>s10_from_1d_se_to_3d_se</a:t>
            </a:r>
            <a:r>
              <a:rPr lang="en-US" sz="1800" dirty="0"/>
              <a:t>: Basic 3</a:t>
            </a:r>
            <a:r>
              <a:rPr lang="en-US" altLang="zh-CN" sz="1800" dirty="0"/>
              <a:t>D</a:t>
            </a:r>
            <a:r>
              <a:rPr lang="zh-CN" altLang="en-US" sz="1800" dirty="0"/>
              <a:t> </a:t>
            </a:r>
            <a:r>
              <a:rPr lang="en-US" altLang="zh-CN" sz="1800" dirty="0"/>
              <a:t>single-echo </a:t>
            </a:r>
            <a:r>
              <a:rPr lang="en-US" sz="1800" dirty="0"/>
              <a:t>SE</a:t>
            </a:r>
          </a:p>
          <a:p>
            <a:pPr marL="698500" lvl="1" indent="-342900"/>
            <a:r>
              <a:rPr lang="en-US" altLang="zh-CN" sz="1800" b="1" dirty="0"/>
              <a:t>s11_optimized_3d_se</a:t>
            </a:r>
            <a:r>
              <a:rPr lang="en-US" altLang="zh-CN" sz="1800" dirty="0"/>
              <a:t>: 3D single-echo SE with time-optimized gradient</a:t>
            </a:r>
            <a:endParaRPr lang="en-US" sz="1800" dirty="0"/>
          </a:p>
          <a:p>
            <a:pPr marL="698500" lvl="1" indent="-342900"/>
            <a:r>
              <a:rPr lang="en-US" sz="1800" b="1" dirty="0"/>
              <a:t>s12_optimized_3d_se_portableScanner</a:t>
            </a:r>
            <a:r>
              <a:rPr lang="en-US" sz="1800" dirty="0"/>
              <a:t>: </a:t>
            </a:r>
            <a:r>
              <a:rPr lang="en-US" altLang="zh-CN" sz="1800" dirty="0"/>
              <a:t>3D single-echo SE with time-optimized gradient for the portable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3D</a:t>
            </a:r>
            <a:r>
              <a:rPr lang="zh-CN" altLang="en-US" sz="1800" dirty="0"/>
              <a:t> </a:t>
            </a:r>
            <a:r>
              <a:rPr lang="en-US" altLang="zh-CN" sz="1800" dirty="0"/>
              <a:t>multi-echo</a:t>
            </a:r>
            <a:r>
              <a:rPr lang="zh-CN" altLang="en-US" sz="1800" dirty="0"/>
              <a:t> </a:t>
            </a:r>
            <a:r>
              <a:rPr lang="en-US" altLang="zh-CN" sz="1800" dirty="0"/>
              <a:t>SE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T2</a:t>
            </a:r>
            <a:r>
              <a:rPr lang="zh-CN" altLang="en-US" sz="1800" dirty="0"/>
              <a:t> </a:t>
            </a:r>
            <a:r>
              <a:rPr lang="en-US" altLang="zh-CN" sz="1800" dirty="0"/>
              <a:t>mapping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Andreia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Gaspar</a:t>
            </a:r>
            <a:r>
              <a:rPr lang="en-US" altLang="zh-CN" sz="1800" dirty="0"/>
              <a:t>’s</a:t>
            </a:r>
            <a:r>
              <a:rPr lang="zh-CN" altLang="en-US" sz="1800" dirty="0"/>
              <a:t> </a:t>
            </a:r>
            <a:r>
              <a:rPr lang="en-US" altLang="zh-CN" sz="1800" dirty="0"/>
              <a:t>lecture)</a:t>
            </a:r>
          </a:p>
          <a:p>
            <a:pPr marL="698500" lvl="1" indent="-342900"/>
            <a:r>
              <a:rPr lang="en-US" sz="1800" b="1" dirty="0"/>
              <a:t>s</a:t>
            </a:r>
            <a:r>
              <a:rPr lang="en-US" altLang="zh-CN" sz="1800" b="1" dirty="0"/>
              <a:t>20</a:t>
            </a:r>
            <a:r>
              <a:rPr lang="en-US" sz="1800" b="1" dirty="0"/>
              <a:t>_ optimized_3d_mse_portableScanner </a:t>
            </a:r>
            <a:r>
              <a:rPr lang="en-US" altLang="zh-CN" sz="1800" dirty="0"/>
              <a:t>: 3D multi-echo SE</a:t>
            </a:r>
            <a:r>
              <a:rPr 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time-optimized</a:t>
            </a:r>
            <a:r>
              <a:rPr lang="zh-CN" altLang="en-US" sz="1800" dirty="0"/>
              <a:t> </a:t>
            </a:r>
            <a:r>
              <a:rPr lang="en-US" altLang="zh-CN" sz="1800" dirty="0"/>
              <a:t>gradient adapted for the portable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Link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sequence</a:t>
            </a:r>
            <a:r>
              <a:rPr lang="zh-CN" altLang="en-US" sz="1800" dirty="0"/>
              <a:t> </a:t>
            </a:r>
            <a:r>
              <a:rPr lang="en-US" altLang="zh-CN" sz="1800" dirty="0"/>
              <a:t>source</a:t>
            </a:r>
            <a:r>
              <a:rPr lang="zh-CN" altLang="en-US" sz="1800" dirty="0"/>
              <a:t> </a:t>
            </a:r>
            <a:r>
              <a:rPr lang="en-US" altLang="zh-CN" sz="1800" dirty="0"/>
              <a:t>code and related materials:</a:t>
            </a:r>
          </a:p>
          <a:p>
            <a:pPr marL="363538" lvl="2" indent="0">
              <a:buNone/>
            </a:pPr>
            <a:r>
              <a:rPr lang="en-US" altLang="zh-CN" sz="1800" dirty="0">
                <a:hlinkClick r:id="rId3"/>
              </a:rPr>
              <a:t>https://github.com/mritogether/ESMRMB2024_Hardware_to_Map/tree/main/02_sequence_design_for_mapping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6041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1158615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s00_1d_fid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941166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1158615" y="1017087"/>
            <a:ext cx="142413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321572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594260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7A8FB6A-53AF-7ACE-3356-590EDAE32DAF}"/>
              </a:ext>
            </a:extLst>
          </p:cNvPr>
          <p:cNvCxnSpPr>
            <a:cxnSpLocks/>
          </p:cNvCxnSpPr>
          <p:nvPr/>
        </p:nvCxnSpPr>
        <p:spPr>
          <a:xfrm flipV="1">
            <a:off x="563478" y="4595448"/>
            <a:ext cx="11802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A88E51E6-9F7F-E77C-44F2-1E0ABB9EFAC7}"/>
              </a:ext>
            </a:extLst>
          </p:cNvPr>
          <p:cNvSpPr txBox="1"/>
          <p:nvPr/>
        </p:nvSpPr>
        <p:spPr>
          <a:xfrm>
            <a:off x="872315" y="4304930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0253052-853C-2DFE-A966-5D70E3B1D82B}"/>
              </a:ext>
            </a:extLst>
          </p:cNvPr>
          <p:cNvCxnSpPr>
            <a:cxnSpLocks/>
          </p:cNvCxnSpPr>
          <p:nvPr/>
        </p:nvCxnSpPr>
        <p:spPr>
          <a:xfrm>
            <a:off x="3092971" y="4595448"/>
            <a:ext cx="49345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DC642751-86FB-C364-D90A-BF482FD45450}"/>
              </a:ext>
            </a:extLst>
          </p:cNvPr>
          <p:cNvSpPr txBox="1"/>
          <p:nvPr/>
        </p:nvSpPr>
        <p:spPr>
          <a:xfrm>
            <a:off x="5194589" y="4301331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C327A6E-A9B6-2865-A262-FACB4EDB4609}"/>
              </a:ext>
            </a:extLst>
          </p:cNvPr>
          <p:cNvCxnSpPr>
            <a:cxnSpLocks/>
          </p:cNvCxnSpPr>
          <p:nvPr/>
        </p:nvCxnSpPr>
        <p:spPr>
          <a:xfrm>
            <a:off x="3092971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FB6353F-375F-B350-310F-3FEA22731381}"/>
              </a:ext>
            </a:extLst>
          </p:cNvPr>
          <p:cNvCxnSpPr>
            <a:cxnSpLocks/>
          </p:cNvCxnSpPr>
          <p:nvPr/>
        </p:nvCxnSpPr>
        <p:spPr>
          <a:xfrm>
            <a:off x="1752031" y="4603197"/>
            <a:ext cx="13409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8826BB6-5864-2EFE-16C5-C3C0ACB025DC}"/>
              </a:ext>
            </a:extLst>
          </p:cNvPr>
          <p:cNvSpPr txBox="1"/>
          <p:nvPr/>
        </p:nvSpPr>
        <p:spPr>
          <a:xfrm>
            <a:off x="2097228" y="4304930"/>
            <a:ext cx="65114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t_adc</a:t>
            </a:r>
            <a:endParaRPr lang="en-GB" sz="1400" b="1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CD752A-36AC-85EA-5242-C96476989810}"/>
              </a:ext>
            </a:extLst>
          </p:cNvPr>
          <p:cNvSpPr txBox="1"/>
          <p:nvPr/>
        </p:nvSpPr>
        <p:spPr>
          <a:xfrm>
            <a:off x="1659126" y="1004883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B3DB139A-62DF-2075-900F-41D88E8722E5}"/>
              </a:ext>
            </a:extLst>
          </p:cNvPr>
          <p:cNvCxnSpPr>
            <a:cxnSpLocks/>
          </p:cNvCxnSpPr>
          <p:nvPr/>
        </p:nvCxnSpPr>
        <p:spPr>
          <a:xfrm>
            <a:off x="1353203" y="1934247"/>
            <a:ext cx="39882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E9AE92F-59DB-FA17-3EAC-FD7F56EDEDCF}"/>
              </a:ext>
            </a:extLst>
          </p:cNvPr>
          <p:cNvCxnSpPr>
            <a:cxnSpLocks/>
          </p:cNvCxnSpPr>
          <p:nvPr/>
        </p:nvCxnSpPr>
        <p:spPr>
          <a:xfrm>
            <a:off x="1743682" y="1843750"/>
            <a:ext cx="0" cy="28505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763DF9F-69C3-B090-D8B6-1174F2CA15BF}"/>
              </a:ext>
            </a:extLst>
          </p:cNvPr>
          <p:cNvCxnSpPr>
            <a:cxnSpLocks/>
          </p:cNvCxnSpPr>
          <p:nvPr/>
        </p:nvCxnSpPr>
        <p:spPr>
          <a:xfrm>
            <a:off x="559898" y="1944121"/>
            <a:ext cx="381268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BBCD262D-3B6F-335F-9E8D-F738749CA080}"/>
              </a:ext>
            </a:extLst>
          </p:cNvPr>
          <p:cNvSpPr txBox="1"/>
          <p:nvPr/>
        </p:nvSpPr>
        <p:spPr>
          <a:xfrm>
            <a:off x="495480" y="2093894"/>
            <a:ext cx="105509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B050"/>
                </a:solidFill>
              </a:rPr>
              <a:t>rf_deadtime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F9E4798-77F5-0186-1B69-432CE4CA1FA6}"/>
              </a:ext>
            </a:extLst>
          </p:cNvPr>
          <p:cNvSpPr txBox="1"/>
          <p:nvPr/>
        </p:nvSpPr>
        <p:spPr>
          <a:xfrm>
            <a:off x="1283769" y="1602773"/>
            <a:ext cx="139172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70C0"/>
                </a:solidFill>
              </a:rPr>
              <a:t>rf_ringdowntime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DE2B5F-BFC0-4DA6-0A84-8CDCFDBE4B9C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1756046" y="4054122"/>
            <a:ext cx="8382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1B1B8D-F61F-8FCE-6C91-609EC1FF9543}"/>
              </a:ext>
            </a:extLst>
          </p:cNvPr>
          <p:cNvSpPr txBox="1"/>
          <p:nvPr/>
        </p:nvSpPr>
        <p:spPr>
          <a:xfrm>
            <a:off x="1756798" y="3800205"/>
            <a:ext cx="859531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ADC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delay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143610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01</a:t>
            </a:r>
            <a:r>
              <a:rPr lang="en-US" sz="2000" b="1" dirty="0"/>
              <a:t>_</a:t>
            </a:r>
            <a:r>
              <a:rPr lang="en-US" altLang="zh-CN" sz="2000" b="1" dirty="0"/>
              <a:t>from_1d_fid_to_1d_se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24852"/>
            <a:ext cx="286414" cy="32399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84284" y="3424853"/>
            <a:ext cx="296918" cy="32487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E663E2C0-87DD-6F8F-64CA-D0442A23FEC4}"/>
              </a:ext>
            </a:extLst>
          </p:cNvPr>
          <p:cNvSpPr/>
          <p:nvPr/>
        </p:nvSpPr>
        <p:spPr>
          <a:xfrm>
            <a:off x="2323452" y="3569506"/>
            <a:ext cx="544759" cy="183600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757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10</a:t>
            </a:r>
            <a:r>
              <a:rPr lang="en-US" sz="2000" b="1" dirty="0"/>
              <a:t>_</a:t>
            </a:r>
            <a:r>
              <a:rPr lang="en-US" altLang="zh-CN" sz="2000" b="1" dirty="0"/>
              <a:t>from_1d_se_to_3d_se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24852"/>
            <a:ext cx="286414" cy="32399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84284" y="3424853"/>
            <a:ext cx="296918" cy="32487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1" name="Trapezoid 46">
            <a:extLst>
              <a:ext uri="{FF2B5EF4-FFF2-40B4-BE49-F238E27FC236}">
                <a16:creationId xmlns:a16="http://schemas.microsoft.com/office/drawing/2014/main" id="{E38E704E-9504-4C6F-33DE-7A6BD3FB2AF0}"/>
              </a:ext>
            </a:extLst>
          </p:cNvPr>
          <p:cNvSpPr/>
          <p:nvPr/>
        </p:nvSpPr>
        <p:spPr>
          <a:xfrm flipV="1">
            <a:off x="2009787" y="316211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7" name="Trapezoid 46">
            <a:extLst>
              <a:ext uri="{FF2B5EF4-FFF2-40B4-BE49-F238E27FC236}">
                <a16:creationId xmlns:a16="http://schemas.microsoft.com/office/drawing/2014/main" id="{26A85B1C-75D1-0D6C-DF1B-BC465FD70F7A}"/>
              </a:ext>
            </a:extLst>
          </p:cNvPr>
          <p:cNvSpPr/>
          <p:nvPr/>
        </p:nvSpPr>
        <p:spPr>
          <a:xfrm>
            <a:off x="2888826" y="299117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" name="Trapezoid 46">
            <a:extLst>
              <a:ext uri="{FF2B5EF4-FFF2-40B4-BE49-F238E27FC236}">
                <a16:creationId xmlns:a16="http://schemas.microsoft.com/office/drawing/2014/main" id="{C32B1EE7-578D-0523-8C6E-710ED0E12B9F}"/>
              </a:ext>
            </a:extLst>
          </p:cNvPr>
          <p:cNvSpPr/>
          <p:nvPr/>
        </p:nvSpPr>
        <p:spPr>
          <a:xfrm flipV="1">
            <a:off x="2006198" y="2688142"/>
            <a:ext cx="291243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4" name="Trapezoid 46">
            <a:extLst>
              <a:ext uri="{FF2B5EF4-FFF2-40B4-BE49-F238E27FC236}">
                <a16:creationId xmlns:a16="http://schemas.microsoft.com/office/drawing/2014/main" id="{EEAC5539-6714-4D9A-C0B3-BD97FE784E81}"/>
              </a:ext>
            </a:extLst>
          </p:cNvPr>
          <p:cNvSpPr/>
          <p:nvPr/>
        </p:nvSpPr>
        <p:spPr>
          <a:xfrm>
            <a:off x="2885237" y="25084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E663E2C0-87DD-6F8F-64CA-D0442A23FEC4}"/>
              </a:ext>
            </a:extLst>
          </p:cNvPr>
          <p:cNvSpPr/>
          <p:nvPr/>
        </p:nvSpPr>
        <p:spPr>
          <a:xfrm>
            <a:off x="2323452" y="3569506"/>
            <a:ext cx="544759" cy="183600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66412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11</a:t>
            </a:r>
            <a:r>
              <a:rPr lang="en-US" sz="2000" b="1" dirty="0"/>
              <a:t>_optimized_3d_se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8842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06802" y="348929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" name="Trapezoid 46">
            <a:extLst>
              <a:ext uri="{FF2B5EF4-FFF2-40B4-BE49-F238E27FC236}">
                <a16:creationId xmlns:a16="http://schemas.microsoft.com/office/drawing/2014/main" id="{2F74C485-2B24-35CB-C63F-D9C98FDD29F0}"/>
              </a:ext>
            </a:extLst>
          </p:cNvPr>
          <p:cNvSpPr/>
          <p:nvPr/>
        </p:nvSpPr>
        <p:spPr>
          <a:xfrm flipV="1">
            <a:off x="2009786" y="316211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" name="Trapezoid 46">
            <a:extLst>
              <a:ext uri="{FF2B5EF4-FFF2-40B4-BE49-F238E27FC236}">
                <a16:creationId xmlns:a16="http://schemas.microsoft.com/office/drawing/2014/main" id="{4D665274-12F8-BC8E-2FFD-37C5504D2B00}"/>
              </a:ext>
            </a:extLst>
          </p:cNvPr>
          <p:cNvSpPr/>
          <p:nvPr/>
        </p:nvSpPr>
        <p:spPr>
          <a:xfrm>
            <a:off x="2837250" y="303886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7" name="Trapezoid 46">
            <a:extLst>
              <a:ext uri="{FF2B5EF4-FFF2-40B4-BE49-F238E27FC236}">
                <a16:creationId xmlns:a16="http://schemas.microsoft.com/office/drawing/2014/main" id="{4FC50B6D-06DD-5440-9C54-C91B33136939}"/>
              </a:ext>
            </a:extLst>
          </p:cNvPr>
          <p:cNvSpPr/>
          <p:nvPr/>
        </p:nvSpPr>
        <p:spPr>
          <a:xfrm flipV="1">
            <a:off x="2006198" y="268814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9" name="Trapezoid 46">
            <a:extLst>
              <a:ext uri="{FF2B5EF4-FFF2-40B4-BE49-F238E27FC236}">
                <a16:creationId xmlns:a16="http://schemas.microsoft.com/office/drawing/2014/main" id="{51732410-DE65-4BE9-9BFE-F933585ADC7B}"/>
              </a:ext>
            </a:extLst>
          </p:cNvPr>
          <p:cNvSpPr/>
          <p:nvPr/>
        </p:nvSpPr>
        <p:spPr>
          <a:xfrm>
            <a:off x="2837250" y="255409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545AA-6B7B-0594-B687-59E432C2EDC4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202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12</a:t>
            </a:r>
            <a:r>
              <a:rPr lang="en-US" sz="2000" b="1" dirty="0"/>
              <a:t>_optimized_3d_se_portableScanner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01.10.24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2D7972-8FE7-9D28-5CA8-0965E0BC5B2E}"/>
              </a:ext>
            </a:extLst>
          </p:cNvPr>
          <p:cNvSpPr/>
          <p:nvPr/>
        </p:nvSpPr>
        <p:spPr>
          <a:xfrm>
            <a:off x="2858288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7A995-932F-EA97-57CF-B848F5EFBE8C}"/>
              </a:ext>
            </a:extLst>
          </p:cNvPr>
          <p:cNvSpPr txBox="1"/>
          <p:nvPr/>
        </p:nvSpPr>
        <p:spPr>
          <a:xfrm>
            <a:off x="3266581" y="3137153"/>
            <a:ext cx="9460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1.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OS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en-GB" sz="14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3A9CCE-4541-4FD9-B90E-BF029F44DEC4}"/>
              </a:ext>
            </a:extLst>
          </p:cNvPr>
          <p:cNvSpPr/>
          <p:nvPr/>
        </p:nvSpPr>
        <p:spPr>
          <a:xfrm>
            <a:off x="2162424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B70214-908A-797D-97E9-99B7A16AA811}"/>
              </a:ext>
            </a:extLst>
          </p:cNvPr>
          <p:cNvSpPr txBox="1"/>
          <p:nvPr/>
        </p:nvSpPr>
        <p:spPr>
          <a:xfrm>
            <a:off x="3274932" y="3420482"/>
            <a:ext cx="226805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FF0000"/>
                </a:solidFill>
              </a:rPr>
              <a:t>2.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</a:rPr>
              <a:t>Additional ADC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</a:rPr>
              <a:t>points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B2B0-2B1C-2764-0CCC-9E3F1BBFC6A6}"/>
              </a:ext>
            </a:extLst>
          </p:cNvPr>
          <p:cNvSpPr txBox="1"/>
          <p:nvPr/>
        </p:nvSpPr>
        <p:spPr>
          <a:xfrm>
            <a:off x="3274932" y="3741529"/>
            <a:ext cx="356219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Heavy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sequences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split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batches</a:t>
            </a:r>
            <a:endParaRPr lang="en-GB" sz="14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55609-353E-3318-6AF6-B86E22418D36}"/>
              </a:ext>
            </a:extLst>
          </p:cNvPr>
          <p:cNvSpPr txBox="1"/>
          <p:nvPr/>
        </p:nvSpPr>
        <p:spPr>
          <a:xfrm>
            <a:off x="3257213" y="2805970"/>
            <a:ext cx="211468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</a:rPr>
              <a:t>Specific requirements: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rapezoid 46">
            <a:extLst>
              <a:ext uri="{FF2B5EF4-FFF2-40B4-BE49-F238E27FC236}">
                <a16:creationId xmlns:a16="http://schemas.microsoft.com/office/drawing/2014/main" id="{7A59A3BF-AB1A-F988-123A-BA7A725AE113}"/>
              </a:ext>
            </a:extLst>
          </p:cNvPr>
          <p:cNvSpPr/>
          <p:nvPr/>
        </p:nvSpPr>
        <p:spPr>
          <a:xfrm>
            <a:off x="2011027" y="348842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0" name="Trapezoid 46">
            <a:extLst>
              <a:ext uri="{FF2B5EF4-FFF2-40B4-BE49-F238E27FC236}">
                <a16:creationId xmlns:a16="http://schemas.microsoft.com/office/drawing/2014/main" id="{1FFCF655-969F-D463-1D20-7A60094B1526}"/>
              </a:ext>
            </a:extLst>
          </p:cNvPr>
          <p:cNvSpPr/>
          <p:nvPr/>
        </p:nvSpPr>
        <p:spPr>
          <a:xfrm>
            <a:off x="2806802" y="348929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1" name="Trapezoid 46">
            <a:extLst>
              <a:ext uri="{FF2B5EF4-FFF2-40B4-BE49-F238E27FC236}">
                <a16:creationId xmlns:a16="http://schemas.microsoft.com/office/drawing/2014/main" id="{E7606E35-FE38-8B68-8EEC-0E1EC8E6341A}"/>
              </a:ext>
            </a:extLst>
          </p:cNvPr>
          <p:cNvSpPr/>
          <p:nvPr/>
        </p:nvSpPr>
        <p:spPr>
          <a:xfrm flipV="1">
            <a:off x="2009786" y="316211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7" name="Trapezoid 46">
            <a:extLst>
              <a:ext uri="{FF2B5EF4-FFF2-40B4-BE49-F238E27FC236}">
                <a16:creationId xmlns:a16="http://schemas.microsoft.com/office/drawing/2014/main" id="{3DB25C73-E77F-8D4D-8753-A370B986B278}"/>
              </a:ext>
            </a:extLst>
          </p:cNvPr>
          <p:cNvSpPr/>
          <p:nvPr/>
        </p:nvSpPr>
        <p:spPr>
          <a:xfrm>
            <a:off x="2837250" y="303886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56178F67-0182-ED30-F2F6-60E1D37A742A}"/>
              </a:ext>
            </a:extLst>
          </p:cNvPr>
          <p:cNvSpPr/>
          <p:nvPr/>
        </p:nvSpPr>
        <p:spPr>
          <a:xfrm flipV="1">
            <a:off x="2006198" y="268814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6" name="Trapezoid 46">
            <a:extLst>
              <a:ext uri="{FF2B5EF4-FFF2-40B4-BE49-F238E27FC236}">
                <a16:creationId xmlns:a16="http://schemas.microsoft.com/office/drawing/2014/main" id="{43A6CC84-0753-8016-DF9B-4A9A67C1A096}"/>
              </a:ext>
            </a:extLst>
          </p:cNvPr>
          <p:cNvSpPr/>
          <p:nvPr/>
        </p:nvSpPr>
        <p:spPr>
          <a:xfrm>
            <a:off x="2837250" y="255409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0EE5E-782A-721B-C3DA-6C1D032911F9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296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3EDD69C-02BB-4CDF-01D2-0C8FBF3156FF}"/>
              </a:ext>
            </a:extLst>
          </p:cNvPr>
          <p:cNvCxnSpPr/>
          <p:nvPr/>
        </p:nvCxnSpPr>
        <p:spPr>
          <a:xfrm>
            <a:off x="5356073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A950D68-A2A7-0FC5-2339-8A90DACDD0C0}"/>
              </a:ext>
            </a:extLst>
          </p:cNvPr>
          <p:cNvCxnSpPr/>
          <p:nvPr/>
        </p:nvCxnSpPr>
        <p:spPr>
          <a:xfrm>
            <a:off x="3423828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20</a:t>
            </a:r>
            <a:r>
              <a:rPr lang="en-US" sz="2000" b="1" dirty="0"/>
              <a:t>_optimized_3d_mse_portableScanner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01.10.24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C422668-8501-5742-FD56-B87D441D9AC1}"/>
              </a:ext>
            </a:extLst>
          </p:cNvPr>
          <p:cNvCxnSpPr>
            <a:cxnSpLocks/>
          </p:cNvCxnSpPr>
          <p:nvPr/>
        </p:nvCxnSpPr>
        <p:spPr>
          <a:xfrm>
            <a:off x="2584999" y="1020853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FCF16AD-E75D-BFBA-4C1C-F21A0D09BE5D}"/>
              </a:ext>
            </a:extLst>
          </p:cNvPr>
          <p:cNvSpPr txBox="1"/>
          <p:nvPr/>
        </p:nvSpPr>
        <p:spPr>
          <a:xfrm>
            <a:off x="2677142" y="100650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78C7900-958E-52F9-8DC0-BF35C40F296E}"/>
              </a:ext>
            </a:extLst>
          </p:cNvPr>
          <p:cNvSpPr/>
          <p:nvPr/>
        </p:nvSpPr>
        <p:spPr>
          <a:xfrm>
            <a:off x="3221612" y="1097353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148DF84-E0CC-FA40-75CC-C1982ADFC351}"/>
              </a:ext>
            </a:extLst>
          </p:cNvPr>
          <p:cNvCxnSpPr>
            <a:cxnSpLocks/>
          </p:cNvCxnSpPr>
          <p:nvPr/>
        </p:nvCxnSpPr>
        <p:spPr>
          <a:xfrm>
            <a:off x="3423828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4DC61F6-7B10-670A-3A59-3D1261F69F9E}"/>
              </a:ext>
            </a:extLst>
          </p:cNvPr>
          <p:cNvCxnSpPr>
            <a:cxnSpLocks/>
          </p:cNvCxnSpPr>
          <p:nvPr/>
        </p:nvCxnSpPr>
        <p:spPr>
          <a:xfrm>
            <a:off x="4246726" y="932437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EB30F290-8D5D-D392-33F1-89F2BEC291A1}"/>
              </a:ext>
            </a:extLst>
          </p:cNvPr>
          <p:cNvSpPr txBox="1"/>
          <p:nvPr/>
        </p:nvSpPr>
        <p:spPr>
          <a:xfrm>
            <a:off x="3641045" y="1010788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39AEB-5522-4226-A49B-5F3E9481FA2B}"/>
              </a:ext>
            </a:extLst>
          </p:cNvPr>
          <p:cNvSpPr txBox="1"/>
          <p:nvPr/>
        </p:nvSpPr>
        <p:spPr>
          <a:xfrm>
            <a:off x="4852343" y="136760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28452A-F38A-CB48-9147-0B6C047646A8}"/>
              </a:ext>
            </a:extLst>
          </p:cNvPr>
          <p:cNvSpPr txBox="1"/>
          <p:nvPr/>
        </p:nvSpPr>
        <p:spPr>
          <a:xfrm>
            <a:off x="4852343" y="2318313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673095E-7627-DA36-93B2-7851FAFDC1BB}"/>
              </a:ext>
            </a:extLst>
          </p:cNvPr>
          <p:cNvSpPr txBox="1"/>
          <p:nvPr/>
        </p:nvSpPr>
        <p:spPr>
          <a:xfrm>
            <a:off x="4852343" y="279921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AEC285-FEE7-0AB2-21D9-640F448C2AAC}"/>
              </a:ext>
            </a:extLst>
          </p:cNvPr>
          <p:cNvSpPr txBox="1"/>
          <p:nvPr/>
        </p:nvSpPr>
        <p:spPr>
          <a:xfrm>
            <a:off x="4852343" y="3362804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262CD84-3E86-DCBF-A82F-DCF09D52CA1F}"/>
              </a:ext>
            </a:extLst>
          </p:cNvPr>
          <p:cNvCxnSpPr>
            <a:cxnSpLocks/>
          </p:cNvCxnSpPr>
          <p:nvPr/>
        </p:nvCxnSpPr>
        <p:spPr>
          <a:xfrm>
            <a:off x="6196006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7BDDD6C-4A3B-3DAB-CDCF-12D3CA7AAC5D}"/>
              </a:ext>
            </a:extLst>
          </p:cNvPr>
          <p:cNvSpPr/>
          <p:nvPr/>
        </p:nvSpPr>
        <p:spPr>
          <a:xfrm>
            <a:off x="5168861" y="1087078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2B9C54D-A7AC-4F10-FF51-5D15352A0BC2}"/>
              </a:ext>
            </a:extLst>
          </p:cNvPr>
          <p:cNvCxnSpPr>
            <a:cxnSpLocks/>
          </p:cNvCxnSpPr>
          <p:nvPr/>
        </p:nvCxnSpPr>
        <p:spPr>
          <a:xfrm>
            <a:off x="5371077" y="1006812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59CC058-A530-B0D3-8230-5521EC7DD20A}"/>
              </a:ext>
            </a:extLst>
          </p:cNvPr>
          <p:cNvSpPr txBox="1"/>
          <p:nvPr/>
        </p:nvSpPr>
        <p:spPr>
          <a:xfrm>
            <a:off x="5588294" y="100051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701A110-48C4-5EB9-0810-C0381845CD82}"/>
              </a:ext>
            </a:extLst>
          </p:cNvPr>
          <p:cNvCxnSpPr>
            <a:cxnSpLocks/>
          </p:cNvCxnSpPr>
          <p:nvPr/>
        </p:nvCxnSpPr>
        <p:spPr>
          <a:xfrm>
            <a:off x="6789258" y="1630281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5547FF1-7B6A-930C-BE30-03705BC2DCA2}"/>
              </a:ext>
            </a:extLst>
          </p:cNvPr>
          <p:cNvSpPr/>
          <p:nvPr/>
        </p:nvSpPr>
        <p:spPr>
          <a:xfrm>
            <a:off x="4003685" y="397486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9EA170B-2EF5-0603-9DF9-1DB6FE86A334}"/>
              </a:ext>
            </a:extLst>
          </p:cNvPr>
          <p:cNvSpPr/>
          <p:nvPr/>
        </p:nvSpPr>
        <p:spPr>
          <a:xfrm>
            <a:off x="5950922" y="3980290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11D1DF3-7306-E952-5F54-4666E7478091}"/>
              </a:ext>
            </a:extLst>
          </p:cNvPr>
          <p:cNvSpPr txBox="1"/>
          <p:nvPr/>
        </p:nvSpPr>
        <p:spPr>
          <a:xfrm>
            <a:off x="4850350" y="3820975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0045D5C-5510-86E3-B775-96C71F7CCBCD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62257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17BEDCF-C543-E6C6-CDB1-B1F652EE00D2}"/>
              </a:ext>
            </a:extLst>
          </p:cNvPr>
          <p:cNvSpPr txBox="1"/>
          <p:nvPr/>
        </p:nvSpPr>
        <p:spPr>
          <a:xfrm>
            <a:off x="3313810" y="4325322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t_train</a:t>
            </a:r>
            <a:endParaRPr lang="en-GB" sz="1400" b="1" dirty="0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B79669E-BDB0-1C6C-A8C0-FFC53998292A}"/>
              </a:ext>
            </a:extLst>
          </p:cNvPr>
          <p:cNvCxnSpPr>
            <a:cxnSpLocks/>
          </p:cNvCxnSpPr>
          <p:nvPr/>
        </p:nvCxnSpPr>
        <p:spPr>
          <a:xfrm>
            <a:off x="6789258" y="4600093"/>
            <a:ext cx="12382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265D131-5583-7658-4BAD-6FBD92D63B1E}"/>
              </a:ext>
            </a:extLst>
          </p:cNvPr>
          <p:cNvSpPr txBox="1"/>
          <p:nvPr/>
        </p:nvSpPr>
        <p:spPr>
          <a:xfrm>
            <a:off x="7042733" y="4314814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19-CCD3-BAEC-C23F-56B82C330976}"/>
              </a:ext>
            </a:extLst>
          </p:cNvPr>
          <p:cNvSpPr/>
          <p:nvPr/>
        </p:nvSpPr>
        <p:spPr>
          <a:xfrm>
            <a:off x="2162424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7972-8FE7-9D28-5CA8-0965E0BC5B2E}"/>
              </a:ext>
            </a:extLst>
          </p:cNvPr>
          <p:cNvSpPr/>
          <p:nvPr/>
        </p:nvSpPr>
        <p:spPr>
          <a:xfrm>
            <a:off x="2858288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C0E01-205D-A913-9238-D5594B67421C}"/>
              </a:ext>
            </a:extLst>
          </p:cNvPr>
          <p:cNvSpPr/>
          <p:nvPr/>
        </p:nvSpPr>
        <p:spPr>
          <a:xfrm>
            <a:off x="3823961" y="3969962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49FCC-A1A8-C145-FC95-AC7CB4187494}"/>
              </a:ext>
            </a:extLst>
          </p:cNvPr>
          <p:cNvSpPr/>
          <p:nvPr/>
        </p:nvSpPr>
        <p:spPr>
          <a:xfrm>
            <a:off x="4519825" y="3969962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6AC63-E649-1E62-3FF9-6AFC5E892F2D}"/>
              </a:ext>
            </a:extLst>
          </p:cNvPr>
          <p:cNvSpPr/>
          <p:nvPr/>
        </p:nvSpPr>
        <p:spPr>
          <a:xfrm>
            <a:off x="5774889" y="3979377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72E01-E564-A596-C52F-A4B57D30F0CD}"/>
              </a:ext>
            </a:extLst>
          </p:cNvPr>
          <p:cNvSpPr/>
          <p:nvPr/>
        </p:nvSpPr>
        <p:spPr>
          <a:xfrm>
            <a:off x="6470753" y="3979377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" name="Trapezoid 46">
            <a:extLst>
              <a:ext uri="{FF2B5EF4-FFF2-40B4-BE49-F238E27FC236}">
                <a16:creationId xmlns:a16="http://schemas.microsoft.com/office/drawing/2014/main" id="{2ADB5E88-A3BB-40B1-7D66-AD7AA0AF095C}"/>
              </a:ext>
            </a:extLst>
          </p:cNvPr>
          <p:cNvSpPr/>
          <p:nvPr/>
        </p:nvSpPr>
        <p:spPr>
          <a:xfrm>
            <a:off x="2011027" y="348842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9" name="Trapezoid 46">
            <a:extLst>
              <a:ext uri="{FF2B5EF4-FFF2-40B4-BE49-F238E27FC236}">
                <a16:creationId xmlns:a16="http://schemas.microsoft.com/office/drawing/2014/main" id="{14B0EFF7-408B-4DEE-DA94-1C616909354F}"/>
              </a:ext>
            </a:extLst>
          </p:cNvPr>
          <p:cNvSpPr/>
          <p:nvPr/>
        </p:nvSpPr>
        <p:spPr>
          <a:xfrm>
            <a:off x="2806802" y="348929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Trapezoid 46">
            <a:extLst>
              <a:ext uri="{FF2B5EF4-FFF2-40B4-BE49-F238E27FC236}">
                <a16:creationId xmlns:a16="http://schemas.microsoft.com/office/drawing/2014/main" id="{926ED106-2541-BACA-A92B-8E8B74FBC75E}"/>
              </a:ext>
            </a:extLst>
          </p:cNvPr>
          <p:cNvSpPr/>
          <p:nvPr/>
        </p:nvSpPr>
        <p:spPr>
          <a:xfrm flipV="1">
            <a:off x="2009786" y="316211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4" name="Trapezoid 46">
            <a:extLst>
              <a:ext uri="{FF2B5EF4-FFF2-40B4-BE49-F238E27FC236}">
                <a16:creationId xmlns:a16="http://schemas.microsoft.com/office/drawing/2014/main" id="{AD94C40B-DAEC-FD55-BEB8-CBC88EFFC9B1}"/>
              </a:ext>
            </a:extLst>
          </p:cNvPr>
          <p:cNvSpPr/>
          <p:nvPr/>
        </p:nvSpPr>
        <p:spPr>
          <a:xfrm>
            <a:off x="2837250" y="303886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5" name="Trapezoid 46">
            <a:extLst>
              <a:ext uri="{FF2B5EF4-FFF2-40B4-BE49-F238E27FC236}">
                <a16:creationId xmlns:a16="http://schemas.microsoft.com/office/drawing/2014/main" id="{AC9099D7-334F-11B7-9F83-EF3C8885884D}"/>
              </a:ext>
            </a:extLst>
          </p:cNvPr>
          <p:cNvSpPr/>
          <p:nvPr/>
        </p:nvSpPr>
        <p:spPr>
          <a:xfrm flipV="1">
            <a:off x="2006198" y="268814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6" name="Trapezoid 46">
            <a:extLst>
              <a:ext uri="{FF2B5EF4-FFF2-40B4-BE49-F238E27FC236}">
                <a16:creationId xmlns:a16="http://schemas.microsoft.com/office/drawing/2014/main" id="{363F75C3-47A1-9B5F-E6C0-91F46BCF4CEA}"/>
              </a:ext>
            </a:extLst>
          </p:cNvPr>
          <p:cNvSpPr/>
          <p:nvPr/>
        </p:nvSpPr>
        <p:spPr>
          <a:xfrm>
            <a:off x="2837250" y="255409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852143-D83E-D497-CB59-D7564DC0CB4D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rapezoid 46">
            <a:extLst>
              <a:ext uri="{FF2B5EF4-FFF2-40B4-BE49-F238E27FC236}">
                <a16:creationId xmlns:a16="http://schemas.microsoft.com/office/drawing/2014/main" id="{E5C3E715-A584-FA3C-6660-B50AB00B1F36}"/>
              </a:ext>
            </a:extLst>
          </p:cNvPr>
          <p:cNvSpPr/>
          <p:nvPr/>
        </p:nvSpPr>
        <p:spPr>
          <a:xfrm>
            <a:off x="3674912" y="3490453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9" name="Trapezoid 46">
            <a:extLst>
              <a:ext uri="{FF2B5EF4-FFF2-40B4-BE49-F238E27FC236}">
                <a16:creationId xmlns:a16="http://schemas.microsoft.com/office/drawing/2014/main" id="{22602407-B0AC-9833-3175-7E805686EE80}"/>
              </a:ext>
            </a:extLst>
          </p:cNvPr>
          <p:cNvSpPr/>
          <p:nvPr/>
        </p:nvSpPr>
        <p:spPr>
          <a:xfrm>
            <a:off x="4470687" y="3491332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0" name="Trapezoid 46">
            <a:extLst>
              <a:ext uri="{FF2B5EF4-FFF2-40B4-BE49-F238E27FC236}">
                <a16:creationId xmlns:a16="http://schemas.microsoft.com/office/drawing/2014/main" id="{03157C3E-64F2-53FE-7882-FDFBB1E1EF51}"/>
              </a:ext>
            </a:extLst>
          </p:cNvPr>
          <p:cNvSpPr/>
          <p:nvPr/>
        </p:nvSpPr>
        <p:spPr>
          <a:xfrm flipV="1">
            <a:off x="3673671" y="3164151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1" name="Trapezoid 46">
            <a:extLst>
              <a:ext uri="{FF2B5EF4-FFF2-40B4-BE49-F238E27FC236}">
                <a16:creationId xmlns:a16="http://schemas.microsoft.com/office/drawing/2014/main" id="{3B008617-3AA5-E016-03F3-794070FB27A1}"/>
              </a:ext>
            </a:extLst>
          </p:cNvPr>
          <p:cNvSpPr/>
          <p:nvPr/>
        </p:nvSpPr>
        <p:spPr>
          <a:xfrm>
            <a:off x="4501135" y="3040902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2" name="Trapezoid 46">
            <a:extLst>
              <a:ext uri="{FF2B5EF4-FFF2-40B4-BE49-F238E27FC236}">
                <a16:creationId xmlns:a16="http://schemas.microsoft.com/office/drawing/2014/main" id="{B1C6B3B6-4814-F8A9-E7F4-1BF21EBC9766}"/>
              </a:ext>
            </a:extLst>
          </p:cNvPr>
          <p:cNvSpPr/>
          <p:nvPr/>
        </p:nvSpPr>
        <p:spPr>
          <a:xfrm flipV="1">
            <a:off x="3670083" y="2690175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3" name="Trapezoid 46">
            <a:extLst>
              <a:ext uri="{FF2B5EF4-FFF2-40B4-BE49-F238E27FC236}">
                <a16:creationId xmlns:a16="http://schemas.microsoft.com/office/drawing/2014/main" id="{4359002B-98A9-CAAA-BA6E-EDA57FEB0B5A}"/>
              </a:ext>
            </a:extLst>
          </p:cNvPr>
          <p:cNvSpPr/>
          <p:nvPr/>
        </p:nvSpPr>
        <p:spPr>
          <a:xfrm>
            <a:off x="4501135" y="2556126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B94A3F-4FA1-176D-321B-4BE471D2D9A3}"/>
              </a:ext>
            </a:extLst>
          </p:cNvPr>
          <p:cNvSpPr/>
          <p:nvPr/>
        </p:nvSpPr>
        <p:spPr>
          <a:xfrm>
            <a:off x="3961332" y="3569574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" name="Trapezoid 46">
            <a:extLst>
              <a:ext uri="{FF2B5EF4-FFF2-40B4-BE49-F238E27FC236}">
                <a16:creationId xmlns:a16="http://schemas.microsoft.com/office/drawing/2014/main" id="{C974DD52-6E80-020C-C9B6-37D8A9FE8F25}"/>
              </a:ext>
            </a:extLst>
          </p:cNvPr>
          <p:cNvSpPr/>
          <p:nvPr/>
        </p:nvSpPr>
        <p:spPr>
          <a:xfrm>
            <a:off x="5614505" y="348903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3" name="Trapezoid 46">
            <a:extLst>
              <a:ext uri="{FF2B5EF4-FFF2-40B4-BE49-F238E27FC236}">
                <a16:creationId xmlns:a16="http://schemas.microsoft.com/office/drawing/2014/main" id="{B50F712E-97CA-B114-E847-6AFD7C972AB4}"/>
              </a:ext>
            </a:extLst>
          </p:cNvPr>
          <p:cNvSpPr/>
          <p:nvPr/>
        </p:nvSpPr>
        <p:spPr>
          <a:xfrm>
            <a:off x="6410280" y="348990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4" name="Trapezoid 46">
            <a:extLst>
              <a:ext uri="{FF2B5EF4-FFF2-40B4-BE49-F238E27FC236}">
                <a16:creationId xmlns:a16="http://schemas.microsoft.com/office/drawing/2014/main" id="{CFBD7B1D-2CA7-A477-DCF1-A8A1864B1BDE}"/>
              </a:ext>
            </a:extLst>
          </p:cNvPr>
          <p:cNvSpPr/>
          <p:nvPr/>
        </p:nvSpPr>
        <p:spPr>
          <a:xfrm flipV="1">
            <a:off x="5613264" y="316272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652A962B-FF2B-BEAE-01F2-E0FEDF36940F}"/>
              </a:ext>
            </a:extLst>
          </p:cNvPr>
          <p:cNvSpPr/>
          <p:nvPr/>
        </p:nvSpPr>
        <p:spPr>
          <a:xfrm>
            <a:off x="6440728" y="303947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6ADB1C42-2145-9DC1-4A84-4D70D12BE272}"/>
              </a:ext>
            </a:extLst>
          </p:cNvPr>
          <p:cNvSpPr/>
          <p:nvPr/>
        </p:nvSpPr>
        <p:spPr>
          <a:xfrm flipV="1">
            <a:off x="5609676" y="268875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9" name="Trapezoid 46">
            <a:extLst>
              <a:ext uri="{FF2B5EF4-FFF2-40B4-BE49-F238E27FC236}">
                <a16:creationId xmlns:a16="http://schemas.microsoft.com/office/drawing/2014/main" id="{2875A13E-47EF-8C4F-C20A-5C559E8C2D9F}"/>
              </a:ext>
            </a:extLst>
          </p:cNvPr>
          <p:cNvSpPr/>
          <p:nvPr/>
        </p:nvSpPr>
        <p:spPr>
          <a:xfrm>
            <a:off x="6440728" y="255470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ED8EC-8AF1-E26A-321F-4864C4E265AC}"/>
              </a:ext>
            </a:extLst>
          </p:cNvPr>
          <p:cNvSpPr/>
          <p:nvPr/>
        </p:nvSpPr>
        <p:spPr>
          <a:xfrm>
            <a:off x="5900925" y="356815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7562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20</a:t>
            </a:r>
            <a:r>
              <a:rPr lang="en-US" sz="2000" b="1" dirty="0"/>
              <a:t>_optimized_3d_mse_portableScanner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923D0-934E-34E6-E011-3B958310A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2" t="3674" r="8179" b="9590"/>
          <a:stretch/>
        </p:blipFill>
        <p:spPr>
          <a:xfrm>
            <a:off x="4365129" y="1122326"/>
            <a:ext cx="4234025" cy="318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94521C-C3D7-15D9-8D1D-2B7A4B578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1" t="2720" r="7414" b="7630"/>
          <a:stretch/>
        </p:blipFill>
        <p:spPr>
          <a:xfrm>
            <a:off x="645946" y="1118689"/>
            <a:ext cx="3207893" cy="31860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E8DB5F-6951-3C36-DA2B-9D7CA68FCABC}"/>
              </a:ext>
            </a:extLst>
          </p:cNvPr>
          <p:cNvSpPr txBox="1"/>
          <p:nvPr/>
        </p:nvSpPr>
        <p:spPr>
          <a:xfrm>
            <a:off x="816647" y="4334581"/>
            <a:ext cx="28664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All echoes (the </a:t>
            </a:r>
            <a:r>
              <a:rPr lang="en-US" altLang="zh-CN" sz="1400" b="1" dirty="0"/>
              <a:t>center</a:t>
            </a:r>
            <a:r>
              <a:rPr lang="en-US" sz="1400" b="1" dirty="0"/>
              <a:t> partition)</a:t>
            </a:r>
            <a:endParaRPr lang="en-GB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91B869-2CCD-782D-7347-ACC871633C76}"/>
              </a:ext>
            </a:extLst>
          </p:cNvPr>
          <p:cNvSpPr txBox="1"/>
          <p:nvPr/>
        </p:nvSpPr>
        <p:spPr>
          <a:xfrm>
            <a:off x="5238050" y="4321864"/>
            <a:ext cx="248818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All partitions (the 1st echo)</a:t>
            </a:r>
            <a:endParaRPr lang="en-GB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8792BC-0A09-9B59-B513-182F31C1AE7E}"/>
              </a:ext>
            </a:extLst>
          </p:cNvPr>
          <p:cNvSpPr txBox="1"/>
          <p:nvPr/>
        </p:nvSpPr>
        <p:spPr>
          <a:xfrm>
            <a:off x="2506370" y="669497"/>
            <a:ext cx="4131259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3D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</a:t>
            </a:r>
            <a:r>
              <a:rPr lang="zh-CN" altLang="en-US" sz="1600" b="1" dirty="0"/>
              <a:t> </a:t>
            </a:r>
            <a:r>
              <a:rPr lang="en-US" sz="1600" b="1" dirty="0"/>
              <a:t>images from the portable scanner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7707321"/>
      </p:ext>
    </p:extLst>
  </p:cSld>
  <p:clrMapOvr>
    <a:masterClrMapping/>
  </p:clrMapOvr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10267</TotalTime>
  <Words>578</Words>
  <Application>Microsoft Macintosh PowerPoint</Application>
  <PresentationFormat>On-screen Show (16:9)</PresentationFormat>
  <Paragraphs>185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UKF_PPT_16zu9</vt:lpstr>
      <vt:lpstr>Qingping Chen Division of Medical Physics, Dept. Of Radiology, University Medical Center Freiburg, Germany Oct. 04, 2024</vt:lpstr>
      <vt:lpstr>Outline</vt:lpstr>
      <vt:lpstr>s00_1d_fid</vt:lpstr>
      <vt:lpstr>s01_from_1d_fid_to_1d_se</vt:lpstr>
      <vt:lpstr>s10_from_1d_se_to_3d_se</vt:lpstr>
      <vt:lpstr>s11_optimized_3d_se</vt:lpstr>
      <vt:lpstr>s12_optimized_3d_se_portableScanner</vt:lpstr>
      <vt:lpstr>s20_optimized_3d_mse_portableScanner</vt:lpstr>
      <vt:lpstr>s20_optimized_3d_mse_portableScanner</vt:lpstr>
      <vt:lpstr>PowerPoint Presentation</vt:lpstr>
    </vt:vector>
  </TitlesOfParts>
  <Company>Uniklinikum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Qingping Chen</cp:lastModifiedBy>
  <cp:revision>2316</cp:revision>
  <dcterms:created xsi:type="dcterms:W3CDTF">2021-04-28T05:52:54Z</dcterms:created>
  <dcterms:modified xsi:type="dcterms:W3CDTF">2024-10-01T14:08:54Z</dcterms:modified>
</cp:coreProperties>
</file>