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9" r:id="rId2"/>
    <p:sldId id="302" r:id="rId3"/>
    <p:sldId id="297" r:id="rId4"/>
    <p:sldId id="298" r:id="rId5"/>
    <p:sldId id="299" r:id="rId6"/>
    <p:sldId id="285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 Nune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1A24"/>
    <a:srgbClr val="595959"/>
    <a:srgbClr val="AD261A"/>
    <a:srgbClr val="156082"/>
    <a:srgbClr val="428CC0"/>
    <a:srgbClr val="CCCC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1T09:32:17.479" idx="1">
    <p:pos x="6000" y="0"/>
    <p:text>Inclui o número do abstract nos slides para ajudar a orientar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586B2-9B68-4F04-A69F-C9DFC8F6787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431A8-037E-4324-9C4E-135DFCF9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5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jradiology.com/article/S0720-048X(18)30248-1/fulltex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Hello, I’ll present the work on </a:t>
            </a:r>
            <a:r>
              <a:rPr lang="en-GB" sz="1100" b="1" dirty="0">
                <a:solidFill>
                  <a:srgbClr val="831A24"/>
                </a:solidFill>
              </a:rPr>
              <a:t>Open-Source Myocardial T1 mapping accelerated with SMS.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6" name="Google Shape;12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32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8c1434b4fc577ed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4025" y="928688"/>
            <a:ext cx="8223250" cy="462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8c1434b4fc577ed_52:notes"/>
          <p:cNvSpPr txBox="1">
            <a:spLocks noGrp="1"/>
          </p:cNvSpPr>
          <p:nvPr>
            <p:ph type="body" idx="1"/>
          </p:nvPr>
        </p:nvSpPr>
        <p:spPr>
          <a:xfrm>
            <a:off x="731520" y="5863592"/>
            <a:ext cx="5852160" cy="5554979"/>
          </a:xfrm>
          <a:prstGeom prst="rect">
            <a:avLst/>
          </a:prstGeom>
        </p:spPr>
        <p:txBody>
          <a:bodyPr spcFirstLastPara="1" wrap="square" lIns="112291" tIns="112291" rIns="112291" bIns="112291" anchor="t" anchorCtr="0">
            <a:noAutofit/>
          </a:bodyPr>
          <a:lstStyle/>
          <a:p>
            <a:pPr marL="0" indent="0">
              <a:buNone/>
            </a:pPr>
            <a:r>
              <a:rPr lang="en-GB" sz="1700" dirty="0">
                <a:solidFill>
                  <a:schemeClr val="dk1"/>
                </a:solidFill>
              </a:rPr>
              <a:t>For guide the best treatment for the patients 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sz="17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GB" sz="1700" b="1" dirty="0">
                <a:solidFill>
                  <a:schemeClr val="dk1"/>
                </a:solidFill>
              </a:rPr>
              <a:t>CINE</a:t>
            </a:r>
            <a:r>
              <a:rPr lang="en-GB" sz="1700" dirty="0">
                <a:solidFill>
                  <a:schemeClr val="dk1"/>
                </a:solidFill>
              </a:rPr>
              <a:t>: https://insightsimaging.springeropen.com/articles/10.1186/s13244-019-0754-2/figures/1</a:t>
            </a:r>
            <a:endParaRPr sz="17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None/>
            </a:pPr>
            <a:r>
              <a:rPr lang="en-GB" sz="1500" dirty="0" err="1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Menchón</a:t>
            </a:r>
            <a:r>
              <a:rPr lang="en-GB" sz="1500" dirty="0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-Lara, RM., </a:t>
            </a:r>
            <a:r>
              <a:rPr lang="en-GB" sz="1500" dirty="0" err="1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Simmross</a:t>
            </a:r>
            <a:r>
              <a:rPr lang="en-GB" sz="1500" dirty="0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-Wattenberg, F., </a:t>
            </a:r>
            <a:r>
              <a:rPr lang="en-GB" sz="1500" dirty="0" err="1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Casaseca</a:t>
            </a:r>
            <a:r>
              <a:rPr lang="en-GB" sz="1500" dirty="0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-de-la-</a:t>
            </a:r>
            <a:r>
              <a:rPr lang="en-GB" sz="1500" dirty="0" err="1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Higuera</a:t>
            </a:r>
            <a:r>
              <a:rPr lang="en-GB" sz="1500" dirty="0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, P. </a:t>
            </a:r>
            <a:r>
              <a:rPr lang="en-GB" sz="1500" i="1" dirty="0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en-GB" sz="1500" dirty="0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 Reconstruction techniques for cardiac cine MRI. </a:t>
            </a:r>
            <a:r>
              <a:rPr lang="en-GB" sz="1500" i="1" dirty="0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Insights Imaging</a:t>
            </a:r>
            <a:r>
              <a:rPr lang="en-GB" sz="1500" dirty="0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 10, 100 (2019). https://doi.org/10.1186/s13244-019-0754-2</a:t>
            </a:r>
            <a:endParaRPr sz="1500" dirty="0">
              <a:solidFill>
                <a:srgbClr val="333333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buNone/>
            </a:pPr>
            <a:r>
              <a:rPr lang="en-GB" sz="1700" b="1" dirty="0">
                <a:solidFill>
                  <a:schemeClr val="dk1"/>
                </a:solidFill>
              </a:rPr>
              <a:t>4D </a:t>
            </a:r>
            <a:r>
              <a:rPr lang="en-GB" sz="1700" b="1" dirty="0" err="1">
                <a:solidFill>
                  <a:schemeClr val="dk1"/>
                </a:solidFill>
              </a:rPr>
              <a:t>fLOW</a:t>
            </a:r>
            <a:r>
              <a:rPr lang="en-GB" sz="1700" b="1" dirty="0">
                <a:solidFill>
                  <a:schemeClr val="dk1"/>
                </a:solidFill>
              </a:rPr>
              <a:t>: </a:t>
            </a:r>
            <a:r>
              <a:rPr lang="en-GB" sz="1700" b="1" u="sng" dirty="0">
                <a:solidFill>
                  <a:schemeClr val="hlink"/>
                </a:solidFill>
                <a:hlinkClick r:id="rId3"/>
              </a:rPr>
              <a:t>https://www.ejradiology.com/article/S0720-048X(18)30248-1/fulltext</a:t>
            </a:r>
            <a:r>
              <a:rPr lang="en-GB" sz="1700" b="1" dirty="0">
                <a:solidFill>
                  <a:schemeClr val="dk1"/>
                </a:solidFill>
              </a:rPr>
              <a:t> </a:t>
            </a:r>
            <a:endParaRPr sz="1700" b="1" dirty="0">
              <a:solidFill>
                <a:schemeClr val="dk1"/>
              </a:solidFill>
            </a:endParaRPr>
          </a:p>
          <a:p>
            <a:pPr marL="0" indent="0">
              <a:lnSpc>
                <a:spcPct val="122727"/>
              </a:lnSpc>
              <a:buClr>
                <a:schemeClr val="dk1"/>
              </a:buClr>
              <a:buNone/>
            </a:pP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Carotid artery flow as determined by real-time phase-contrast flow MRI and neurovascular ultrasound: A comparative study of healthy subjects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lnSpc>
                <a:spcPct val="115000"/>
              </a:lnSpc>
              <a:buClr>
                <a:schemeClr val="dk1"/>
              </a:buClr>
              <a:buNone/>
            </a:pPr>
            <a:r>
              <a:rPr lang="en-GB" sz="1200" dirty="0">
                <a:solidFill>
                  <a:srgbClr val="333333"/>
                </a:solidFill>
                <a:highlight>
                  <a:srgbClr val="FFFFFF"/>
                </a:highlight>
              </a:rPr>
              <a:t>Maier, </a:t>
            </a:r>
            <a:r>
              <a:rPr lang="en-GB" sz="1200" dirty="0" err="1">
                <a:solidFill>
                  <a:srgbClr val="333333"/>
                </a:solidFill>
                <a:highlight>
                  <a:srgbClr val="FFFFFF"/>
                </a:highlight>
              </a:rPr>
              <a:t>Ilko</a:t>
            </a:r>
            <a:r>
              <a:rPr lang="en-GB" sz="1200" dirty="0">
                <a:solidFill>
                  <a:srgbClr val="333333"/>
                </a:solidFill>
                <a:highlight>
                  <a:srgbClr val="FFFFFF"/>
                </a:highlight>
              </a:rPr>
              <a:t> L. et al.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None/>
            </a:pPr>
            <a:r>
              <a:rPr lang="en-GB" sz="1200" dirty="0">
                <a:solidFill>
                  <a:srgbClr val="333333"/>
                </a:solidFill>
                <a:highlight>
                  <a:srgbClr val="FFFFFF"/>
                </a:highlight>
              </a:rPr>
              <a:t>European Journal of Radiology, Volume 106, 38 - 45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7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sz="1700" b="1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None/>
            </a:pPr>
            <a:r>
              <a:rPr lang="en-GB" sz="1700" dirty="0" err="1">
                <a:solidFill>
                  <a:schemeClr val="dk1"/>
                </a:solidFill>
                <a:highlight>
                  <a:srgbClr val="E4E8EE"/>
                </a:highlight>
              </a:rPr>
              <a:t>Messroghli</a:t>
            </a:r>
            <a:r>
              <a:rPr lang="en-GB" sz="1700" dirty="0">
                <a:solidFill>
                  <a:schemeClr val="dk1"/>
                </a:solidFill>
                <a:highlight>
                  <a:srgbClr val="E4E8EE"/>
                </a:highlight>
              </a:rPr>
              <a:t> DR, Moon JC, Ferreira VM, Grosse-</a:t>
            </a:r>
            <a:r>
              <a:rPr lang="en-GB" sz="1700" dirty="0" err="1">
                <a:solidFill>
                  <a:schemeClr val="dk1"/>
                </a:solidFill>
                <a:highlight>
                  <a:srgbClr val="E4E8EE"/>
                </a:highlight>
              </a:rPr>
              <a:t>Wortmann</a:t>
            </a:r>
            <a:r>
              <a:rPr lang="en-GB" sz="1700" dirty="0">
                <a:solidFill>
                  <a:schemeClr val="dk1"/>
                </a:solidFill>
                <a:highlight>
                  <a:srgbClr val="E4E8EE"/>
                </a:highlight>
              </a:rPr>
              <a:t> L, He T, </a:t>
            </a:r>
            <a:r>
              <a:rPr lang="en-GB" sz="1700" dirty="0" err="1">
                <a:solidFill>
                  <a:schemeClr val="dk1"/>
                </a:solidFill>
                <a:highlight>
                  <a:srgbClr val="E4E8EE"/>
                </a:highlight>
              </a:rPr>
              <a:t>Kellman</a:t>
            </a:r>
            <a:r>
              <a:rPr lang="en-GB" sz="1700" dirty="0">
                <a:solidFill>
                  <a:schemeClr val="dk1"/>
                </a:solidFill>
                <a:highlight>
                  <a:srgbClr val="E4E8EE"/>
                </a:highlight>
              </a:rPr>
              <a:t> P, et al. Clinical </a:t>
            </a:r>
            <a:r>
              <a:rPr lang="en-GB" sz="1700" dirty="0" err="1">
                <a:solidFill>
                  <a:schemeClr val="dk1"/>
                </a:solidFill>
                <a:highlight>
                  <a:srgbClr val="E4E8EE"/>
                </a:highlight>
              </a:rPr>
              <a:t>recommenda</a:t>
            </a:r>
            <a:r>
              <a:rPr lang="en-GB" sz="1700" dirty="0">
                <a:solidFill>
                  <a:schemeClr val="dk1"/>
                </a:solidFill>
                <a:highlight>
                  <a:srgbClr val="E4E8EE"/>
                </a:highlight>
              </a:rPr>
              <a:t>-</a:t>
            </a:r>
            <a:endParaRPr sz="1700" dirty="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marL="0" indent="0">
              <a:buClr>
                <a:schemeClr val="dk1"/>
              </a:buClr>
              <a:buNone/>
            </a:pPr>
            <a:r>
              <a:rPr lang="en-GB" sz="1700" dirty="0" err="1">
                <a:solidFill>
                  <a:schemeClr val="dk1"/>
                </a:solidFill>
                <a:highlight>
                  <a:srgbClr val="E4E8EE"/>
                </a:highlight>
              </a:rPr>
              <a:t>tions</a:t>
            </a:r>
            <a:r>
              <a:rPr lang="en-GB" sz="1700" dirty="0">
                <a:solidFill>
                  <a:schemeClr val="dk1"/>
                </a:solidFill>
                <a:highlight>
                  <a:srgbClr val="E4E8EE"/>
                </a:highlight>
              </a:rPr>
              <a:t> for cardiovascular magnetic resonance mapping of T1, T2, T2* and extracellular volume: A consensus</a:t>
            </a:r>
            <a:endParaRPr sz="1700" dirty="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marL="0" indent="0">
              <a:buClr>
                <a:schemeClr val="dk1"/>
              </a:buClr>
              <a:buNone/>
            </a:pPr>
            <a:r>
              <a:rPr lang="en-GB" sz="1700" dirty="0">
                <a:solidFill>
                  <a:schemeClr val="dk1"/>
                </a:solidFill>
                <a:highlight>
                  <a:srgbClr val="E4E8EE"/>
                </a:highlight>
              </a:rPr>
              <a:t>statement by the Society for Cardiovascular Magnetic Resonance (SCMR) endorsed by the European </a:t>
            </a:r>
            <a:r>
              <a:rPr lang="en-GB" sz="1700" dirty="0" err="1">
                <a:solidFill>
                  <a:schemeClr val="dk1"/>
                </a:solidFill>
                <a:highlight>
                  <a:srgbClr val="E4E8EE"/>
                </a:highlight>
              </a:rPr>
              <a:t>Associ</a:t>
            </a:r>
            <a:r>
              <a:rPr lang="en-GB" sz="1700" dirty="0">
                <a:solidFill>
                  <a:schemeClr val="dk1"/>
                </a:solidFill>
                <a:highlight>
                  <a:srgbClr val="E4E8EE"/>
                </a:highlight>
              </a:rPr>
              <a:t>-</a:t>
            </a:r>
            <a:endParaRPr sz="1700" dirty="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marL="0" indent="0">
              <a:buClr>
                <a:schemeClr val="dk1"/>
              </a:buClr>
              <a:buNone/>
            </a:pPr>
            <a:r>
              <a:rPr lang="en-GB" sz="1700" dirty="0" err="1">
                <a:solidFill>
                  <a:schemeClr val="dk1"/>
                </a:solidFill>
                <a:highlight>
                  <a:srgbClr val="E4E8EE"/>
                </a:highlight>
              </a:rPr>
              <a:t>ation</a:t>
            </a:r>
            <a:r>
              <a:rPr lang="en-GB" sz="1700" dirty="0">
                <a:solidFill>
                  <a:schemeClr val="dk1"/>
                </a:solidFill>
                <a:highlight>
                  <a:srgbClr val="E4E8EE"/>
                </a:highlight>
              </a:rPr>
              <a:t> for Cardiovascular </a:t>
            </a:r>
            <a:r>
              <a:rPr lang="en-GB" sz="1700" dirty="0" err="1">
                <a:solidFill>
                  <a:schemeClr val="dk1"/>
                </a:solidFill>
                <a:highlight>
                  <a:srgbClr val="E4E8EE"/>
                </a:highlight>
              </a:rPr>
              <a:t>Imagi</a:t>
            </a:r>
            <a:r>
              <a:rPr lang="en-GB" sz="1700" dirty="0">
                <a:solidFill>
                  <a:schemeClr val="dk1"/>
                </a:solidFill>
                <a:highlight>
                  <a:srgbClr val="E4E8EE"/>
                </a:highlight>
              </a:rPr>
              <a:t>. Journal of Cardiovascular Magnetic Resonance. 2017 oct;19(1):75. Available</a:t>
            </a:r>
            <a:endParaRPr sz="1700" dirty="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marL="0" indent="0">
              <a:buClr>
                <a:schemeClr val="dk1"/>
              </a:buClr>
              <a:buNone/>
            </a:pPr>
            <a:r>
              <a:rPr lang="en-GB" sz="1700" dirty="0">
                <a:solidFill>
                  <a:schemeClr val="dk1"/>
                </a:solidFill>
                <a:highlight>
                  <a:srgbClr val="E4E8EE"/>
                </a:highlight>
              </a:rPr>
              <a:t>from:</a:t>
            </a:r>
            <a:endParaRPr sz="1700" dirty="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marL="0" indent="0">
              <a:buClr>
                <a:schemeClr val="dk1"/>
              </a:buClr>
              <a:buNone/>
            </a:pPr>
            <a:r>
              <a:rPr lang="en-GB" sz="1700" dirty="0">
                <a:solidFill>
                  <a:schemeClr val="dk1"/>
                </a:solidFill>
                <a:highlight>
                  <a:srgbClr val="E4E8EE"/>
                </a:highlight>
                <a:latin typeface="Courier New"/>
                <a:ea typeface="Courier New"/>
                <a:cs typeface="Courier New"/>
                <a:sym typeface="Courier New"/>
              </a:rPr>
              <a:t>https://doi.org/10.1186/s12968-017-0389-8</a:t>
            </a:r>
            <a:endParaRPr sz="1700" dirty="0">
              <a:solidFill>
                <a:schemeClr val="dk1"/>
              </a:solidFill>
              <a:highlight>
                <a:srgbClr val="E4E8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Clr>
                <a:schemeClr val="dk1"/>
              </a:buClr>
              <a:buNone/>
            </a:pPr>
            <a:r>
              <a:rPr lang="en-GB" sz="1700" dirty="0">
                <a:solidFill>
                  <a:schemeClr val="dk1"/>
                </a:solidFill>
                <a:highlight>
                  <a:srgbClr val="E4E8EE"/>
                </a:highlight>
              </a:rPr>
              <a:t>.</a:t>
            </a:r>
            <a:endParaRPr sz="1700" dirty="0">
              <a:solidFill>
                <a:schemeClr val="dk1"/>
              </a:solidFill>
              <a:highlight>
                <a:srgbClr val="E4E8EE"/>
              </a:highlight>
            </a:endParaRPr>
          </a:p>
          <a:p>
            <a:pPr marL="0" indent="0">
              <a:buNone/>
            </a:pPr>
            <a:endParaRPr sz="17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dirty="0"/>
          </a:p>
        </p:txBody>
      </p:sp>
      <p:sp>
        <p:nvSpPr>
          <p:cNvPr id="251" name="Google Shape;251;g68c1434b4fc577ed_52:notes"/>
          <p:cNvSpPr txBox="1">
            <a:spLocks noGrp="1"/>
          </p:cNvSpPr>
          <p:nvPr>
            <p:ph type="sldNum" idx="12"/>
          </p:nvPr>
        </p:nvSpPr>
        <p:spPr>
          <a:xfrm>
            <a:off x="4143589" y="11725039"/>
            <a:ext cx="3169919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291" tIns="112291" rIns="112291" bIns="112291" anchor="ctr" anchorCtr="0">
            <a:noAutofit/>
          </a:bodyPr>
          <a:lstStyle/>
          <a:p>
            <a:fld id="{00000000-1234-1234-1234-123412341234}" type="slidenum">
              <a:rPr lang="en-GB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577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CF-4BFC-43E1-A0E6-E677D0DD8F9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5F1-2063-47BF-A84D-18D8E69B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CF-4BFC-43E1-A0E6-E677D0DD8F9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5F1-2063-47BF-A84D-18D8E69B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1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CF-4BFC-43E1-A0E6-E677D0DD8F9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5F1-2063-47BF-A84D-18D8E69B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3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826FF6D4-2A45-4C3D-A6D5-87E912882531}" type="datetime1">
              <a:rPr lang="de-DE" smtClean="0"/>
              <a:t>30.09.2024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992188"/>
            <a:ext cx="8639175" cy="3395662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12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CF-4BFC-43E1-A0E6-E677D0DD8F9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5F1-2063-47BF-A84D-18D8E69B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CF-4BFC-43E1-A0E6-E677D0DD8F9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5F1-2063-47BF-A84D-18D8E69B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7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CF-4BFC-43E1-A0E6-E677D0DD8F9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5F1-2063-47BF-A84D-18D8E69B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3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CF-4BFC-43E1-A0E6-E677D0DD8F9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5F1-2063-47BF-A84D-18D8E69B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CF-4BFC-43E1-A0E6-E677D0DD8F9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5F1-2063-47BF-A84D-18D8E69B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CF-4BFC-43E1-A0E6-E677D0DD8F9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5F1-2063-47BF-A84D-18D8E69B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7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CF-4BFC-43E1-A0E6-E677D0DD8F9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5F1-2063-47BF-A84D-18D8E69B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CF-4BFC-43E1-A0E6-E677D0DD8F9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5F1-2063-47BF-A84D-18D8E69B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3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584CF-4BFC-43E1-A0E6-E677D0DD8F9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EB5F1-2063-47BF-A84D-18D8E69B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6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"/>
          <p:cNvGrpSpPr/>
          <p:nvPr/>
        </p:nvGrpSpPr>
        <p:grpSpPr>
          <a:xfrm>
            <a:off x="2430" y="-4861"/>
            <a:ext cx="9101971" cy="632251"/>
            <a:chOff x="3240" y="-6480"/>
            <a:chExt cx="12135959" cy="843000"/>
          </a:xfrm>
        </p:grpSpPr>
        <p:sp>
          <p:nvSpPr>
            <p:cNvPr id="129" name="Google Shape;129;p1"/>
            <p:cNvSpPr/>
            <p:nvPr/>
          </p:nvSpPr>
          <p:spPr>
            <a:xfrm>
              <a:off x="3240" y="0"/>
              <a:ext cx="10445400" cy="807000"/>
            </a:xfrm>
            <a:prstGeom prst="rect">
              <a:avLst/>
            </a:prstGeom>
            <a:solidFill>
              <a:srgbClr val="831A2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Google Shape;130;p1"/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347" y="51963"/>
              <a:ext cx="1997985" cy="622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"/>
            <p:cNvPicPr preferRelativeResize="0">
              <a:picLocks noChangeAspect="1"/>
            </p:cNvPicPr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73438" y="79488"/>
              <a:ext cx="1712754" cy="6595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"/>
            <p:cNvSpPr/>
            <p:nvPr/>
          </p:nvSpPr>
          <p:spPr>
            <a:xfrm>
              <a:off x="9986040" y="-6480"/>
              <a:ext cx="885900" cy="843000"/>
            </a:xfrm>
            <a:prstGeom prst="triangle">
              <a:avLst>
                <a:gd name="adj" fmla="val 51218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3" name="Google Shape;133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327320" y="160560"/>
              <a:ext cx="1811879" cy="5356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1"/>
          <p:cNvSpPr/>
          <p:nvPr/>
        </p:nvSpPr>
        <p:spPr>
          <a:xfrm>
            <a:off x="-10260" y="4940637"/>
            <a:ext cx="9154200" cy="209400"/>
          </a:xfrm>
          <a:prstGeom prst="rect">
            <a:avLst/>
          </a:prstGeom>
          <a:solidFill>
            <a:srgbClr val="831A24"/>
          </a:solidFill>
          <a:ln>
            <a:noFill/>
          </a:ln>
        </p:spPr>
        <p:txBody>
          <a:bodyPr spcFirstLastPara="1" wrap="square" lIns="67500" tIns="33751" rIns="67500" bIns="33751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858912" y="1766441"/>
            <a:ext cx="7244142" cy="673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360000" rIns="290475" bIns="360000" anchor="ctr" anchorCtr="0">
            <a:noAutofit/>
          </a:bodyPr>
          <a:lstStyle/>
          <a:p>
            <a:pPr algn="ctr">
              <a:buClr>
                <a:srgbClr val="000000"/>
              </a:buClr>
              <a:buSzPts val="3400"/>
            </a:pPr>
            <a:r>
              <a:rPr lang="en-US" sz="3500" b="1" dirty="0" err="1">
                <a:latin typeface="Khmer UI" panose="020B0502040204020203" pitchFamily="34" charset="0"/>
                <a:cs typeface="Khmer UI" panose="020B0502040204020203" pitchFamily="34" charset="0"/>
              </a:rPr>
              <a:t>Pulseq</a:t>
            </a:r>
            <a:r>
              <a:rPr lang="en-US" sz="3500" b="1" dirty="0">
                <a:latin typeface="Khmer UI" panose="020B0502040204020203" pitchFamily="34" charset="0"/>
                <a:cs typeface="Khmer UI" panose="020B0502040204020203" pitchFamily="34" charset="0"/>
              </a:rPr>
              <a:t> for mapping</a:t>
            </a:r>
          </a:p>
        </p:txBody>
      </p:sp>
      <p:sp>
        <p:nvSpPr>
          <p:cNvPr id="137" name="Google Shape;137;p1"/>
          <p:cNvSpPr txBox="1"/>
          <p:nvPr/>
        </p:nvSpPr>
        <p:spPr>
          <a:xfrm>
            <a:off x="2081822" y="3376095"/>
            <a:ext cx="4686663" cy="622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Andreia S Gaspar</a:t>
            </a:r>
            <a:endParaRPr dirty="0"/>
          </a:p>
        </p:txBody>
      </p:sp>
      <p:sp>
        <p:nvSpPr>
          <p:cNvPr id="138" name="Google Shape;138;p1"/>
          <p:cNvSpPr/>
          <p:nvPr/>
        </p:nvSpPr>
        <p:spPr>
          <a:xfrm rot="10800000" flipH="1">
            <a:off x="0" y="3141051"/>
            <a:ext cx="9154800" cy="45719"/>
          </a:xfrm>
          <a:prstGeom prst="rect">
            <a:avLst/>
          </a:prstGeom>
          <a:solidFill>
            <a:srgbClr val="831A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4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580680" y="3908309"/>
            <a:ext cx="7950013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GB" sz="13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ISR-</a:t>
            </a:r>
            <a:r>
              <a:rPr lang="en-GB" sz="13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Lisboa</a:t>
            </a:r>
            <a:r>
              <a:rPr lang="en-GB" sz="13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3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LARSyS</a:t>
            </a:r>
            <a:r>
              <a:rPr lang="en-GB" sz="13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and Department of Bioengineering, Instituto Superior Técnico </a:t>
            </a:r>
            <a:r>
              <a:rPr lang="en-GB" sz="1300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Universidade</a:t>
            </a:r>
            <a:r>
              <a:rPr lang="en-GB" sz="13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de Lisboa, Lisbon, Portugal;</a:t>
            </a:r>
          </a:p>
        </p:txBody>
      </p:sp>
      <p:sp>
        <p:nvSpPr>
          <p:cNvPr id="140" name="Google Shape;140;p1"/>
          <p:cNvSpPr txBox="1"/>
          <p:nvPr/>
        </p:nvSpPr>
        <p:spPr>
          <a:xfrm>
            <a:off x="-10320" y="4902562"/>
            <a:ext cx="91651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October 2024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-10320" y="4613824"/>
            <a:ext cx="9154200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GB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e-mail: </a:t>
            </a:r>
            <a:r>
              <a:rPr lang="en-GB" sz="13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andreia.gaspar@tecnico.ulisboa.pt</a:t>
            </a:r>
            <a:endParaRPr sz="1800"/>
          </a:p>
        </p:txBody>
      </p:sp>
      <p:sp>
        <p:nvSpPr>
          <p:cNvPr id="2" name="Rectangle 1"/>
          <p:cNvSpPr/>
          <p:nvPr/>
        </p:nvSpPr>
        <p:spPr>
          <a:xfrm>
            <a:off x="0" y="660298"/>
            <a:ext cx="8961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Session:</a:t>
            </a:r>
            <a:r>
              <a:rPr lang="zh-CN" altLang="en-US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  <a:r>
              <a:rPr lang="zh-CN" altLang="en-US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</a:t>
            </a:r>
            <a:r>
              <a:rPr lang="zh-CN" altLang="en-US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zh-CN" altLang="en-US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(Design)</a:t>
            </a:r>
            <a:r>
              <a:rPr lang="zh-CN" altLang="en-US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</a:p>
          <a:p>
            <a:pPr algn="ctr"/>
            <a:r>
              <a:rPr lang="en-US" altLang="zh-CN" b="1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Educational</a:t>
            </a:r>
            <a:r>
              <a:rPr lang="zh-CN" altLang="en-US" b="1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zh-CN" altLang="en-US" b="1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zh-CN" altLang="en-US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zh-CN" altLang="en-US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31A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30674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254;p42">
            <a:extLst>
              <a:ext uri="{FF2B5EF4-FFF2-40B4-BE49-F238E27FC236}">
                <a16:creationId xmlns:a16="http://schemas.microsoft.com/office/drawing/2014/main" id="{2E6E055F-95C5-217F-4D2D-05A453189EDB}"/>
              </a:ext>
            </a:extLst>
          </p:cNvPr>
          <p:cNvSpPr/>
          <p:nvPr/>
        </p:nvSpPr>
        <p:spPr>
          <a:xfrm>
            <a:off x="2400" y="1"/>
            <a:ext cx="9141600" cy="681900"/>
          </a:xfrm>
          <a:prstGeom prst="rect">
            <a:avLst/>
          </a:prstGeom>
          <a:solidFill>
            <a:srgbClr val="831A2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endParaRPr sz="1800" dirty="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3EDD69C-02BB-4CDF-01D2-0C8FBF3156FF}"/>
              </a:ext>
            </a:extLst>
          </p:cNvPr>
          <p:cNvCxnSpPr/>
          <p:nvPr/>
        </p:nvCxnSpPr>
        <p:spPr>
          <a:xfrm>
            <a:off x="5356073" y="957129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A950D68-A2A7-0FC5-2339-8A90DACDD0C0}"/>
              </a:ext>
            </a:extLst>
          </p:cNvPr>
          <p:cNvCxnSpPr/>
          <p:nvPr/>
        </p:nvCxnSpPr>
        <p:spPr>
          <a:xfrm>
            <a:off x="3423828" y="957129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4CB1B-ECE2-DA63-D0F2-B9B49D3D576A}"/>
              </a:ext>
            </a:extLst>
          </p:cNvPr>
          <p:cNvCxnSpPr/>
          <p:nvPr/>
        </p:nvCxnSpPr>
        <p:spPr>
          <a:xfrm>
            <a:off x="1756792" y="961343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105FF9-E1A9-BAED-8962-7D90A16D86DB}"/>
              </a:ext>
            </a:extLst>
          </p:cNvPr>
          <p:cNvCxnSpPr/>
          <p:nvPr/>
        </p:nvCxnSpPr>
        <p:spPr>
          <a:xfrm>
            <a:off x="933894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>
            <a:off x="425666" y="2082547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>
            <a:off x="425666" y="2689385"/>
            <a:ext cx="8032534" cy="1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>
            <a:cxnSpLocks/>
          </p:cNvCxnSpPr>
          <p:nvPr/>
        </p:nvCxnSpPr>
        <p:spPr>
          <a:xfrm>
            <a:off x="425666" y="3170359"/>
            <a:ext cx="803253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>
            <a:cxnSpLocks/>
          </p:cNvCxnSpPr>
          <p:nvPr/>
        </p:nvCxnSpPr>
        <p:spPr>
          <a:xfrm flipV="1">
            <a:off x="425202" y="3746149"/>
            <a:ext cx="8032998" cy="179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>
            <a:cxnSpLocks/>
          </p:cNvCxnSpPr>
          <p:nvPr/>
        </p:nvCxnSpPr>
        <p:spPr>
          <a:xfrm>
            <a:off x="425202" y="4156319"/>
            <a:ext cx="803299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94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33293"/>
            <a:ext cx="7467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4081941" y="599523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4C998-195D-05D1-44CA-3207EA1CF6AD}"/>
              </a:ext>
            </a:extLst>
          </p:cNvPr>
          <p:cNvSpPr/>
          <p:nvPr/>
        </p:nvSpPr>
        <p:spPr>
          <a:xfrm>
            <a:off x="716445" y="1597753"/>
            <a:ext cx="404434" cy="491994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21CC82-7D1A-FC94-C415-759EF0F542CA}"/>
              </a:ext>
            </a:extLst>
          </p:cNvPr>
          <p:cNvSpPr/>
          <p:nvPr/>
        </p:nvSpPr>
        <p:spPr>
          <a:xfrm>
            <a:off x="1554576" y="1101567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rapezoid 46">
            <a:extLst>
              <a:ext uri="{FF2B5EF4-FFF2-40B4-BE49-F238E27FC236}">
                <a16:creationId xmlns:a16="http://schemas.microsoft.com/office/drawing/2014/main" id="{D1E61C45-987C-4225-3B1C-DA5FA32B1189}"/>
              </a:ext>
            </a:extLst>
          </p:cNvPr>
          <p:cNvSpPr/>
          <p:nvPr/>
        </p:nvSpPr>
        <p:spPr>
          <a:xfrm>
            <a:off x="2011027" y="3488420"/>
            <a:ext cx="311148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24D7A1-546A-FA2C-DA3F-A9569F30A3F4}"/>
              </a:ext>
            </a:extLst>
          </p:cNvPr>
          <p:cNvCxnSpPr>
            <a:cxnSpLocks/>
          </p:cNvCxnSpPr>
          <p:nvPr/>
        </p:nvCxnSpPr>
        <p:spPr>
          <a:xfrm>
            <a:off x="933894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971347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68163A-14F1-CA8A-C344-FFDA66AB035A}"/>
              </a:ext>
            </a:extLst>
          </p:cNvPr>
          <p:cNvCxnSpPr>
            <a:cxnSpLocks/>
          </p:cNvCxnSpPr>
          <p:nvPr/>
        </p:nvCxnSpPr>
        <p:spPr>
          <a:xfrm flipH="1">
            <a:off x="2582450" y="940590"/>
            <a:ext cx="304" cy="38148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45A77F-EE77-872B-BB7D-EEAD7643859B}"/>
              </a:ext>
            </a:extLst>
          </p:cNvPr>
          <p:cNvCxnSpPr>
            <a:cxnSpLocks/>
          </p:cNvCxnSpPr>
          <p:nvPr/>
        </p:nvCxnSpPr>
        <p:spPr>
          <a:xfrm>
            <a:off x="1756792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C45F2C-E3CF-4F4E-F816-0A080C82ED70}"/>
              </a:ext>
            </a:extLst>
          </p:cNvPr>
          <p:cNvSpPr txBox="1"/>
          <p:nvPr/>
        </p:nvSpPr>
        <p:spPr>
          <a:xfrm>
            <a:off x="2013337" y="995331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C422668-8501-5742-FD56-B87D441D9AC1}"/>
              </a:ext>
            </a:extLst>
          </p:cNvPr>
          <p:cNvCxnSpPr>
            <a:cxnSpLocks/>
          </p:cNvCxnSpPr>
          <p:nvPr/>
        </p:nvCxnSpPr>
        <p:spPr>
          <a:xfrm>
            <a:off x="2584999" y="1020853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7FCF16AD-E75D-BFBA-4C1C-F21A0D09BE5D}"/>
              </a:ext>
            </a:extLst>
          </p:cNvPr>
          <p:cNvSpPr txBox="1"/>
          <p:nvPr/>
        </p:nvSpPr>
        <p:spPr>
          <a:xfrm>
            <a:off x="2677142" y="100650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78C7900-958E-52F9-8DC0-BF35C40F296E}"/>
              </a:ext>
            </a:extLst>
          </p:cNvPr>
          <p:cNvSpPr/>
          <p:nvPr/>
        </p:nvSpPr>
        <p:spPr>
          <a:xfrm>
            <a:off x="3221612" y="1097353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rapezoid 46">
            <a:extLst>
              <a:ext uri="{FF2B5EF4-FFF2-40B4-BE49-F238E27FC236}">
                <a16:creationId xmlns:a16="http://schemas.microsoft.com/office/drawing/2014/main" id="{EE1BCA51-879E-BD5A-767A-9443DAAECE14}"/>
              </a:ext>
            </a:extLst>
          </p:cNvPr>
          <p:cNvSpPr/>
          <p:nvPr/>
        </p:nvSpPr>
        <p:spPr>
          <a:xfrm>
            <a:off x="2858444" y="3489299"/>
            <a:ext cx="311149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71AD9F-8052-73E0-BA2D-0F1A1A5AC4EC}"/>
              </a:ext>
            </a:extLst>
          </p:cNvPr>
          <p:cNvSpPr/>
          <p:nvPr/>
        </p:nvSpPr>
        <p:spPr>
          <a:xfrm>
            <a:off x="2340955" y="3567541"/>
            <a:ext cx="498711" cy="1778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1148DF84-E0CC-FA40-75CC-C1982ADFC351}"/>
              </a:ext>
            </a:extLst>
          </p:cNvPr>
          <p:cNvCxnSpPr>
            <a:cxnSpLocks/>
          </p:cNvCxnSpPr>
          <p:nvPr/>
        </p:nvCxnSpPr>
        <p:spPr>
          <a:xfrm>
            <a:off x="3423828" y="1017087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rapezoid 46">
            <a:extLst>
              <a:ext uri="{FF2B5EF4-FFF2-40B4-BE49-F238E27FC236}">
                <a16:creationId xmlns:a16="http://schemas.microsoft.com/office/drawing/2014/main" id="{B6E879D1-DAC8-FCA3-47F1-3FE9C02A1E59}"/>
              </a:ext>
            </a:extLst>
          </p:cNvPr>
          <p:cNvSpPr/>
          <p:nvPr/>
        </p:nvSpPr>
        <p:spPr>
          <a:xfrm>
            <a:off x="3676031" y="3482809"/>
            <a:ext cx="304096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02" name="Trapezoid 46">
            <a:extLst>
              <a:ext uri="{FF2B5EF4-FFF2-40B4-BE49-F238E27FC236}">
                <a16:creationId xmlns:a16="http://schemas.microsoft.com/office/drawing/2014/main" id="{D1E4CBCA-236D-B60B-EB53-8A84ADF57676}"/>
              </a:ext>
            </a:extLst>
          </p:cNvPr>
          <p:cNvSpPr/>
          <p:nvPr/>
        </p:nvSpPr>
        <p:spPr>
          <a:xfrm>
            <a:off x="4522415" y="3483688"/>
            <a:ext cx="311149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4DC61F6-7B10-670A-3A59-3D1261F69F9E}"/>
              </a:ext>
            </a:extLst>
          </p:cNvPr>
          <p:cNvCxnSpPr>
            <a:cxnSpLocks/>
          </p:cNvCxnSpPr>
          <p:nvPr/>
        </p:nvCxnSpPr>
        <p:spPr>
          <a:xfrm>
            <a:off x="4246726" y="932437"/>
            <a:ext cx="24507" cy="393809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68FDD2B-E1B5-AE63-6641-6AF6547F47FF}"/>
              </a:ext>
            </a:extLst>
          </p:cNvPr>
          <p:cNvSpPr/>
          <p:nvPr/>
        </p:nvSpPr>
        <p:spPr>
          <a:xfrm>
            <a:off x="4005960" y="3561930"/>
            <a:ext cx="498711" cy="1778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B30F290-8D5D-D392-33F1-89F2BEC291A1}"/>
              </a:ext>
            </a:extLst>
          </p:cNvPr>
          <p:cNvSpPr txBox="1"/>
          <p:nvPr/>
        </p:nvSpPr>
        <p:spPr>
          <a:xfrm>
            <a:off x="3641045" y="1010788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EA39AEB-5522-4226-A49B-5F3E9481FA2B}"/>
              </a:ext>
            </a:extLst>
          </p:cNvPr>
          <p:cNvSpPr txBox="1"/>
          <p:nvPr/>
        </p:nvSpPr>
        <p:spPr>
          <a:xfrm>
            <a:off x="4852343" y="1367601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C28452A-F38A-CB48-9147-0B6C047646A8}"/>
              </a:ext>
            </a:extLst>
          </p:cNvPr>
          <p:cNvSpPr txBox="1"/>
          <p:nvPr/>
        </p:nvSpPr>
        <p:spPr>
          <a:xfrm>
            <a:off x="4852343" y="2318313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673095E-7627-DA36-93B2-7851FAFDC1BB}"/>
              </a:ext>
            </a:extLst>
          </p:cNvPr>
          <p:cNvSpPr txBox="1"/>
          <p:nvPr/>
        </p:nvSpPr>
        <p:spPr>
          <a:xfrm>
            <a:off x="4852343" y="2799211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3AEC285-FEE7-0AB2-21D9-640F448C2AAC}"/>
              </a:ext>
            </a:extLst>
          </p:cNvPr>
          <p:cNvSpPr txBox="1"/>
          <p:nvPr/>
        </p:nvSpPr>
        <p:spPr>
          <a:xfrm>
            <a:off x="4852343" y="3362804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sp>
        <p:nvSpPr>
          <p:cNvPr id="210" name="Trapezoid 46">
            <a:extLst>
              <a:ext uri="{FF2B5EF4-FFF2-40B4-BE49-F238E27FC236}">
                <a16:creationId xmlns:a16="http://schemas.microsoft.com/office/drawing/2014/main" id="{3AFAD8EC-6135-95F6-4495-3305CE49A0DB}"/>
              </a:ext>
            </a:extLst>
          </p:cNvPr>
          <p:cNvSpPr/>
          <p:nvPr/>
        </p:nvSpPr>
        <p:spPr>
          <a:xfrm>
            <a:off x="5625310" y="3490962"/>
            <a:ext cx="310511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11" name="Trapezoid 46">
            <a:extLst>
              <a:ext uri="{FF2B5EF4-FFF2-40B4-BE49-F238E27FC236}">
                <a16:creationId xmlns:a16="http://schemas.microsoft.com/office/drawing/2014/main" id="{A90354D6-32F6-06BF-A566-94A90BCE7247}"/>
              </a:ext>
            </a:extLst>
          </p:cNvPr>
          <p:cNvSpPr/>
          <p:nvPr/>
        </p:nvSpPr>
        <p:spPr>
          <a:xfrm>
            <a:off x="6482423" y="3491841"/>
            <a:ext cx="297137" cy="260431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9262CD84-3E86-DCBF-A82F-DCF09D52CA1F}"/>
              </a:ext>
            </a:extLst>
          </p:cNvPr>
          <p:cNvCxnSpPr>
            <a:cxnSpLocks/>
          </p:cNvCxnSpPr>
          <p:nvPr/>
        </p:nvCxnSpPr>
        <p:spPr>
          <a:xfrm>
            <a:off x="6172137" y="940798"/>
            <a:ext cx="0" cy="415783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0FF5AEB-F141-8BD1-DE64-173379A7F4EC}"/>
              </a:ext>
            </a:extLst>
          </p:cNvPr>
          <p:cNvSpPr/>
          <p:nvPr/>
        </p:nvSpPr>
        <p:spPr>
          <a:xfrm>
            <a:off x="5955240" y="3570083"/>
            <a:ext cx="498711" cy="1778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7BDDD6C-4A3B-3DAB-CDCF-12D3CA7AAC5D}"/>
              </a:ext>
            </a:extLst>
          </p:cNvPr>
          <p:cNvSpPr/>
          <p:nvPr/>
        </p:nvSpPr>
        <p:spPr>
          <a:xfrm>
            <a:off x="5168861" y="1087078"/>
            <a:ext cx="404433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2B9C54D-A7AC-4F10-FF51-5D15352A0BC2}"/>
              </a:ext>
            </a:extLst>
          </p:cNvPr>
          <p:cNvCxnSpPr>
            <a:cxnSpLocks/>
          </p:cNvCxnSpPr>
          <p:nvPr/>
        </p:nvCxnSpPr>
        <p:spPr>
          <a:xfrm>
            <a:off x="5371077" y="1006812"/>
            <a:ext cx="8228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59CC058-A530-B0D3-8230-5521EC7DD20A}"/>
              </a:ext>
            </a:extLst>
          </p:cNvPr>
          <p:cNvSpPr txBox="1"/>
          <p:nvPr/>
        </p:nvSpPr>
        <p:spPr>
          <a:xfrm>
            <a:off x="5588294" y="100051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701A110-48C4-5EB9-0810-C0381845CD82}"/>
              </a:ext>
            </a:extLst>
          </p:cNvPr>
          <p:cNvCxnSpPr>
            <a:cxnSpLocks/>
          </p:cNvCxnSpPr>
          <p:nvPr/>
        </p:nvCxnSpPr>
        <p:spPr>
          <a:xfrm>
            <a:off x="6789258" y="1630281"/>
            <a:ext cx="0" cy="30965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rapezoid 46">
            <a:extLst>
              <a:ext uri="{FF2B5EF4-FFF2-40B4-BE49-F238E27FC236}">
                <a16:creationId xmlns:a16="http://schemas.microsoft.com/office/drawing/2014/main" id="{9DBFD1E1-FF51-A2B5-CA59-674BA4C42917}"/>
              </a:ext>
            </a:extLst>
          </p:cNvPr>
          <p:cNvSpPr/>
          <p:nvPr/>
        </p:nvSpPr>
        <p:spPr>
          <a:xfrm flipV="1">
            <a:off x="2009787" y="3162118"/>
            <a:ext cx="286551" cy="126000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3" name="Trapezoid 46">
            <a:extLst>
              <a:ext uri="{FF2B5EF4-FFF2-40B4-BE49-F238E27FC236}">
                <a16:creationId xmlns:a16="http://schemas.microsoft.com/office/drawing/2014/main" id="{12B99D52-0BD3-A6D6-BD09-8C19E1DD3FAD}"/>
              </a:ext>
            </a:extLst>
          </p:cNvPr>
          <p:cNvSpPr/>
          <p:nvPr/>
        </p:nvSpPr>
        <p:spPr>
          <a:xfrm>
            <a:off x="2869422" y="3041579"/>
            <a:ext cx="288000" cy="124541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4" name="Trapezoid 46">
            <a:extLst>
              <a:ext uri="{FF2B5EF4-FFF2-40B4-BE49-F238E27FC236}">
                <a16:creationId xmlns:a16="http://schemas.microsoft.com/office/drawing/2014/main" id="{1C345C69-43DD-D510-2AD1-0CDAF77256DD}"/>
              </a:ext>
            </a:extLst>
          </p:cNvPr>
          <p:cNvSpPr/>
          <p:nvPr/>
        </p:nvSpPr>
        <p:spPr>
          <a:xfrm flipV="1">
            <a:off x="3673766" y="3168050"/>
            <a:ext cx="288000" cy="124541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5" name="Trapezoid 46">
            <a:extLst>
              <a:ext uri="{FF2B5EF4-FFF2-40B4-BE49-F238E27FC236}">
                <a16:creationId xmlns:a16="http://schemas.microsoft.com/office/drawing/2014/main" id="{D4A404DF-1B43-8D04-617D-6282E31D9BE9}"/>
              </a:ext>
            </a:extLst>
          </p:cNvPr>
          <p:cNvSpPr/>
          <p:nvPr/>
        </p:nvSpPr>
        <p:spPr>
          <a:xfrm>
            <a:off x="4533401" y="3047510"/>
            <a:ext cx="288000" cy="124541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6" name="Trapezoid 46">
            <a:extLst>
              <a:ext uri="{FF2B5EF4-FFF2-40B4-BE49-F238E27FC236}">
                <a16:creationId xmlns:a16="http://schemas.microsoft.com/office/drawing/2014/main" id="{3504BFBC-2537-C313-14B0-9CE8CAFB3E39}"/>
              </a:ext>
            </a:extLst>
          </p:cNvPr>
          <p:cNvSpPr/>
          <p:nvPr/>
        </p:nvSpPr>
        <p:spPr>
          <a:xfrm flipV="1">
            <a:off x="5619754" y="3158118"/>
            <a:ext cx="288000" cy="124541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7" name="Trapezoid 46">
            <a:extLst>
              <a:ext uri="{FF2B5EF4-FFF2-40B4-BE49-F238E27FC236}">
                <a16:creationId xmlns:a16="http://schemas.microsoft.com/office/drawing/2014/main" id="{66723AA6-C5FA-7B60-2DAD-E307602E0568}"/>
              </a:ext>
            </a:extLst>
          </p:cNvPr>
          <p:cNvSpPr/>
          <p:nvPr/>
        </p:nvSpPr>
        <p:spPr>
          <a:xfrm>
            <a:off x="6471640" y="3037578"/>
            <a:ext cx="288000" cy="124541"/>
          </a:xfrm>
          <a:prstGeom prst="trapezoi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8" name="Trapezoid 46">
            <a:extLst>
              <a:ext uri="{FF2B5EF4-FFF2-40B4-BE49-F238E27FC236}">
                <a16:creationId xmlns:a16="http://schemas.microsoft.com/office/drawing/2014/main" id="{B739E610-1136-271F-196C-720AFDFDCA1C}"/>
              </a:ext>
            </a:extLst>
          </p:cNvPr>
          <p:cNvSpPr/>
          <p:nvPr/>
        </p:nvSpPr>
        <p:spPr>
          <a:xfrm flipV="1">
            <a:off x="2006198" y="2686584"/>
            <a:ext cx="288000" cy="124541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29" name="Trapezoid 46">
            <a:extLst>
              <a:ext uri="{FF2B5EF4-FFF2-40B4-BE49-F238E27FC236}">
                <a16:creationId xmlns:a16="http://schemas.microsoft.com/office/drawing/2014/main" id="{DE258121-2793-B4AB-7646-51B9BC9C0B1F}"/>
              </a:ext>
            </a:extLst>
          </p:cNvPr>
          <p:cNvSpPr/>
          <p:nvPr/>
        </p:nvSpPr>
        <p:spPr>
          <a:xfrm>
            <a:off x="2865833" y="2566044"/>
            <a:ext cx="288000" cy="124541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0" name="Trapezoid 46">
            <a:extLst>
              <a:ext uri="{FF2B5EF4-FFF2-40B4-BE49-F238E27FC236}">
                <a16:creationId xmlns:a16="http://schemas.microsoft.com/office/drawing/2014/main" id="{968E3D6F-929B-BC27-6777-0F499451A2E9}"/>
              </a:ext>
            </a:extLst>
          </p:cNvPr>
          <p:cNvSpPr/>
          <p:nvPr/>
        </p:nvSpPr>
        <p:spPr>
          <a:xfrm flipV="1">
            <a:off x="3673757" y="2684144"/>
            <a:ext cx="288000" cy="124541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1" name="Trapezoid 46">
            <a:extLst>
              <a:ext uri="{FF2B5EF4-FFF2-40B4-BE49-F238E27FC236}">
                <a16:creationId xmlns:a16="http://schemas.microsoft.com/office/drawing/2014/main" id="{825E7A24-945F-4258-986C-E5F1A743B804}"/>
              </a:ext>
            </a:extLst>
          </p:cNvPr>
          <p:cNvSpPr/>
          <p:nvPr/>
        </p:nvSpPr>
        <p:spPr>
          <a:xfrm>
            <a:off x="4533392" y="2563604"/>
            <a:ext cx="288000" cy="124541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2" name="Trapezoid 46">
            <a:extLst>
              <a:ext uri="{FF2B5EF4-FFF2-40B4-BE49-F238E27FC236}">
                <a16:creationId xmlns:a16="http://schemas.microsoft.com/office/drawing/2014/main" id="{3371BC02-9945-3430-1226-A4396E4038AD}"/>
              </a:ext>
            </a:extLst>
          </p:cNvPr>
          <p:cNvSpPr/>
          <p:nvPr/>
        </p:nvSpPr>
        <p:spPr>
          <a:xfrm flipV="1">
            <a:off x="5619754" y="2689938"/>
            <a:ext cx="288000" cy="124541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3" name="Trapezoid 46">
            <a:extLst>
              <a:ext uri="{FF2B5EF4-FFF2-40B4-BE49-F238E27FC236}">
                <a16:creationId xmlns:a16="http://schemas.microsoft.com/office/drawing/2014/main" id="{46F5B074-1077-A5B3-BDAE-C5D28E9F97FC}"/>
              </a:ext>
            </a:extLst>
          </p:cNvPr>
          <p:cNvSpPr/>
          <p:nvPr/>
        </p:nvSpPr>
        <p:spPr>
          <a:xfrm>
            <a:off x="6471640" y="2569398"/>
            <a:ext cx="288000" cy="124541"/>
          </a:xfrm>
          <a:prstGeom prst="trapezoi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A1B8F4C-3CCC-D999-A17D-F5F3C4615299}"/>
              </a:ext>
            </a:extLst>
          </p:cNvPr>
          <p:cNvSpPr/>
          <p:nvPr/>
        </p:nvSpPr>
        <p:spPr>
          <a:xfrm>
            <a:off x="2338539" y="396519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5547FF1-7B6A-930C-BE30-03705BC2DCA2}"/>
              </a:ext>
            </a:extLst>
          </p:cNvPr>
          <p:cNvSpPr/>
          <p:nvPr/>
        </p:nvSpPr>
        <p:spPr>
          <a:xfrm>
            <a:off x="4003685" y="3974864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9EA170B-2EF5-0603-9DF9-1DB6FE86A334}"/>
              </a:ext>
            </a:extLst>
          </p:cNvPr>
          <p:cNvSpPr/>
          <p:nvPr/>
        </p:nvSpPr>
        <p:spPr>
          <a:xfrm>
            <a:off x="5950922" y="3980290"/>
            <a:ext cx="498711" cy="1778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11D1DF3-7306-E952-5F54-4666E7478091}"/>
              </a:ext>
            </a:extLst>
          </p:cNvPr>
          <p:cNvSpPr txBox="1"/>
          <p:nvPr/>
        </p:nvSpPr>
        <p:spPr>
          <a:xfrm>
            <a:off x="4850350" y="3820975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en-GB" sz="1400" b="1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DA6C793-7E99-03A2-B101-60A964FED3F6}"/>
              </a:ext>
            </a:extLst>
          </p:cNvPr>
          <p:cNvCxnSpPr>
            <a:cxnSpLocks/>
          </p:cNvCxnSpPr>
          <p:nvPr/>
        </p:nvCxnSpPr>
        <p:spPr>
          <a:xfrm>
            <a:off x="80274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00045D5C-5510-86E3-B775-96C71F7CCBCD}"/>
              </a:ext>
            </a:extLst>
          </p:cNvPr>
          <p:cNvCxnSpPr>
            <a:cxnSpLocks/>
          </p:cNvCxnSpPr>
          <p:nvPr/>
        </p:nvCxnSpPr>
        <p:spPr>
          <a:xfrm>
            <a:off x="563478" y="4600093"/>
            <a:ext cx="622578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317BEDCF-C543-E6C6-CDB1-B1F652EE00D2}"/>
              </a:ext>
            </a:extLst>
          </p:cNvPr>
          <p:cNvSpPr txBox="1"/>
          <p:nvPr/>
        </p:nvSpPr>
        <p:spPr>
          <a:xfrm>
            <a:off x="3313810" y="4325322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t_train</a:t>
            </a:r>
            <a:endParaRPr lang="en-GB" sz="1400" b="1" dirty="0"/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B79669E-BDB0-1C6C-A8C0-FFC53998292A}"/>
              </a:ext>
            </a:extLst>
          </p:cNvPr>
          <p:cNvCxnSpPr>
            <a:cxnSpLocks/>
          </p:cNvCxnSpPr>
          <p:nvPr/>
        </p:nvCxnSpPr>
        <p:spPr>
          <a:xfrm>
            <a:off x="6789258" y="4600093"/>
            <a:ext cx="123824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C265D131-5583-7658-4BAD-6FBD92D63B1E}"/>
              </a:ext>
            </a:extLst>
          </p:cNvPr>
          <p:cNvSpPr txBox="1"/>
          <p:nvPr/>
        </p:nvSpPr>
        <p:spPr>
          <a:xfrm>
            <a:off x="7042733" y="4314814"/>
            <a:ext cx="7312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TR_fill</a:t>
            </a:r>
            <a:endParaRPr lang="en-GB" sz="1400" b="1" dirty="0"/>
          </a:p>
        </p:txBody>
      </p:sp>
      <p:sp>
        <p:nvSpPr>
          <p:cNvPr id="3" name="Trapezoid 46">
            <a:extLst>
              <a:ext uri="{FF2B5EF4-FFF2-40B4-BE49-F238E27FC236}">
                <a16:creationId xmlns:a16="http://schemas.microsoft.com/office/drawing/2014/main" id="{D9B6C2A5-10A2-66FF-2AA7-4CEE4AA1D3FD}"/>
              </a:ext>
            </a:extLst>
          </p:cNvPr>
          <p:cNvSpPr/>
          <p:nvPr/>
        </p:nvSpPr>
        <p:spPr>
          <a:xfrm>
            <a:off x="1183644" y="3304658"/>
            <a:ext cx="298992" cy="441491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2B9C54D-A7AC-4F10-FF51-5D15352A0BC2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987958" y="4706230"/>
            <a:ext cx="1565478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2B9C54D-A7AC-4F10-FF51-5D15352A0BC2}"/>
              </a:ext>
            </a:extLst>
          </p:cNvPr>
          <p:cNvCxnSpPr>
            <a:cxnSpLocks/>
          </p:cNvCxnSpPr>
          <p:nvPr/>
        </p:nvCxnSpPr>
        <p:spPr>
          <a:xfrm>
            <a:off x="1051877" y="4870532"/>
            <a:ext cx="317329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588490" y="4552342"/>
            <a:ext cx="39946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95959"/>
                </a:solidFill>
              </a:rPr>
              <a:t>TE</a:t>
            </a:r>
            <a:endParaRPr lang="en-GB" sz="1400" b="1" dirty="0">
              <a:solidFill>
                <a:srgbClr val="595959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3095663" y="4641573"/>
            <a:ext cx="50687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95959"/>
                </a:solidFill>
              </a:rPr>
              <a:t>TE2</a:t>
            </a:r>
            <a:endParaRPr lang="en-GB" sz="1400" b="1" dirty="0">
              <a:solidFill>
                <a:srgbClr val="595959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B9C54D-A7AC-4F10-FF51-5D15352A0BC2}"/>
              </a:ext>
            </a:extLst>
          </p:cNvPr>
          <p:cNvCxnSpPr>
            <a:cxnSpLocks/>
          </p:cNvCxnSpPr>
          <p:nvPr/>
        </p:nvCxnSpPr>
        <p:spPr>
          <a:xfrm flipV="1">
            <a:off x="1042840" y="5028168"/>
            <a:ext cx="510842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5CEE5BF-F3FF-AC42-20C6-C5FB8ADE44FB}"/>
              </a:ext>
            </a:extLst>
          </p:cNvPr>
          <p:cNvSpPr txBox="1"/>
          <p:nvPr/>
        </p:nvSpPr>
        <p:spPr>
          <a:xfrm>
            <a:off x="4961117" y="4786615"/>
            <a:ext cx="50687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95959"/>
                </a:solidFill>
              </a:rPr>
              <a:t>TE3</a:t>
            </a:r>
            <a:endParaRPr lang="en-GB" sz="1400" b="1" dirty="0">
              <a:solidFill>
                <a:srgbClr val="59595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B275E-101E-A747-C981-83CBC4F19FF4}"/>
              </a:ext>
            </a:extLst>
          </p:cNvPr>
          <p:cNvSpPr txBox="1"/>
          <p:nvPr/>
        </p:nvSpPr>
        <p:spPr>
          <a:xfrm>
            <a:off x="227595" y="12437"/>
            <a:ext cx="89140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 mapping 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(s11_from_3d_se_to</a:t>
            </a:r>
            <a:r>
              <a:rPr lang="en-US" altLang="zh-CN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_3d_mse )</a:t>
            </a:r>
            <a:endParaRPr lang="en-US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4858980"/>
            <a:ext cx="2057400" cy="220445"/>
          </a:xfrm>
        </p:spPr>
        <p:txBody>
          <a:bodyPr/>
          <a:lstStyle/>
          <a:p>
            <a:pPr marL="0" indent="0" algn="r">
              <a:buNone/>
            </a:pPr>
            <a:r>
              <a:rPr lang="en-GB" sz="900" dirty="0" smtClean="0">
                <a:solidFill>
                  <a:srgbClr val="595959"/>
                </a:solidFill>
              </a:rPr>
              <a:t>2</a:t>
            </a:r>
            <a:endParaRPr lang="en-GB" sz="9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2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3217" b="37917"/>
          <a:stretch/>
        </p:blipFill>
        <p:spPr>
          <a:xfrm>
            <a:off x="4727501" y="1828800"/>
            <a:ext cx="3713584" cy="798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4544" b="-1"/>
          <a:stretch/>
        </p:blipFill>
        <p:spPr>
          <a:xfrm>
            <a:off x="4708841" y="3949972"/>
            <a:ext cx="3713584" cy="982291"/>
          </a:xfrm>
          <a:prstGeom prst="rect">
            <a:avLst/>
          </a:prstGeom>
        </p:spPr>
      </p:pic>
      <p:sp>
        <p:nvSpPr>
          <p:cNvPr id="6" name="Google Shape;255;p42"/>
          <p:cNvSpPr txBox="1"/>
          <p:nvPr/>
        </p:nvSpPr>
        <p:spPr>
          <a:xfrm>
            <a:off x="0" y="1"/>
            <a:ext cx="90972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4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Quantitative MRI </a:t>
            </a:r>
            <a:endParaRPr sz="34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100" b="1" dirty="0">
              <a:solidFill>
                <a:schemeClr val="dk1"/>
              </a:solidFill>
            </a:endParaRPr>
          </a:p>
          <a:p>
            <a:endParaRPr sz="3400" b="1" dirty="0">
              <a:solidFill>
                <a:schemeClr val="lt1"/>
              </a:solidFill>
            </a:endParaRPr>
          </a:p>
        </p:txBody>
      </p:sp>
      <p:sp>
        <p:nvSpPr>
          <p:cNvPr id="7" name="Google Shape;254;p42"/>
          <p:cNvSpPr/>
          <p:nvPr/>
        </p:nvSpPr>
        <p:spPr>
          <a:xfrm>
            <a:off x="2400" y="1"/>
            <a:ext cx="9141600" cy="681900"/>
          </a:xfrm>
          <a:prstGeom prst="rect">
            <a:avLst/>
          </a:prstGeom>
          <a:solidFill>
            <a:srgbClr val="831A2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endParaRPr sz="1800"/>
          </a:p>
        </p:txBody>
      </p:sp>
      <p:sp>
        <p:nvSpPr>
          <p:cNvPr id="8" name="Google Shape;255;p42"/>
          <p:cNvSpPr txBox="1"/>
          <p:nvPr/>
        </p:nvSpPr>
        <p:spPr>
          <a:xfrm>
            <a:off x="154029" y="0"/>
            <a:ext cx="90972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 </a:t>
            </a:r>
            <a:r>
              <a:rPr lang="en-US" sz="3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</a:t>
            </a:r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(s30_2D_IR_SE_T1mapping) </a:t>
            </a:r>
            <a:endParaRPr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100" b="1" dirty="0">
              <a:solidFill>
                <a:schemeClr val="bg1"/>
              </a:solidFill>
            </a:endParaRPr>
          </a:p>
          <a:p>
            <a:endParaRPr sz="3400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b="74169"/>
          <a:stretch/>
        </p:blipFill>
        <p:spPr>
          <a:xfrm>
            <a:off x="4727501" y="1077355"/>
            <a:ext cx="3713584" cy="714123"/>
          </a:xfrm>
          <a:prstGeom prst="rect">
            <a:avLst/>
          </a:prstGeom>
        </p:spPr>
      </p:pic>
      <p:sp>
        <p:nvSpPr>
          <p:cNvPr id="9" name="Google Shape;658;p60"/>
          <p:cNvSpPr txBox="1"/>
          <p:nvPr/>
        </p:nvSpPr>
        <p:spPr>
          <a:xfrm>
            <a:off x="292359" y="1087157"/>
            <a:ext cx="4086557" cy="348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PT" sz="18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the longitudinal magnetization  recovery curve for T1 </a:t>
            </a:r>
            <a:r>
              <a:rPr lang="pt-PT" sz="18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 </a:t>
            </a:r>
            <a:endParaRPr lang="pt-PT" sz="1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pt-PT" sz="1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PT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Inversion recovery </a:t>
            </a:r>
            <a:r>
              <a:rPr lang="pt-PT" sz="1800" b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pt-PT" sz="1300" b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PT" sz="13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 k-space line per inversion)</a:t>
            </a:r>
          </a:p>
          <a:p>
            <a:pPr algn="ctr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PT" sz="13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TR&gt;5*T1</a:t>
            </a:r>
            <a:endParaRPr lang="en-GB" sz="13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317492">
              <a:lnSpc>
                <a:spcPct val="150000"/>
              </a:lnSpc>
              <a:buClr>
                <a:schemeClr val="dk1"/>
              </a:buClr>
              <a:buSzPts val="1400"/>
              <a:buFont typeface="Arial"/>
              <a:buChar char="●"/>
            </a:pPr>
            <a:endParaRPr lang="en-GB" sz="15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317492">
              <a:lnSpc>
                <a:spcPct val="150000"/>
              </a:lnSpc>
              <a:buClr>
                <a:schemeClr val="dk1"/>
              </a:buClr>
              <a:buSzPts val="1400"/>
              <a:buFont typeface="Arial"/>
              <a:buChar char="●"/>
            </a:pPr>
            <a:endParaRPr lang="en-GB" sz="15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317492">
              <a:lnSpc>
                <a:spcPct val="150000"/>
              </a:lnSpc>
              <a:buClr>
                <a:schemeClr val="dk1"/>
              </a:buClr>
              <a:buSzPts val="1400"/>
              <a:buFont typeface="Arial"/>
              <a:buChar char="●"/>
            </a:pPr>
            <a:endParaRPr sz="15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1304" y="1422575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ny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567255" y="1456436"/>
            <a:ext cx="1532709" cy="0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83289" y="1197657"/>
            <a:ext cx="354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endParaRPr lang="en-US" sz="15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2988" y="4192023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AD261A"/>
                </a:solidFill>
              </a:rPr>
              <a:t>s30_2D_IR_SE_T1mapping.ipynb</a:t>
            </a:r>
            <a:endParaRPr lang="en-US" dirty="0">
              <a:solidFill>
                <a:srgbClr val="AD261A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t="1635" b="73920"/>
          <a:stretch/>
        </p:blipFill>
        <p:spPr>
          <a:xfrm>
            <a:off x="4715061" y="2544147"/>
            <a:ext cx="3713584" cy="677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21535" y="744106"/>
            <a:ext cx="441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>
                <a:solidFill>
                  <a:srgbClr val="428C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</a:t>
            </a:r>
            <a:endParaRPr lang="en-US" sz="1500" dirty="0">
              <a:solidFill>
                <a:srgbClr val="428C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481" y="749657"/>
            <a:ext cx="441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endParaRPr lang="en-US" sz="1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33110" b="42202"/>
          <a:stretch/>
        </p:blipFill>
        <p:spPr>
          <a:xfrm>
            <a:off x="4715061" y="3247338"/>
            <a:ext cx="3713584" cy="68396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786457" y="1077355"/>
            <a:ext cx="609097" cy="36812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0881" y="1077355"/>
            <a:ext cx="217714" cy="3681257"/>
          </a:xfrm>
          <a:prstGeom prst="rect">
            <a:avLst/>
          </a:prstGeom>
          <a:noFill/>
          <a:ln>
            <a:solidFill>
              <a:srgbClr val="428C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4858980"/>
            <a:ext cx="2057400" cy="273844"/>
          </a:xfrm>
        </p:spPr>
        <p:txBody>
          <a:bodyPr/>
          <a:lstStyle/>
          <a:p>
            <a:r>
              <a:rPr lang="en-GB" dirty="0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0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5;p42"/>
          <p:cNvSpPr txBox="1"/>
          <p:nvPr/>
        </p:nvSpPr>
        <p:spPr>
          <a:xfrm>
            <a:off x="0" y="1"/>
            <a:ext cx="90972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4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Quantitative MRI </a:t>
            </a:r>
            <a:endParaRPr sz="34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100" b="1" dirty="0">
              <a:solidFill>
                <a:schemeClr val="dk1"/>
              </a:solidFill>
            </a:endParaRPr>
          </a:p>
          <a:p>
            <a:endParaRPr sz="3400" b="1" dirty="0">
              <a:solidFill>
                <a:schemeClr val="lt1"/>
              </a:solidFill>
            </a:endParaRPr>
          </a:p>
        </p:txBody>
      </p:sp>
      <p:sp>
        <p:nvSpPr>
          <p:cNvPr id="7" name="Google Shape;254;p42"/>
          <p:cNvSpPr/>
          <p:nvPr/>
        </p:nvSpPr>
        <p:spPr>
          <a:xfrm>
            <a:off x="2400" y="1"/>
            <a:ext cx="9141600" cy="681900"/>
          </a:xfrm>
          <a:prstGeom prst="rect">
            <a:avLst/>
          </a:prstGeom>
          <a:solidFill>
            <a:srgbClr val="831A2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endParaRPr sz="1800"/>
          </a:p>
        </p:txBody>
      </p:sp>
      <p:sp>
        <p:nvSpPr>
          <p:cNvPr id="8" name="Google Shape;255;p42"/>
          <p:cNvSpPr txBox="1"/>
          <p:nvPr/>
        </p:nvSpPr>
        <p:spPr>
          <a:xfrm>
            <a:off x="154029" y="0"/>
            <a:ext cx="90972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4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 mapping </a:t>
            </a:r>
            <a:endParaRPr sz="34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100" b="1" dirty="0">
              <a:solidFill>
                <a:schemeClr val="dk1"/>
              </a:solidFill>
            </a:endParaRPr>
          </a:p>
          <a:p>
            <a:endParaRPr sz="3400" b="1" dirty="0">
              <a:solidFill>
                <a:schemeClr val="lt1"/>
              </a:solidFill>
            </a:endParaRPr>
          </a:p>
        </p:txBody>
      </p:sp>
      <p:sp>
        <p:nvSpPr>
          <p:cNvPr id="9" name="Google Shape;658;p60"/>
          <p:cNvSpPr txBox="1"/>
          <p:nvPr/>
        </p:nvSpPr>
        <p:spPr>
          <a:xfrm>
            <a:off x="472067" y="1483104"/>
            <a:ext cx="4052895" cy="380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PT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 SE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3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long (&gt;1h)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t-PT" sz="18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PT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 GRE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 of the readout in recovery curve 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pt-PT" sz="15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317492">
              <a:lnSpc>
                <a:spcPct val="150000"/>
              </a:lnSpc>
              <a:buClr>
                <a:schemeClr val="dk1"/>
              </a:buClr>
              <a:buSzPts val="1400"/>
              <a:buFont typeface="Arial"/>
              <a:buChar char="●"/>
            </a:pPr>
            <a:endParaRPr lang="en-GB" sz="15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317492">
              <a:lnSpc>
                <a:spcPct val="150000"/>
              </a:lnSpc>
              <a:buClr>
                <a:schemeClr val="dk1"/>
              </a:buClr>
              <a:buSzPts val="1400"/>
              <a:buFont typeface="Arial"/>
              <a:buChar char="●"/>
            </a:pPr>
            <a:endParaRPr lang="en-GB" sz="15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317492">
              <a:lnSpc>
                <a:spcPct val="150000"/>
              </a:lnSpc>
              <a:buClr>
                <a:schemeClr val="dk1"/>
              </a:buClr>
              <a:buSzPts val="1400"/>
              <a:buFont typeface="Arial"/>
              <a:buChar char="●"/>
            </a:pPr>
            <a:endParaRPr sz="15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oogle Shape;711;p64"/>
          <p:cNvPicPr preferRelativeResize="0">
            <a:picLocks noChangeAspect="1"/>
          </p:cNvPicPr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2508" r="43884" b="1855"/>
          <a:stretch/>
        </p:blipFill>
        <p:spPr>
          <a:xfrm>
            <a:off x="5019869" y="1835020"/>
            <a:ext cx="2875947" cy="2164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6396696" y="1841238"/>
            <a:ext cx="1486678" cy="192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4858980"/>
            <a:ext cx="2057400" cy="273844"/>
          </a:xfrm>
        </p:spPr>
        <p:txBody>
          <a:bodyPr/>
          <a:lstStyle/>
          <a:p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301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5;p42"/>
          <p:cNvSpPr txBox="1"/>
          <p:nvPr/>
        </p:nvSpPr>
        <p:spPr>
          <a:xfrm>
            <a:off x="0" y="1"/>
            <a:ext cx="90972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4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Quantitative MRI </a:t>
            </a:r>
            <a:endParaRPr sz="34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100" b="1" dirty="0">
              <a:solidFill>
                <a:schemeClr val="dk1"/>
              </a:solidFill>
            </a:endParaRPr>
          </a:p>
          <a:p>
            <a:endParaRPr sz="3400" b="1" dirty="0">
              <a:solidFill>
                <a:schemeClr val="lt1"/>
              </a:solidFill>
            </a:endParaRPr>
          </a:p>
        </p:txBody>
      </p:sp>
      <p:sp>
        <p:nvSpPr>
          <p:cNvPr id="7" name="Google Shape;254;p42"/>
          <p:cNvSpPr/>
          <p:nvPr/>
        </p:nvSpPr>
        <p:spPr>
          <a:xfrm>
            <a:off x="2400" y="1"/>
            <a:ext cx="9141600" cy="681900"/>
          </a:xfrm>
          <a:prstGeom prst="rect">
            <a:avLst/>
          </a:prstGeom>
          <a:solidFill>
            <a:srgbClr val="831A2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endParaRPr sz="1800"/>
          </a:p>
        </p:txBody>
      </p:sp>
      <p:sp>
        <p:nvSpPr>
          <p:cNvPr id="8" name="Google Shape;255;p42"/>
          <p:cNvSpPr txBox="1"/>
          <p:nvPr/>
        </p:nvSpPr>
        <p:spPr>
          <a:xfrm>
            <a:off x="154029" y="0"/>
            <a:ext cx="90972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400" b="1" dirty="0" smtClean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 </a:t>
            </a:r>
            <a:r>
              <a:rPr lang="en-US" sz="34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</a:t>
            </a:r>
            <a:endParaRPr sz="34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100" b="1" dirty="0">
              <a:solidFill>
                <a:schemeClr val="dk1"/>
              </a:solidFill>
            </a:endParaRPr>
          </a:p>
          <a:p>
            <a:endParaRPr sz="3400" b="1" dirty="0">
              <a:solidFill>
                <a:schemeClr val="lt1"/>
              </a:solidFill>
            </a:endParaRPr>
          </a:p>
        </p:txBody>
      </p:sp>
      <p:sp>
        <p:nvSpPr>
          <p:cNvPr id="9" name="Google Shape;658;p60"/>
          <p:cNvSpPr txBox="1"/>
          <p:nvPr/>
        </p:nvSpPr>
        <p:spPr>
          <a:xfrm>
            <a:off x="519105" y="1070451"/>
            <a:ext cx="3157156" cy="487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PT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 SE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long (&gt;1h)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t-PT" sz="18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PT" sz="18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 GRE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 of the readout in recovery curve 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PT" sz="15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t-PT" sz="15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PT" sz="1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 GRE and trigger for cardiac</a:t>
            </a:r>
            <a:endParaRPr lang="pt-PT" sz="15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pt-PT" sz="15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317492">
              <a:lnSpc>
                <a:spcPct val="150000"/>
              </a:lnSpc>
              <a:buClr>
                <a:schemeClr val="dk1"/>
              </a:buClr>
              <a:buSzPts val="1400"/>
              <a:buFont typeface="Arial"/>
              <a:buChar char="●"/>
            </a:pPr>
            <a:endParaRPr lang="en-GB" sz="15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317492">
              <a:lnSpc>
                <a:spcPct val="150000"/>
              </a:lnSpc>
              <a:buClr>
                <a:schemeClr val="dk1"/>
              </a:buClr>
              <a:buSzPts val="1400"/>
              <a:buFont typeface="Arial"/>
              <a:buChar char="●"/>
            </a:pPr>
            <a:endParaRPr lang="en-GB" sz="15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317492">
              <a:lnSpc>
                <a:spcPct val="150000"/>
              </a:lnSpc>
              <a:buClr>
                <a:schemeClr val="dk1"/>
              </a:buClr>
              <a:buSzPts val="1400"/>
              <a:buFont typeface="Arial"/>
              <a:buChar char="●"/>
            </a:pPr>
            <a:endParaRPr sz="15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oogle Shape;711;p64"/>
          <p:cNvPicPr preferRelativeResize="0">
            <a:picLocks noChangeAspect="1"/>
          </p:cNvPicPr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7567" y="1847458"/>
            <a:ext cx="5024941" cy="21647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4858980"/>
            <a:ext cx="2057400" cy="273844"/>
          </a:xfrm>
        </p:spPr>
        <p:txBody>
          <a:bodyPr/>
          <a:lstStyle/>
          <a:p>
            <a:r>
              <a:rPr lang="en-GB" dirty="0" smtClean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46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/>
          <p:nvPr/>
        </p:nvSpPr>
        <p:spPr>
          <a:xfrm>
            <a:off x="2425" y="1"/>
            <a:ext cx="9141600" cy="681900"/>
          </a:xfrm>
          <a:prstGeom prst="rect">
            <a:avLst/>
          </a:prstGeom>
          <a:solidFill>
            <a:srgbClr val="831A2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endParaRPr sz="1800"/>
          </a:p>
        </p:txBody>
      </p:sp>
      <p:sp>
        <p:nvSpPr>
          <p:cNvPr id="255" name="Google Shape;255;p42"/>
          <p:cNvSpPr txBox="1"/>
          <p:nvPr/>
        </p:nvSpPr>
        <p:spPr>
          <a:xfrm>
            <a:off x="0" y="1"/>
            <a:ext cx="90972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3400" b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Open-MOLLI</a:t>
            </a:r>
            <a:endParaRPr sz="3400" b="1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4858980"/>
            <a:ext cx="2057400" cy="273844"/>
          </a:xfrm>
        </p:spPr>
        <p:txBody>
          <a:bodyPr/>
          <a:lstStyle/>
          <a:p>
            <a:fld id="{00000000-1234-1234-1234-123412341234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3" name="Google Shape;995;p81">
            <a:extLst>
              <a:ext uri="{FF2B5EF4-FFF2-40B4-BE49-F238E27FC236}">
                <a16:creationId xmlns:a16="http://schemas.microsoft.com/office/drawing/2014/main" id="{7763C1E9-9AC0-CC16-0673-EA00D438B565}"/>
              </a:ext>
            </a:extLst>
          </p:cNvPr>
          <p:cNvSpPr txBox="1"/>
          <p:nvPr/>
        </p:nvSpPr>
        <p:spPr>
          <a:xfrm>
            <a:off x="501525" y="759401"/>
            <a:ext cx="8298600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5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Open-source </a:t>
            </a:r>
            <a:r>
              <a:rPr lang="en-US" sz="15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myocardial </a:t>
            </a:r>
            <a:r>
              <a:rPr lang="en-US" sz="15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 mapping </a:t>
            </a:r>
            <a:r>
              <a:rPr lang="en-US" sz="15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for fast prototyping</a:t>
            </a:r>
            <a:r>
              <a:rPr lang="en-US" sz="15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Google Shape;996;p81">
            <a:extLst>
              <a:ext uri="{FF2B5EF4-FFF2-40B4-BE49-F238E27FC236}">
                <a16:creationId xmlns:a16="http://schemas.microsoft.com/office/drawing/2014/main" id="{BFAA8859-209F-1947-9461-21CB5003B532}"/>
              </a:ext>
            </a:extLst>
          </p:cNvPr>
          <p:cNvSpPr/>
          <p:nvPr/>
        </p:nvSpPr>
        <p:spPr>
          <a:xfrm>
            <a:off x="329500" y="1382201"/>
            <a:ext cx="4894265" cy="3067211"/>
          </a:xfrm>
          <a:prstGeom prst="rect">
            <a:avLst/>
          </a:prstGeom>
          <a:noFill/>
          <a:ln w="9525" cap="flat" cmpd="sng">
            <a:solidFill>
              <a:srgbClr val="AD26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oogle Shape;997;p81">
            <a:extLst>
              <a:ext uri="{FF2B5EF4-FFF2-40B4-BE49-F238E27FC236}">
                <a16:creationId xmlns:a16="http://schemas.microsoft.com/office/drawing/2014/main" id="{C9C4EB04-3C5E-9179-4609-3ABB4F348B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78" y="1452119"/>
            <a:ext cx="4627144" cy="28881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999;p81">
            <a:extLst>
              <a:ext uri="{FF2B5EF4-FFF2-40B4-BE49-F238E27FC236}">
                <a16:creationId xmlns:a16="http://schemas.microsoft.com/office/drawing/2014/main" id="{31151169-0E38-FD5F-1DB6-C5DAA427D8F8}"/>
              </a:ext>
            </a:extLst>
          </p:cNvPr>
          <p:cNvSpPr txBox="1"/>
          <p:nvPr/>
        </p:nvSpPr>
        <p:spPr>
          <a:xfrm>
            <a:off x="5611234" y="2284957"/>
            <a:ext cx="2756400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9" indent="-317492">
              <a:lnSpc>
                <a:spcPct val="115000"/>
              </a:lnSpc>
              <a:buSzPts val="1400"/>
              <a:buFont typeface="Times New Roman"/>
              <a:buChar char="●"/>
            </a:pPr>
            <a:r>
              <a:rPr lang="en-GB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bSSFP</a:t>
            </a:r>
            <a:endParaRPr sz="1800" b="1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189" indent="-317492">
              <a:lnSpc>
                <a:spcPct val="115000"/>
              </a:lnSpc>
              <a:buSzPts val="1400"/>
              <a:buFont typeface="Times New Roman"/>
              <a:buChar char="●"/>
            </a:pPr>
            <a:r>
              <a:rPr lang="en-GB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ECG triggered</a:t>
            </a:r>
          </a:p>
          <a:p>
            <a:pPr marL="457189" indent="-317492">
              <a:lnSpc>
                <a:spcPct val="115000"/>
              </a:lnSpc>
              <a:buSzPts val="1400"/>
              <a:buFont typeface="Times New Roman"/>
              <a:buChar char="●"/>
            </a:pPr>
            <a:r>
              <a:rPr lang="en-GB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Scheme 5(3)3</a:t>
            </a:r>
            <a:endParaRPr sz="1800" b="1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" name="Google Shape;1001;p81">
            <a:extLst>
              <a:ext uri="{FF2B5EF4-FFF2-40B4-BE49-F238E27FC236}">
                <a16:creationId xmlns:a16="http://schemas.microsoft.com/office/drawing/2014/main" id="{9CDB3B66-8FF6-9A31-F8E7-AE8653F22135}"/>
              </a:ext>
            </a:extLst>
          </p:cNvPr>
          <p:cNvSpPr/>
          <p:nvPr/>
        </p:nvSpPr>
        <p:spPr>
          <a:xfrm>
            <a:off x="774002" y="2461190"/>
            <a:ext cx="87900" cy="176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1002;p81">
            <a:extLst>
              <a:ext uri="{FF2B5EF4-FFF2-40B4-BE49-F238E27FC236}">
                <a16:creationId xmlns:a16="http://schemas.microsoft.com/office/drawing/2014/main" id="{FBF61123-7BB9-8385-1293-58A1960EC1B4}"/>
              </a:ext>
            </a:extLst>
          </p:cNvPr>
          <p:cNvSpPr/>
          <p:nvPr/>
        </p:nvSpPr>
        <p:spPr>
          <a:xfrm>
            <a:off x="1964502" y="2469548"/>
            <a:ext cx="87900" cy="176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Google Shape;1003;p81">
            <a:extLst>
              <a:ext uri="{FF2B5EF4-FFF2-40B4-BE49-F238E27FC236}">
                <a16:creationId xmlns:a16="http://schemas.microsoft.com/office/drawing/2014/main" id="{AD327163-2845-3128-19D6-62A5E282E434}"/>
              </a:ext>
            </a:extLst>
          </p:cNvPr>
          <p:cNvSpPr txBox="1"/>
          <p:nvPr/>
        </p:nvSpPr>
        <p:spPr>
          <a:xfrm>
            <a:off x="454451" y="4107781"/>
            <a:ext cx="19356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5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2 inversions</a:t>
            </a:r>
            <a:endParaRPr sz="1500" b="1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0" name="Google Shape;1004;p81">
            <a:extLst>
              <a:ext uri="{FF2B5EF4-FFF2-40B4-BE49-F238E27FC236}">
                <a16:creationId xmlns:a16="http://schemas.microsoft.com/office/drawing/2014/main" id="{3E8784D1-C5D4-39AB-2278-7F531801F0C4}"/>
              </a:ext>
            </a:extLst>
          </p:cNvPr>
          <p:cNvSpPr txBox="1"/>
          <p:nvPr/>
        </p:nvSpPr>
        <p:spPr>
          <a:xfrm>
            <a:off x="5495434" y="4084886"/>
            <a:ext cx="3134273" cy="36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sz="115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https://github.com/asgaspar/OpenMOLLI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1005;p81">
            <a:extLst>
              <a:ext uri="{FF2B5EF4-FFF2-40B4-BE49-F238E27FC236}">
                <a16:creationId xmlns:a16="http://schemas.microsoft.com/office/drawing/2014/main" id="{868317B5-E693-168F-3D35-2EF22C1F9FBE}"/>
              </a:ext>
            </a:extLst>
          </p:cNvPr>
          <p:cNvSpPr/>
          <p:nvPr/>
        </p:nvSpPr>
        <p:spPr>
          <a:xfrm>
            <a:off x="3237302" y="1665968"/>
            <a:ext cx="87900" cy="2425500"/>
          </a:xfrm>
          <a:prstGeom prst="rect">
            <a:avLst/>
          </a:prstGeom>
          <a:noFill/>
          <a:ln w="9525" cap="flat" cmpd="sng">
            <a:solidFill>
              <a:srgbClr val="D5A6B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Google Shape;1006;p81">
            <a:extLst>
              <a:ext uri="{FF2B5EF4-FFF2-40B4-BE49-F238E27FC236}">
                <a16:creationId xmlns:a16="http://schemas.microsoft.com/office/drawing/2014/main" id="{FE97E8D3-0A9D-B1CC-6A74-27B4E3E4042D}"/>
              </a:ext>
            </a:extLst>
          </p:cNvPr>
          <p:cNvSpPr txBox="1"/>
          <p:nvPr/>
        </p:nvSpPr>
        <p:spPr>
          <a:xfrm>
            <a:off x="3061265" y="1340534"/>
            <a:ext cx="19356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500" b="1" dirty="0">
                <a:solidFill>
                  <a:srgbClr val="A64D79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8 TIs </a:t>
            </a:r>
            <a:endParaRPr sz="1500" b="1" dirty="0">
              <a:solidFill>
                <a:srgbClr val="A64D79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6" name="Google Shape;1007;p81">
            <a:extLst>
              <a:ext uri="{FF2B5EF4-FFF2-40B4-BE49-F238E27FC236}">
                <a16:creationId xmlns:a16="http://schemas.microsoft.com/office/drawing/2014/main" id="{23D5B5F1-6C89-C721-B22F-074420F88B90}"/>
              </a:ext>
            </a:extLst>
          </p:cNvPr>
          <p:cNvSpPr/>
          <p:nvPr/>
        </p:nvSpPr>
        <p:spPr>
          <a:xfrm>
            <a:off x="3418277" y="1665968"/>
            <a:ext cx="87900" cy="2425500"/>
          </a:xfrm>
          <a:prstGeom prst="rect">
            <a:avLst/>
          </a:prstGeom>
          <a:noFill/>
          <a:ln w="9525" cap="flat" cmpd="sng">
            <a:solidFill>
              <a:srgbClr val="D5A6B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Google Shape;1008;p81">
            <a:extLst>
              <a:ext uri="{FF2B5EF4-FFF2-40B4-BE49-F238E27FC236}">
                <a16:creationId xmlns:a16="http://schemas.microsoft.com/office/drawing/2014/main" id="{DBFAFA64-4DFE-AA0F-FEA7-2F4BBF59EBBC}"/>
              </a:ext>
            </a:extLst>
          </p:cNvPr>
          <p:cNvSpPr/>
          <p:nvPr/>
        </p:nvSpPr>
        <p:spPr>
          <a:xfrm>
            <a:off x="3601633" y="1665968"/>
            <a:ext cx="87900" cy="2425500"/>
          </a:xfrm>
          <a:prstGeom prst="rect">
            <a:avLst/>
          </a:prstGeom>
          <a:noFill/>
          <a:ln w="9525" cap="flat" cmpd="sng">
            <a:solidFill>
              <a:srgbClr val="D5A6B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Google Shape;1009;p81">
            <a:extLst>
              <a:ext uri="{FF2B5EF4-FFF2-40B4-BE49-F238E27FC236}">
                <a16:creationId xmlns:a16="http://schemas.microsoft.com/office/drawing/2014/main" id="{49F05F37-2595-983E-2748-8205B8129602}"/>
              </a:ext>
            </a:extLst>
          </p:cNvPr>
          <p:cNvSpPr/>
          <p:nvPr/>
        </p:nvSpPr>
        <p:spPr>
          <a:xfrm>
            <a:off x="3777846" y="1656443"/>
            <a:ext cx="87900" cy="2425500"/>
          </a:xfrm>
          <a:prstGeom prst="rect">
            <a:avLst/>
          </a:prstGeom>
          <a:noFill/>
          <a:ln w="9525" cap="flat" cmpd="sng">
            <a:solidFill>
              <a:srgbClr val="D5A6B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Google Shape;1010;p81">
            <a:extLst>
              <a:ext uri="{FF2B5EF4-FFF2-40B4-BE49-F238E27FC236}">
                <a16:creationId xmlns:a16="http://schemas.microsoft.com/office/drawing/2014/main" id="{48D115CC-F57E-E975-CDC8-B8882E35CCBD}"/>
              </a:ext>
            </a:extLst>
          </p:cNvPr>
          <p:cNvSpPr/>
          <p:nvPr/>
        </p:nvSpPr>
        <p:spPr>
          <a:xfrm>
            <a:off x="3954071" y="1655444"/>
            <a:ext cx="87900" cy="2425500"/>
          </a:xfrm>
          <a:prstGeom prst="rect">
            <a:avLst/>
          </a:prstGeom>
          <a:noFill/>
          <a:ln w="9525" cap="flat" cmpd="sng">
            <a:solidFill>
              <a:srgbClr val="D5A6B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Google Shape;1011;p81">
            <a:extLst>
              <a:ext uri="{FF2B5EF4-FFF2-40B4-BE49-F238E27FC236}">
                <a16:creationId xmlns:a16="http://schemas.microsoft.com/office/drawing/2014/main" id="{1B3F2839-1C84-92EC-19E3-EE2BCE047341}"/>
              </a:ext>
            </a:extLst>
          </p:cNvPr>
          <p:cNvSpPr/>
          <p:nvPr/>
        </p:nvSpPr>
        <p:spPr>
          <a:xfrm>
            <a:off x="4439846" y="1655444"/>
            <a:ext cx="87900" cy="2425500"/>
          </a:xfrm>
          <a:prstGeom prst="rect">
            <a:avLst/>
          </a:prstGeom>
          <a:noFill/>
          <a:ln w="9525" cap="flat" cmpd="sng">
            <a:solidFill>
              <a:srgbClr val="D5A6B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Google Shape;1012;p81">
            <a:extLst>
              <a:ext uri="{FF2B5EF4-FFF2-40B4-BE49-F238E27FC236}">
                <a16:creationId xmlns:a16="http://schemas.microsoft.com/office/drawing/2014/main" id="{10EF9591-78B7-2323-7EDD-D5296098466D}"/>
              </a:ext>
            </a:extLst>
          </p:cNvPr>
          <p:cNvSpPr/>
          <p:nvPr/>
        </p:nvSpPr>
        <p:spPr>
          <a:xfrm>
            <a:off x="4620827" y="1659938"/>
            <a:ext cx="87900" cy="2425500"/>
          </a:xfrm>
          <a:prstGeom prst="rect">
            <a:avLst/>
          </a:prstGeom>
          <a:noFill/>
          <a:ln w="9525" cap="flat" cmpd="sng">
            <a:solidFill>
              <a:srgbClr val="D5A6B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Google Shape;1013;p81">
            <a:extLst>
              <a:ext uri="{FF2B5EF4-FFF2-40B4-BE49-F238E27FC236}">
                <a16:creationId xmlns:a16="http://schemas.microsoft.com/office/drawing/2014/main" id="{C1D0BE1F-D66E-957F-E0B5-060CA525D51F}"/>
              </a:ext>
            </a:extLst>
          </p:cNvPr>
          <p:cNvSpPr/>
          <p:nvPr/>
        </p:nvSpPr>
        <p:spPr>
          <a:xfrm>
            <a:off x="4799421" y="1667081"/>
            <a:ext cx="87900" cy="2425500"/>
          </a:xfrm>
          <a:prstGeom prst="rect">
            <a:avLst/>
          </a:prstGeom>
          <a:noFill/>
          <a:ln w="9525" cap="flat" cmpd="sng">
            <a:solidFill>
              <a:srgbClr val="D5A6B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oogle Shape;1014;p81">
            <a:extLst>
              <a:ext uri="{FF2B5EF4-FFF2-40B4-BE49-F238E27FC236}">
                <a16:creationId xmlns:a16="http://schemas.microsoft.com/office/drawing/2014/main" id="{44460A54-8110-1175-53CD-093996876F6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860" y="4180322"/>
            <a:ext cx="1006750" cy="2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1015;p81">
            <a:extLst>
              <a:ext uri="{FF2B5EF4-FFF2-40B4-BE49-F238E27FC236}">
                <a16:creationId xmlns:a16="http://schemas.microsoft.com/office/drawing/2014/main" id="{EF28B1D7-1E54-CA20-15A5-F28E9D7F41B5}"/>
              </a:ext>
            </a:extLst>
          </p:cNvPr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62" b="89362" l="0" r="99124">
                        <a14:foregroundMark x1="44672" y1="54468" x2="44672" y2="54468"/>
                        <a14:foregroundMark x1="56642" y1="42979" x2="56642" y2="42979"/>
                        <a14:foregroundMark x1="64818" y1="46383" x2="64818" y2="46383"/>
                        <a14:foregroundMark x1="69489" y1="40851" x2="69489" y2="40851"/>
                        <a14:foregroundMark x1="74015" y1="38298" x2="74015" y2="38298"/>
                        <a14:foregroundMark x1="85985" y1="42979" x2="85985" y2="42979"/>
                        <a14:foregroundMark x1="90949" y1="39149" x2="90949" y2="39149"/>
                        <a14:foregroundMark x1="12847" y1="31915" x2="12847" y2="31915"/>
                        <a14:foregroundMark x1="19562" y1="46383" x2="19562" y2="46383"/>
                        <a14:foregroundMark x1="19270" y1="65106" x2="19270" y2="65106"/>
                        <a14:foregroundMark x1="12409" y1="49787" x2="12409" y2="49787"/>
                        <a14:foregroundMark x1="4672" y1="57021" x2="4672" y2="57021"/>
                        <a14:foregroundMark x1="24234" y1="40851" x2="24234" y2="40851"/>
                        <a14:foregroundMark x1="15766" y1="52766" x2="15766" y2="527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6701" y="4140102"/>
            <a:ext cx="1166541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61F928D-406D-8684-4C53-B83D8570D8B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66" y="1560741"/>
            <a:ext cx="2466408" cy="2466408"/>
          </a:xfrm>
          <a:prstGeom prst="rect">
            <a:avLst/>
          </a:prstGeom>
        </p:spPr>
      </p:pic>
      <p:sp>
        <p:nvSpPr>
          <p:cNvPr id="36" name="Google Shape;1004;p81">
            <a:extLst>
              <a:ext uri="{FF2B5EF4-FFF2-40B4-BE49-F238E27FC236}">
                <a16:creationId xmlns:a16="http://schemas.microsoft.com/office/drawing/2014/main" id="{ADCFEF54-18F9-27CF-AF04-F6B420B06DFC}"/>
              </a:ext>
            </a:extLst>
          </p:cNvPr>
          <p:cNvSpPr txBox="1"/>
          <p:nvPr/>
        </p:nvSpPr>
        <p:spPr>
          <a:xfrm>
            <a:off x="5835367" y="1294838"/>
            <a:ext cx="2293144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GB" sz="1050" b="1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Google Shape;980;p80">
            <a:extLst>
              <a:ext uri="{FF2B5EF4-FFF2-40B4-BE49-F238E27FC236}">
                <a16:creationId xmlns:a16="http://schemas.microsoft.com/office/drawing/2014/main" id="{91E6E305-F049-A214-C8E5-E7E7EAE83E73}"/>
              </a:ext>
            </a:extLst>
          </p:cNvPr>
          <p:cNvSpPr txBox="1"/>
          <p:nvPr/>
        </p:nvSpPr>
        <p:spPr>
          <a:xfrm>
            <a:off x="5709926" y="4378396"/>
            <a:ext cx="2705288" cy="36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900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3. Gaspar AS, et al.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MRM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. 2024.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0416" y="4531360"/>
            <a:ext cx="30004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831A24"/>
                </a:solidFill>
              </a:rPr>
              <a:t>p</a:t>
            </a:r>
            <a:r>
              <a:rPr lang="en-US" sz="1500" dirty="0" err="1" smtClean="0">
                <a:solidFill>
                  <a:srgbClr val="831A24"/>
                </a:solidFill>
              </a:rPr>
              <a:t>yOpenMOLLI.ipynb</a:t>
            </a:r>
            <a:endParaRPr lang="en-US" sz="1500" dirty="0">
              <a:solidFill>
                <a:srgbClr val="831A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7947</TotalTime>
  <Words>393</Words>
  <Application>Microsoft Office PowerPoint</Application>
  <PresentationFormat>On-screen Show (16:9)</PresentationFormat>
  <Paragraphs>110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Aptos</vt:lpstr>
      <vt:lpstr>Aptos Display</vt:lpstr>
      <vt:lpstr>Arial</vt:lpstr>
      <vt:lpstr>Courier New</vt:lpstr>
      <vt:lpstr>等线</vt:lpstr>
      <vt:lpstr>Georgia</vt:lpstr>
      <vt:lpstr>Khmer UI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Andreia Sofia Oliveira Gaspar</dc:creator>
  <cp:lastModifiedBy>Andreia Gaspar</cp:lastModifiedBy>
  <cp:revision>53</cp:revision>
  <dcterms:created xsi:type="dcterms:W3CDTF">2024-06-21T10:14:53Z</dcterms:created>
  <dcterms:modified xsi:type="dcterms:W3CDTF">2024-09-30T16:27:26Z</dcterms:modified>
</cp:coreProperties>
</file>