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9" r:id="rId2"/>
    <p:sldId id="260" r:id="rId3"/>
    <p:sldId id="293" r:id="rId4"/>
    <p:sldId id="290" r:id="rId5"/>
    <p:sldId id="292" r:id="rId6"/>
    <p:sldId id="291" r:id="rId7"/>
    <p:sldId id="289" r:id="rId8"/>
    <p:sldId id="282" r:id="rId9"/>
    <p:sldId id="287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3D"/>
    <a:srgbClr val="0000FF"/>
    <a:srgbClr val="BE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344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952" y="168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30.09.24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27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7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0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itogether/ESMRMB2024_Hardware_to_Map/tree/main/02_sequence_design_for_map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660475"/>
            <a:ext cx="8035200" cy="923330"/>
          </a:xfrm>
        </p:spPr>
        <p:txBody>
          <a:bodyPr/>
          <a:lstStyle/>
          <a:p>
            <a:pPr algn="ctr"/>
            <a:r>
              <a:rPr lang="de-DE" sz="1800" b="1" dirty="0"/>
              <a:t>Qingping Chen</a:t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Physics,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en-US" altLang="zh-CN" sz="1400" i="1" dirty="0"/>
              <a:t>Oct.</a:t>
            </a:r>
            <a:r>
              <a:rPr lang="de-DE" sz="1400" i="1" dirty="0"/>
              <a:t> </a:t>
            </a:r>
            <a:r>
              <a:rPr lang="en-US" altLang="zh-CN" sz="1400" i="1" dirty="0"/>
              <a:t>04</a:t>
            </a:r>
            <a:r>
              <a:rPr lang="de-DE" sz="1400" i="1" dirty="0"/>
              <a:t>, 202</a:t>
            </a:r>
            <a:r>
              <a:rPr lang="en-US" altLang="zh-CN" sz="1400" i="1" dirty="0"/>
              <a:t>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041570"/>
            <a:ext cx="8035200" cy="16189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i="1" dirty="0">
                <a:solidFill>
                  <a:srgbClr val="BE0028"/>
                </a:solidFill>
              </a:rPr>
              <a:t>Pulse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sequence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hands-on</a:t>
            </a:r>
          </a:p>
          <a:p>
            <a:pPr algn="ctr"/>
            <a:endParaRPr lang="en-US" altLang="zh-CN" dirty="0">
              <a:solidFill>
                <a:srgbClr val="BE0028"/>
              </a:solidFill>
            </a:endParaRPr>
          </a:p>
          <a:p>
            <a:r>
              <a:rPr lang="en-US" altLang="zh-CN" sz="1800" b="1" dirty="0">
                <a:solidFill>
                  <a:srgbClr val="BE0028"/>
                </a:solidFill>
              </a:rPr>
              <a:t>Session: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Hands-on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primer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Sequences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(Design)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for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Mapping</a:t>
            </a:r>
          </a:p>
          <a:p>
            <a:r>
              <a:rPr lang="en-US" altLang="zh-CN" sz="1800" b="1" dirty="0">
                <a:solidFill>
                  <a:srgbClr val="BE0028"/>
                </a:solidFill>
              </a:rPr>
              <a:t>Educational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Track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2: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From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Hardware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to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368" y="3008356"/>
            <a:ext cx="772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small" dirty="0"/>
              <a:t>Thank you for your attention!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4368" y="1077480"/>
            <a:ext cx="7727871" cy="1890210"/>
          </a:xfrm>
          <a:prstGeom prst="rect">
            <a:avLst/>
          </a:prstGeom>
        </p:spPr>
        <p:txBody>
          <a:bodyPr vert="horz" wrap="square" lIns="91440" tIns="45720" rIns="91440" bIns="45720" numCol="3" rtlCol="0">
            <a:normAutofit fontScale="85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Acknowledgements:</a:t>
            </a:r>
          </a:p>
          <a:p>
            <a:r>
              <a:rPr lang="en-US" dirty="0" err="1">
                <a:solidFill>
                  <a:schemeClr val="tx1"/>
                </a:solidFill>
              </a:rPr>
              <a:t>Berkin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Bilgic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Frank Zijlstra </a:t>
            </a:r>
          </a:p>
          <a:p>
            <a:r>
              <a:rPr lang="en-US" dirty="0">
                <a:solidFill>
                  <a:schemeClr val="tx1"/>
                </a:solidFill>
              </a:rPr>
              <a:t>Jon-Fredrik Nielsen </a:t>
            </a:r>
          </a:p>
          <a:p>
            <a:r>
              <a:rPr lang="en-US" dirty="0">
                <a:solidFill>
                  <a:schemeClr val="tx1"/>
                </a:solidFill>
              </a:rPr>
              <a:t>Moritz </a:t>
            </a:r>
            <a:r>
              <a:rPr lang="en-US" dirty="0" err="1">
                <a:solidFill>
                  <a:schemeClr val="tx1"/>
                </a:solidFill>
              </a:rPr>
              <a:t>Zaiss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Qiang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  <a:p>
            <a:r>
              <a:rPr lang="en-US" dirty="0">
                <a:solidFill>
                  <a:schemeClr val="tx1"/>
                </a:solidFill>
              </a:rPr>
              <a:t>Sebastian Littin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Borjan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Gagoski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Imam </a:t>
            </a:r>
            <a:r>
              <a:rPr lang="en-US" dirty="0" err="1">
                <a:solidFill>
                  <a:schemeClr val="tx1"/>
                </a:solidFill>
              </a:rPr>
              <a:t>Shaik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Juergen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Hennig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Naveen Murthy </a:t>
            </a:r>
          </a:p>
          <a:p>
            <a:r>
              <a:rPr lang="en-US" dirty="0">
                <a:solidFill>
                  <a:schemeClr val="tx1"/>
                </a:solidFill>
              </a:rPr>
              <a:t>Maxim Zaitsev</a:t>
            </a:r>
          </a:p>
          <a:p>
            <a:r>
              <a:rPr lang="en-US" dirty="0">
                <a:solidFill>
                  <a:schemeClr val="tx1"/>
                </a:solidFill>
              </a:rPr>
              <a:t>Will Grissom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Douglas Noll</a:t>
            </a:r>
          </a:p>
          <a:p>
            <a:r>
              <a:rPr lang="en-US" dirty="0">
                <a:solidFill>
                  <a:schemeClr val="tx1"/>
                </a:solidFill>
              </a:rPr>
              <a:t>Jeff </a:t>
            </a:r>
            <a:r>
              <a:rPr lang="en-US" dirty="0" err="1">
                <a:solidFill>
                  <a:schemeClr val="tx1"/>
                </a:solidFill>
              </a:rPr>
              <a:t>Fessler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Mojtaba Shafiekhani</a:t>
            </a:r>
          </a:p>
          <a:p>
            <a:r>
              <a:rPr lang="en-US" dirty="0" err="1">
                <a:solidFill>
                  <a:schemeClr val="tx1"/>
                </a:solidFill>
              </a:rPr>
              <a:t>Niklas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Wehkamp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Scott Peltier</a:t>
            </a:r>
          </a:p>
          <a:p>
            <a:r>
              <a:rPr lang="en-US" dirty="0" err="1">
                <a:solidFill>
                  <a:schemeClr val="tx1"/>
                </a:solidFill>
              </a:rPr>
              <a:t>Yogesh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Rathi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7635" y="3759882"/>
            <a:ext cx="1793081" cy="580074"/>
            <a:chOff x="5479682" y="1881419"/>
            <a:chExt cx="2390775" cy="773432"/>
          </a:xfrm>
        </p:grpSpPr>
        <p:sp>
          <p:nvSpPr>
            <p:cNvPr id="9" name="Flowchart: Process 137"/>
            <p:cNvSpPr/>
            <p:nvPr/>
          </p:nvSpPr>
          <p:spPr bwMode="auto">
            <a:xfrm>
              <a:off x="5479682" y="1881419"/>
              <a:ext cx="2390775" cy="773432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0" name="Picture 2" descr="H:\Presentations\Pulseq_BASP_2017\Matlab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18" y="2206271"/>
              <a:ext cx="459728" cy="41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5200" y="1945156"/>
              <a:ext cx="655688" cy="655688"/>
            </a:xfrm>
            <a:prstGeom prst="rect">
              <a:avLst/>
            </a:prstGeom>
          </p:spPr>
        </p:pic>
        <p:pic>
          <p:nvPicPr>
            <p:cNvPr id="12" name="Picture 3" descr="H:\Presentations\Pulseq_BASP_2017\logo_hi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02" y="1978377"/>
              <a:ext cx="1173184" cy="29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3A0C6-C500-4B53-A244-FCD38D163643}"/>
                </a:ext>
              </a:extLst>
            </p:cNvPr>
            <p:cNvSpPr txBox="1"/>
            <p:nvPr/>
          </p:nvSpPr>
          <p:spPr>
            <a:xfrm>
              <a:off x="6494514" y="2344854"/>
              <a:ext cx="1085849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MATLAB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71820" y="3759882"/>
            <a:ext cx="1796721" cy="579190"/>
            <a:chOff x="804443" y="3525431"/>
            <a:chExt cx="2395628" cy="772253"/>
          </a:xfrm>
        </p:grpSpPr>
        <p:sp>
          <p:nvSpPr>
            <p:cNvPr id="15" name="Flowchart: Process 137"/>
            <p:cNvSpPr/>
            <p:nvPr/>
          </p:nvSpPr>
          <p:spPr bwMode="auto">
            <a:xfrm>
              <a:off x="804443" y="3525431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6" name="Picture 3" descr="H:\Presentations\Pulseq_BASP_2017\Python-logo-notext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744" y="3812921"/>
              <a:ext cx="416598" cy="41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3562546"/>
              <a:ext cx="655688" cy="6556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844" b="24364"/>
            <a:stretch/>
          </p:blipFill>
          <p:spPr>
            <a:xfrm>
              <a:off x="1539702" y="3594628"/>
              <a:ext cx="1639357" cy="2800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054C1-6710-487C-8DA9-D7C62AEA6578}"/>
                </a:ext>
              </a:extLst>
            </p:cNvPr>
            <p:cNvSpPr txBox="1"/>
            <p:nvPr/>
          </p:nvSpPr>
          <p:spPr>
            <a:xfrm>
              <a:off x="2009775" y="3971925"/>
              <a:ext cx="1085851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Python</a:t>
              </a:r>
              <a:endParaRPr lang="en-US" sz="1350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69645" y="3759882"/>
            <a:ext cx="1796721" cy="580074"/>
            <a:chOff x="814149" y="4742161"/>
            <a:chExt cx="2395628" cy="773432"/>
          </a:xfrm>
        </p:grpSpPr>
        <p:sp>
          <p:nvSpPr>
            <p:cNvPr id="21" name="Flowchart: Process 137">
              <a:extLst>
                <a:ext uri="{FF2B5EF4-FFF2-40B4-BE49-F238E27FC236}">
                  <a16:creationId xmlns:a16="http://schemas.microsoft.com/office/drawing/2014/main" id="{18271CC0-BFE8-4DF8-9EC8-853E786AFD4E}"/>
                </a:ext>
              </a:extLst>
            </p:cNvPr>
            <p:cNvSpPr/>
            <p:nvPr/>
          </p:nvSpPr>
          <p:spPr bwMode="auto">
            <a:xfrm>
              <a:off x="814149" y="4743340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4784361"/>
              <a:ext cx="655688" cy="655688"/>
            </a:xfrm>
            <a:prstGeom prst="rect">
              <a:avLst/>
            </a:prstGeom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400" r="84546" b="28036"/>
            <a:stretch/>
          </p:blipFill>
          <p:spPr bwMode="auto">
            <a:xfrm>
              <a:off x="2435074" y="4742161"/>
              <a:ext cx="749325" cy="73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2649210E-F59D-4CA2-9359-E1915259DD35}"/>
                </a:ext>
              </a:extLst>
            </p:cNvPr>
            <p:cNvSpPr txBox="1"/>
            <p:nvPr/>
          </p:nvSpPr>
          <p:spPr>
            <a:xfrm>
              <a:off x="1569008" y="4934910"/>
              <a:ext cx="863568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TOPPE</a:t>
              </a:r>
            </a:p>
          </p:txBody>
        </p:sp>
      </p:grpSp>
      <p:pic>
        <p:nvPicPr>
          <p:cNvPr id="25" name="Picture 3" descr="H:\Downloads\nih-logo-color-nota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54" y="4628041"/>
            <a:ext cx="2425985" cy="3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43496" y="4583824"/>
            <a:ext cx="398218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/>
              <a:t>Supported by NIH U24-NS120056 (Nielsen, Zaitsev)</a:t>
            </a:r>
            <a:br>
              <a:rPr lang="en-US" sz="1275" dirty="0"/>
            </a:br>
            <a:r>
              <a:rPr lang="en-US" sz="1275" dirty="0"/>
              <a:t>and R01-EB032378 (</a:t>
            </a:r>
            <a:r>
              <a:rPr lang="en-US" sz="1275" dirty="0" err="1"/>
              <a:t>Rathi</a:t>
            </a:r>
            <a:r>
              <a:rPr lang="en-US" sz="1275" dirty="0"/>
              <a:t>, </a:t>
            </a:r>
            <a:r>
              <a:rPr lang="en-US" sz="1275" dirty="0" err="1"/>
              <a:t>Bilgic</a:t>
            </a:r>
            <a:r>
              <a:rPr lang="en-US" sz="127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87429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Basic MR spectroscopy</a:t>
            </a:r>
          </a:p>
          <a:p>
            <a:pPr marL="698500" lvl="1" indent="-342900"/>
            <a:r>
              <a:rPr lang="en-US" sz="1800" b="1" dirty="0"/>
              <a:t>s00_1d_fid</a:t>
            </a:r>
            <a:r>
              <a:rPr lang="en-US" sz="1800" dirty="0"/>
              <a:t>: Free induction decay (FID)</a:t>
            </a:r>
          </a:p>
          <a:p>
            <a:pPr marL="698500" lvl="1" indent="-342900"/>
            <a:r>
              <a:rPr lang="en-US" sz="1800" b="1" dirty="0"/>
              <a:t>s01_from_1d_fid_to_1d_se</a:t>
            </a:r>
            <a:r>
              <a:rPr lang="en-US" sz="1800" dirty="0"/>
              <a:t>: Spin echo (SE) with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3D spin-echo sequence</a:t>
            </a:r>
          </a:p>
          <a:p>
            <a:pPr marL="698500" lvl="1" indent="-342900"/>
            <a:r>
              <a:rPr lang="en-US" sz="1800" b="1" dirty="0"/>
              <a:t>s10_from_1d_se_to_3d_se</a:t>
            </a:r>
            <a:r>
              <a:rPr lang="en-US" sz="1800" dirty="0"/>
              <a:t>: Basic 3</a:t>
            </a:r>
            <a:r>
              <a:rPr lang="en-US" altLang="zh-CN" sz="1800" dirty="0"/>
              <a:t>D</a:t>
            </a:r>
            <a:r>
              <a:rPr lang="zh-CN" altLang="en-US" sz="1800" dirty="0"/>
              <a:t> </a:t>
            </a:r>
            <a:r>
              <a:rPr lang="en-US" altLang="zh-CN" sz="1800" dirty="0"/>
              <a:t>single-echo </a:t>
            </a:r>
            <a:r>
              <a:rPr lang="en-US" sz="1800" dirty="0"/>
              <a:t>SE</a:t>
            </a:r>
          </a:p>
          <a:p>
            <a:pPr marL="698500" lvl="1" indent="-342900"/>
            <a:r>
              <a:rPr lang="en-US" altLang="zh-CN" sz="1800" b="1" dirty="0"/>
              <a:t>s11_optimized_3d_se</a:t>
            </a:r>
            <a:r>
              <a:rPr lang="en-US" altLang="zh-CN" sz="1800" dirty="0"/>
              <a:t>: 3D single-echo SE with time-optimized gradient</a:t>
            </a:r>
            <a:endParaRPr lang="en-US" sz="1800" dirty="0"/>
          </a:p>
          <a:p>
            <a:pPr marL="698500" lvl="1" indent="-342900"/>
            <a:r>
              <a:rPr lang="en-US" sz="1800" b="1" dirty="0"/>
              <a:t>s12_optimized_3d_se_portableScanner</a:t>
            </a:r>
            <a:r>
              <a:rPr lang="en-US" sz="1800" dirty="0"/>
              <a:t>: </a:t>
            </a:r>
            <a:r>
              <a:rPr lang="en-US" altLang="zh-CN" sz="1800" dirty="0"/>
              <a:t>3D single-echo SE with time-optimized gradient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3D</a:t>
            </a:r>
            <a:r>
              <a:rPr lang="zh-CN" altLang="en-US" sz="1800" dirty="0"/>
              <a:t> </a:t>
            </a:r>
            <a:r>
              <a:rPr lang="en-US" altLang="zh-CN" sz="1800" dirty="0"/>
              <a:t>multi-echo</a:t>
            </a:r>
            <a:r>
              <a:rPr lang="zh-CN" altLang="en-US" sz="1800" dirty="0"/>
              <a:t> </a:t>
            </a:r>
            <a:r>
              <a:rPr lang="en-US" altLang="zh-CN" sz="1800" dirty="0"/>
              <a:t>SE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T2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Andreia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Gaspar</a:t>
            </a:r>
            <a:r>
              <a:rPr lang="en-US" altLang="zh-CN" sz="1800" dirty="0"/>
              <a:t>’s</a:t>
            </a:r>
            <a:r>
              <a:rPr lang="zh-CN" altLang="en-US" sz="1800" dirty="0"/>
              <a:t> </a:t>
            </a:r>
            <a:r>
              <a:rPr lang="en-US" altLang="zh-CN" sz="1800" dirty="0"/>
              <a:t>lecture)</a:t>
            </a:r>
          </a:p>
          <a:p>
            <a:pPr marL="698500" lvl="1" indent="-342900"/>
            <a:r>
              <a:rPr lang="en-US" sz="1800" b="1" dirty="0"/>
              <a:t>s</a:t>
            </a:r>
            <a:r>
              <a:rPr lang="en-US" altLang="zh-CN" sz="1800" b="1" dirty="0"/>
              <a:t>20</a:t>
            </a:r>
            <a:r>
              <a:rPr lang="en-US" sz="1800" b="1" dirty="0"/>
              <a:t>_ optimized_3d_mse_portableScanner </a:t>
            </a:r>
            <a:r>
              <a:rPr lang="en-US" altLang="zh-CN" sz="1800" dirty="0"/>
              <a:t>: 3D multi-echo SE</a:t>
            </a:r>
            <a:r>
              <a:rPr 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time-optimized</a:t>
            </a:r>
            <a:r>
              <a:rPr lang="zh-CN" altLang="en-US" sz="1800" dirty="0"/>
              <a:t> </a:t>
            </a:r>
            <a:r>
              <a:rPr lang="en-US" altLang="zh-CN" sz="1800" dirty="0"/>
              <a:t>gradient adapted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Link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sequence</a:t>
            </a:r>
            <a:r>
              <a:rPr lang="zh-CN" altLang="en-US" sz="1800" dirty="0"/>
              <a:t> </a:t>
            </a:r>
            <a:r>
              <a:rPr lang="en-US" altLang="zh-CN" sz="1800" dirty="0"/>
              <a:t>source</a:t>
            </a:r>
            <a:r>
              <a:rPr lang="zh-CN" altLang="en-US" sz="1800" dirty="0"/>
              <a:t> </a:t>
            </a:r>
            <a:r>
              <a:rPr lang="en-US" altLang="zh-CN" sz="1800" dirty="0"/>
              <a:t>code and related materials:</a:t>
            </a:r>
          </a:p>
          <a:p>
            <a:pPr marL="363538" lvl="2" indent="0">
              <a:buNone/>
            </a:pPr>
            <a:r>
              <a:rPr lang="en-US" altLang="zh-CN" sz="1800" dirty="0">
                <a:hlinkClick r:id="rId3"/>
              </a:rPr>
              <a:t>https://github.com/mritogether/ESMRMB2024_Hardware_to_Map/tree/main/02_sequence_design_for_mapping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04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1158615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s00_1d_fid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941166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1158615" y="1017087"/>
            <a:ext cx="14241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32157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594260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7A8FB6A-53AF-7ACE-3356-590EDAE32DAF}"/>
              </a:ext>
            </a:extLst>
          </p:cNvPr>
          <p:cNvCxnSpPr>
            <a:cxnSpLocks/>
          </p:cNvCxnSpPr>
          <p:nvPr/>
        </p:nvCxnSpPr>
        <p:spPr>
          <a:xfrm flipV="1">
            <a:off x="563478" y="4595448"/>
            <a:ext cx="11802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88E51E6-9F7F-E77C-44F2-1E0ABB9EFAC7}"/>
              </a:ext>
            </a:extLst>
          </p:cNvPr>
          <p:cNvSpPr txBox="1"/>
          <p:nvPr/>
        </p:nvSpPr>
        <p:spPr>
          <a:xfrm>
            <a:off x="872315" y="4304930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0253052-853C-2DFE-A966-5D70E3B1D82B}"/>
              </a:ext>
            </a:extLst>
          </p:cNvPr>
          <p:cNvCxnSpPr>
            <a:cxnSpLocks/>
          </p:cNvCxnSpPr>
          <p:nvPr/>
        </p:nvCxnSpPr>
        <p:spPr>
          <a:xfrm>
            <a:off x="3092971" y="4595448"/>
            <a:ext cx="4934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C642751-86FB-C364-D90A-BF482FD45450}"/>
              </a:ext>
            </a:extLst>
          </p:cNvPr>
          <p:cNvSpPr txBox="1"/>
          <p:nvPr/>
        </p:nvSpPr>
        <p:spPr>
          <a:xfrm>
            <a:off x="5194589" y="4301331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C327A6E-A9B6-2865-A262-FACB4EDB4609}"/>
              </a:ext>
            </a:extLst>
          </p:cNvPr>
          <p:cNvCxnSpPr>
            <a:cxnSpLocks/>
          </p:cNvCxnSpPr>
          <p:nvPr/>
        </p:nvCxnSpPr>
        <p:spPr>
          <a:xfrm>
            <a:off x="3092971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FB6353F-375F-B350-310F-3FEA22731381}"/>
              </a:ext>
            </a:extLst>
          </p:cNvPr>
          <p:cNvCxnSpPr>
            <a:cxnSpLocks/>
          </p:cNvCxnSpPr>
          <p:nvPr/>
        </p:nvCxnSpPr>
        <p:spPr>
          <a:xfrm>
            <a:off x="1752031" y="4603197"/>
            <a:ext cx="13409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8826BB6-5864-2EFE-16C5-C3C0ACB025DC}"/>
              </a:ext>
            </a:extLst>
          </p:cNvPr>
          <p:cNvSpPr txBox="1"/>
          <p:nvPr/>
        </p:nvSpPr>
        <p:spPr>
          <a:xfrm>
            <a:off x="2097228" y="4304930"/>
            <a:ext cx="6511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t_adc</a:t>
            </a:r>
            <a:endParaRPr lang="en-GB" sz="1400" b="1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CD752A-36AC-85EA-5242-C96476989810}"/>
              </a:ext>
            </a:extLst>
          </p:cNvPr>
          <p:cNvSpPr txBox="1"/>
          <p:nvPr/>
        </p:nvSpPr>
        <p:spPr>
          <a:xfrm>
            <a:off x="1659126" y="1004883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B139A-62DF-2075-900F-41D88E8722E5}"/>
              </a:ext>
            </a:extLst>
          </p:cNvPr>
          <p:cNvCxnSpPr>
            <a:cxnSpLocks/>
          </p:cNvCxnSpPr>
          <p:nvPr/>
        </p:nvCxnSpPr>
        <p:spPr>
          <a:xfrm>
            <a:off x="1353203" y="1934247"/>
            <a:ext cx="39882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E9AE92F-59DB-FA17-3EAC-FD7F56EDEDCF}"/>
              </a:ext>
            </a:extLst>
          </p:cNvPr>
          <p:cNvCxnSpPr>
            <a:cxnSpLocks/>
          </p:cNvCxnSpPr>
          <p:nvPr/>
        </p:nvCxnSpPr>
        <p:spPr>
          <a:xfrm>
            <a:off x="1743682" y="1843750"/>
            <a:ext cx="0" cy="28505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763DF9F-69C3-B090-D8B6-1174F2CA15BF}"/>
              </a:ext>
            </a:extLst>
          </p:cNvPr>
          <p:cNvCxnSpPr>
            <a:cxnSpLocks/>
          </p:cNvCxnSpPr>
          <p:nvPr/>
        </p:nvCxnSpPr>
        <p:spPr>
          <a:xfrm>
            <a:off x="559898" y="1944121"/>
            <a:ext cx="38126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BCD262D-3B6F-335F-9E8D-F738749CA080}"/>
              </a:ext>
            </a:extLst>
          </p:cNvPr>
          <p:cNvSpPr txBox="1"/>
          <p:nvPr/>
        </p:nvSpPr>
        <p:spPr>
          <a:xfrm>
            <a:off x="495480" y="2093894"/>
            <a:ext cx="105509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</a:rPr>
              <a:t>rf_deadtime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F9E4798-77F5-0186-1B69-432CE4CA1FA6}"/>
              </a:ext>
            </a:extLst>
          </p:cNvPr>
          <p:cNvSpPr txBox="1"/>
          <p:nvPr/>
        </p:nvSpPr>
        <p:spPr>
          <a:xfrm>
            <a:off x="1283769" y="1602773"/>
            <a:ext cx="139172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</a:rPr>
              <a:t>rf_ringdowntime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DE2B5F-BFC0-4DA6-0A84-8CDCFDBE4B9C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1756046" y="4054122"/>
            <a:ext cx="8382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1B1B8D-F61F-8FCE-6C91-609EC1FF9543}"/>
              </a:ext>
            </a:extLst>
          </p:cNvPr>
          <p:cNvSpPr txBox="1"/>
          <p:nvPr/>
        </p:nvSpPr>
        <p:spPr>
          <a:xfrm>
            <a:off x="1756798" y="3800205"/>
            <a:ext cx="859531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ADC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delay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4361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01</a:t>
            </a:r>
            <a:r>
              <a:rPr lang="en-US" sz="2000" b="1" dirty="0"/>
              <a:t>_</a:t>
            </a:r>
            <a:r>
              <a:rPr lang="en-US" altLang="zh-CN" sz="2000" b="1" dirty="0"/>
              <a:t>from_1d_fid_to_1d_se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757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10</a:t>
            </a:r>
            <a:r>
              <a:rPr lang="en-US" sz="2000" b="1" dirty="0"/>
              <a:t>_</a:t>
            </a:r>
            <a:r>
              <a:rPr lang="en-US" altLang="zh-CN" sz="2000" b="1" dirty="0"/>
              <a:t>from_1d_se_to_3d_se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38E704E-9504-4C6F-33DE-7A6BD3FB2AF0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26A85B1C-75D1-0D6C-DF1B-BC465FD70F7A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" name="Trapezoid 46">
            <a:extLst>
              <a:ext uri="{FF2B5EF4-FFF2-40B4-BE49-F238E27FC236}">
                <a16:creationId xmlns:a16="http://schemas.microsoft.com/office/drawing/2014/main" id="{C32B1EE7-578D-0523-8C6E-710ED0E12B9F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4" name="Trapezoid 46">
            <a:extLst>
              <a:ext uri="{FF2B5EF4-FFF2-40B4-BE49-F238E27FC236}">
                <a16:creationId xmlns:a16="http://schemas.microsoft.com/office/drawing/2014/main" id="{EEAC5539-6714-4D9A-C0B3-BD97FE784E81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641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11</a:t>
            </a:r>
            <a:r>
              <a:rPr lang="en-US" sz="2000" b="1" dirty="0"/>
              <a:t>_optimized_3d_se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2F74C485-2B24-35CB-C63F-D9C98FDD29F0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4D665274-12F8-BC8E-2FFD-37C5504D2B00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7" name="Trapezoid 46">
            <a:extLst>
              <a:ext uri="{FF2B5EF4-FFF2-40B4-BE49-F238E27FC236}">
                <a16:creationId xmlns:a16="http://schemas.microsoft.com/office/drawing/2014/main" id="{4FC50B6D-06DD-5440-9C54-C91B33136939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9" name="Trapezoid 46">
            <a:extLst>
              <a:ext uri="{FF2B5EF4-FFF2-40B4-BE49-F238E27FC236}">
                <a16:creationId xmlns:a16="http://schemas.microsoft.com/office/drawing/2014/main" id="{51732410-DE65-4BE9-9BFE-F933585ADC7B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45AA-6B7B-0594-B687-59E432C2EDC4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202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12</a:t>
            </a:r>
            <a:r>
              <a:rPr lang="en-US" sz="2000" b="1" dirty="0"/>
              <a:t>_optimized_3d_se_portableScanner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apezoid 46">
            <a:extLst>
              <a:ext uri="{FF2B5EF4-FFF2-40B4-BE49-F238E27FC236}">
                <a16:creationId xmlns:a16="http://schemas.microsoft.com/office/drawing/2014/main" id="{D1E61C45-987C-4225-3B1C-DA5FA32B1189}"/>
              </a:ext>
            </a:extLst>
          </p:cNvPr>
          <p:cNvSpPr/>
          <p:nvPr/>
        </p:nvSpPr>
        <p:spPr>
          <a:xfrm>
            <a:off x="2003827" y="3402923"/>
            <a:ext cx="316049" cy="34592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8" name="Trapezoid 46">
            <a:extLst>
              <a:ext uri="{FF2B5EF4-FFF2-40B4-BE49-F238E27FC236}">
                <a16:creationId xmlns:a16="http://schemas.microsoft.com/office/drawing/2014/main" id="{EE1BCA51-879E-BD5A-767A-9443DAAECE14}"/>
              </a:ext>
            </a:extLst>
          </p:cNvPr>
          <p:cNvSpPr/>
          <p:nvPr/>
        </p:nvSpPr>
        <p:spPr>
          <a:xfrm>
            <a:off x="2860744" y="3394063"/>
            <a:ext cx="316049" cy="35566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71AD9F-8052-73E0-BA2D-0F1A1A5AC4EC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2" name="Trapezoid 46">
            <a:extLst>
              <a:ext uri="{FF2B5EF4-FFF2-40B4-BE49-F238E27FC236}">
                <a16:creationId xmlns:a16="http://schemas.microsoft.com/office/drawing/2014/main" id="{9DBFD1E1-FF51-A2B5-CA59-674BA4C42917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3" name="Trapezoid 46">
            <a:extLst>
              <a:ext uri="{FF2B5EF4-FFF2-40B4-BE49-F238E27FC236}">
                <a16:creationId xmlns:a16="http://schemas.microsoft.com/office/drawing/2014/main" id="{12B99D52-0BD3-A6D6-BD09-8C19E1DD3FAD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8" name="Trapezoid 46">
            <a:extLst>
              <a:ext uri="{FF2B5EF4-FFF2-40B4-BE49-F238E27FC236}">
                <a16:creationId xmlns:a16="http://schemas.microsoft.com/office/drawing/2014/main" id="{B739E610-1136-271F-196C-720AFDFDCA1C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9" name="Trapezoid 46">
            <a:extLst>
              <a:ext uri="{FF2B5EF4-FFF2-40B4-BE49-F238E27FC236}">
                <a16:creationId xmlns:a16="http://schemas.microsoft.com/office/drawing/2014/main" id="{DE258121-2793-B4AB-7646-51B9BC9C0B1F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D2EB7-CDEA-EE7B-F494-E4E9DD36DB81}"/>
              </a:ext>
            </a:extLst>
          </p:cNvPr>
          <p:cNvSpPr/>
          <p:nvPr/>
        </p:nvSpPr>
        <p:spPr>
          <a:xfrm>
            <a:off x="2295536" y="3568294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685E5-AC8A-7B11-9984-1ACA93349749}"/>
              </a:ext>
            </a:extLst>
          </p:cNvPr>
          <p:cNvSpPr/>
          <p:nvPr/>
        </p:nvSpPr>
        <p:spPr>
          <a:xfrm>
            <a:off x="2856418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7A995-932F-EA97-57CF-B848F5EFBE8C}"/>
              </a:ext>
            </a:extLst>
          </p:cNvPr>
          <p:cNvSpPr txBox="1"/>
          <p:nvPr/>
        </p:nvSpPr>
        <p:spPr>
          <a:xfrm>
            <a:off x="3266581" y="3449672"/>
            <a:ext cx="9460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OS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3A9CCE-4541-4FD9-B90E-BF029F44DEC4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72C8AD-C66C-A27A-C7A7-4CF39F8C364A}"/>
              </a:ext>
            </a:extLst>
          </p:cNvPr>
          <p:cNvSpPr txBox="1"/>
          <p:nvPr/>
        </p:nvSpPr>
        <p:spPr>
          <a:xfrm>
            <a:off x="3264909" y="3160174"/>
            <a:ext cx="19378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accent3"/>
                </a:solidFill>
              </a:rPr>
              <a:t>1.</a:t>
            </a:r>
            <a:r>
              <a:rPr lang="zh-CN" altLang="en-US" sz="1400" b="1" i="1" dirty="0">
                <a:solidFill>
                  <a:schemeClr val="accent3"/>
                </a:solidFill>
              </a:rPr>
              <a:t> </a:t>
            </a:r>
            <a:r>
              <a:rPr lang="en-US" altLang="zh-CN" sz="1400" b="1" i="1" dirty="0">
                <a:solidFill>
                  <a:schemeClr val="accent3"/>
                </a:solidFill>
              </a:rPr>
              <a:t>Additional </a:t>
            </a:r>
            <a:r>
              <a:rPr lang="en-US" altLang="zh-CN" sz="1400" b="1" i="1" dirty="0" err="1">
                <a:solidFill>
                  <a:schemeClr val="accent3"/>
                </a:solidFill>
              </a:rPr>
              <a:t>flapTop</a:t>
            </a:r>
            <a:endParaRPr lang="en-GB" sz="1400" b="1" i="1" dirty="0">
              <a:solidFill>
                <a:schemeClr val="accent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70214-908A-797D-97E9-99B7A16AA811}"/>
              </a:ext>
            </a:extLst>
          </p:cNvPr>
          <p:cNvSpPr txBox="1"/>
          <p:nvPr/>
        </p:nvSpPr>
        <p:spPr>
          <a:xfrm>
            <a:off x="3263557" y="3801758"/>
            <a:ext cx="226805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</a:rPr>
              <a:t>3.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Additional ADC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points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B2B0-2B1C-2764-0CCC-9E3F1BBFC6A6}"/>
              </a:ext>
            </a:extLst>
          </p:cNvPr>
          <p:cNvSpPr txBox="1"/>
          <p:nvPr/>
        </p:nvSpPr>
        <p:spPr>
          <a:xfrm>
            <a:off x="3263557" y="4136809"/>
            <a:ext cx="356219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Heavy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sequences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split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batches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55609-353E-3318-6AF6-B86E22418D36}"/>
              </a:ext>
            </a:extLst>
          </p:cNvPr>
          <p:cNvSpPr txBox="1"/>
          <p:nvPr/>
        </p:nvSpPr>
        <p:spPr>
          <a:xfrm>
            <a:off x="3257213" y="2805970"/>
            <a:ext cx="224612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</a:rPr>
              <a:t>Hardware requirements: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3EDD69C-02BB-4CDF-01D2-0C8FBF3156FF}"/>
              </a:ext>
            </a:extLst>
          </p:cNvPr>
          <p:cNvCxnSpPr/>
          <p:nvPr/>
        </p:nvCxnSpPr>
        <p:spPr>
          <a:xfrm>
            <a:off x="5356073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950D68-A2A7-0FC5-2339-8A90DACDD0C0}"/>
              </a:ext>
            </a:extLst>
          </p:cNvPr>
          <p:cNvCxnSpPr/>
          <p:nvPr/>
        </p:nvCxnSpPr>
        <p:spPr>
          <a:xfrm>
            <a:off x="3423828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apezoid 46">
            <a:extLst>
              <a:ext uri="{FF2B5EF4-FFF2-40B4-BE49-F238E27FC236}">
                <a16:creationId xmlns:a16="http://schemas.microsoft.com/office/drawing/2014/main" id="{D1E61C45-987C-4225-3B1C-DA5FA32B1189}"/>
              </a:ext>
            </a:extLst>
          </p:cNvPr>
          <p:cNvSpPr/>
          <p:nvPr/>
        </p:nvSpPr>
        <p:spPr>
          <a:xfrm>
            <a:off x="2003827" y="3402923"/>
            <a:ext cx="316049" cy="34592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422668-8501-5742-FD56-B87D441D9AC1}"/>
              </a:ext>
            </a:extLst>
          </p:cNvPr>
          <p:cNvCxnSpPr>
            <a:cxnSpLocks/>
          </p:cNvCxnSpPr>
          <p:nvPr/>
        </p:nvCxnSpPr>
        <p:spPr>
          <a:xfrm>
            <a:off x="2584999" y="1020853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FCF16AD-E75D-BFBA-4C1C-F21A0D09BE5D}"/>
              </a:ext>
            </a:extLst>
          </p:cNvPr>
          <p:cNvSpPr txBox="1"/>
          <p:nvPr/>
        </p:nvSpPr>
        <p:spPr>
          <a:xfrm>
            <a:off x="2677142" y="100650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8C7900-958E-52F9-8DC0-BF35C40F296E}"/>
              </a:ext>
            </a:extLst>
          </p:cNvPr>
          <p:cNvSpPr/>
          <p:nvPr/>
        </p:nvSpPr>
        <p:spPr>
          <a:xfrm>
            <a:off x="3221612" y="1097353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rapezoid 46">
            <a:extLst>
              <a:ext uri="{FF2B5EF4-FFF2-40B4-BE49-F238E27FC236}">
                <a16:creationId xmlns:a16="http://schemas.microsoft.com/office/drawing/2014/main" id="{EE1BCA51-879E-BD5A-767A-9443DAAECE14}"/>
              </a:ext>
            </a:extLst>
          </p:cNvPr>
          <p:cNvSpPr/>
          <p:nvPr/>
        </p:nvSpPr>
        <p:spPr>
          <a:xfrm>
            <a:off x="2860744" y="3394063"/>
            <a:ext cx="316049" cy="35566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71AD9F-8052-73E0-BA2D-0F1A1A5AC4EC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148DF84-E0CC-FA40-75CC-C1982ADFC351}"/>
              </a:ext>
            </a:extLst>
          </p:cNvPr>
          <p:cNvCxnSpPr>
            <a:cxnSpLocks/>
          </p:cNvCxnSpPr>
          <p:nvPr/>
        </p:nvCxnSpPr>
        <p:spPr>
          <a:xfrm>
            <a:off x="3423828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rapezoid 46">
            <a:extLst>
              <a:ext uri="{FF2B5EF4-FFF2-40B4-BE49-F238E27FC236}">
                <a16:creationId xmlns:a16="http://schemas.microsoft.com/office/drawing/2014/main" id="{B6E879D1-DAC8-FCA3-47F1-3FE9C02A1E59}"/>
              </a:ext>
            </a:extLst>
          </p:cNvPr>
          <p:cNvSpPr/>
          <p:nvPr/>
        </p:nvSpPr>
        <p:spPr>
          <a:xfrm>
            <a:off x="3676030" y="3402923"/>
            <a:ext cx="307817" cy="34031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02" name="Trapezoid 46">
            <a:extLst>
              <a:ext uri="{FF2B5EF4-FFF2-40B4-BE49-F238E27FC236}">
                <a16:creationId xmlns:a16="http://schemas.microsoft.com/office/drawing/2014/main" id="{D1E4CBCA-236D-B60B-EB53-8A84ADF57676}"/>
              </a:ext>
            </a:extLst>
          </p:cNvPr>
          <p:cNvSpPr/>
          <p:nvPr/>
        </p:nvSpPr>
        <p:spPr>
          <a:xfrm>
            <a:off x="4517515" y="3403802"/>
            <a:ext cx="316049" cy="34031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C61F6-7B10-670A-3A59-3D1261F69F9E}"/>
              </a:ext>
            </a:extLst>
          </p:cNvPr>
          <p:cNvCxnSpPr>
            <a:cxnSpLocks/>
          </p:cNvCxnSpPr>
          <p:nvPr/>
        </p:nvCxnSpPr>
        <p:spPr>
          <a:xfrm>
            <a:off x="4246726" y="932437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68FDD2B-E1B5-AE63-6641-6AF6547F47FF}"/>
              </a:ext>
            </a:extLst>
          </p:cNvPr>
          <p:cNvSpPr/>
          <p:nvPr/>
        </p:nvSpPr>
        <p:spPr>
          <a:xfrm>
            <a:off x="3960307" y="3561930"/>
            <a:ext cx="586800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B30F290-8D5D-D392-33F1-89F2BEC291A1}"/>
              </a:ext>
            </a:extLst>
          </p:cNvPr>
          <p:cNvSpPr txBox="1"/>
          <p:nvPr/>
        </p:nvSpPr>
        <p:spPr>
          <a:xfrm>
            <a:off x="3641045" y="1010788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39AEB-5522-4226-A49B-5F3E9481FA2B}"/>
              </a:ext>
            </a:extLst>
          </p:cNvPr>
          <p:cNvSpPr txBox="1"/>
          <p:nvPr/>
        </p:nvSpPr>
        <p:spPr>
          <a:xfrm>
            <a:off x="4852343" y="136760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28452A-F38A-CB48-9147-0B6C047646A8}"/>
              </a:ext>
            </a:extLst>
          </p:cNvPr>
          <p:cNvSpPr txBox="1"/>
          <p:nvPr/>
        </p:nvSpPr>
        <p:spPr>
          <a:xfrm>
            <a:off x="4852343" y="2318313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673095E-7627-DA36-93B2-7851FAFDC1BB}"/>
              </a:ext>
            </a:extLst>
          </p:cNvPr>
          <p:cNvSpPr txBox="1"/>
          <p:nvPr/>
        </p:nvSpPr>
        <p:spPr>
          <a:xfrm>
            <a:off x="4852343" y="279921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AEC285-FEE7-0AB2-21D9-640F448C2AAC}"/>
              </a:ext>
            </a:extLst>
          </p:cNvPr>
          <p:cNvSpPr txBox="1"/>
          <p:nvPr/>
        </p:nvSpPr>
        <p:spPr>
          <a:xfrm>
            <a:off x="4852343" y="3362804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10" name="Trapezoid 46">
            <a:extLst>
              <a:ext uri="{FF2B5EF4-FFF2-40B4-BE49-F238E27FC236}">
                <a16:creationId xmlns:a16="http://schemas.microsoft.com/office/drawing/2014/main" id="{3AFAD8EC-6135-95F6-4495-3305CE49A0DB}"/>
              </a:ext>
            </a:extLst>
          </p:cNvPr>
          <p:cNvSpPr/>
          <p:nvPr/>
        </p:nvSpPr>
        <p:spPr>
          <a:xfrm>
            <a:off x="5625310" y="3394062"/>
            <a:ext cx="307031" cy="357332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11" name="Trapezoid 46">
            <a:extLst>
              <a:ext uri="{FF2B5EF4-FFF2-40B4-BE49-F238E27FC236}">
                <a16:creationId xmlns:a16="http://schemas.microsoft.com/office/drawing/2014/main" id="{A90354D6-32F6-06BF-A566-94A90BCE7247}"/>
              </a:ext>
            </a:extLst>
          </p:cNvPr>
          <p:cNvSpPr/>
          <p:nvPr/>
        </p:nvSpPr>
        <p:spPr>
          <a:xfrm>
            <a:off x="6463511" y="3394939"/>
            <a:ext cx="316050" cy="357333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262CD84-3E86-DCBF-A82F-DCF09D52CA1F}"/>
              </a:ext>
            </a:extLst>
          </p:cNvPr>
          <p:cNvCxnSpPr>
            <a:cxnSpLocks/>
          </p:cNvCxnSpPr>
          <p:nvPr/>
        </p:nvCxnSpPr>
        <p:spPr>
          <a:xfrm>
            <a:off x="6196006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0FF5AEB-F141-8BD1-DE64-173379A7F4EC}"/>
              </a:ext>
            </a:extLst>
          </p:cNvPr>
          <p:cNvSpPr/>
          <p:nvPr/>
        </p:nvSpPr>
        <p:spPr>
          <a:xfrm>
            <a:off x="5910620" y="3570083"/>
            <a:ext cx="586800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BDDD6C-4A3B-3DAB-CDCF-12D3CA7AAC5D}"/>
              </a:ext>
            </a:extLst>
          </p:cNvPr>
          <p:cNvSpPr/>
          <p:nvPr/>
        </p:nvSpPr>
        <p:spPr>
          <a:xfrm>
            <a:off x="5168861" y="1087078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5371077" y="1006812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59CC058-A530-B0D3-8230-5521EC7DD20A}"/>
              </a:ext>
            </a:extLst>
          </p:cNvPr>
          <p:cNvSpPr txBox="1"/>
          <p:nvPr/>
        </p:nvSpPr>
        <p:spPr>
          <a:xfrm>
            <a:off x="5588294" y="100051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701A110-48C4-5EB9-0810-C0381845CD82}"/>
              </a:ext>
            </a:extLst>
          </p:cNvPr>
          <p:cNvCxnSpPr>
            <a:cxnSpLocks/>
          </p:cNvCxnSpPr>
          <p:nvPr/>
        </p:nvCxnSpPr>
        <p:spPr>
          <a:xfrm>
            <a:off x="6789258" y="1630281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46">
            <a:extLst>
              <a:ext uri="{FF2B5EF4-FFF2-40B4-BE49-F238E27FC236}">
                <a16:creationId xmlns:a16="http://schemas.microsoft.com/office/drawing/2014/main" id="{9DBFD1E1-FF51-A2B5-CA59-674BA4C42917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3" name="Trapezoid 46">
            <a:extLst>
              <a:ext uri="{FF2B5EF4-FFF2-40B4-BE49-F238E27FC236}">
                <a16:creationId xmlns:a16="http://schemas.microsoft.com/office/drawing/2014/main" id="{12B99D52-0BD3-A6D6-BD09-8C19E1DD3FAD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4" name="Trapezoid 46">
            <a:extLst>
              <a:ext uri="{FF2B5EF4-FFF2-40B4-BE49-F238E27FC236}">
                <a16:creationId xmlns:a16="http://schemas.microsoft.com/office/drawing/2014/main" id="{1C345C69-43DD-D510-2AD1-0CDAF77256DD}"/>
              </a:ext>
            </a:extLst>
          </p:cNvPr>
          <p:cNvSpPr/>
          <p:nvPr/>
        </p:nvSpPr>
        <p:spPr>
          <a:xfrm flipV="1">
            <a:off x="3673766" y="3168049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5" name="Trapezoid 46">
            <a:extLst>
              <a:ext uri="{FF2B5EF4-FFF2-40B4-BE49-F238E27FC236}">
                <a16:creationId xmlns:a16="http://schemas.microsoft.com/office/drawing/2014/main" id="{D4A404DF-1B43-8D04-617D-6282E31D9BE9}"/>
              </a:ext>
            </a:extLst>
          </p:cNvPr>
          <p:cNvSpPr/>
          <p:nvPr/>
        </p:nvSpPr>
        <p:spPr>
          <a:xfrm>
            <a:off x="4538405" y="2989909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6" name="Trapezoid 46">
            <a:extLst>
              <a:ext uri="{FF2B5EF4-FFF2-40B4-BE49-F238E27FC236}">
                <a16:creationId xmlns:a16="http://schemas.microsoft.com/office/drawing/2014/main" id="{3504BFBC-2537-C313-14B0-9CE8CAFB3E39}"/>
              </a:ext>
            </a:extLst>
          </p:cNvPr>
          <p:cNvSpPr/>
          <p:nvPr/>
        </p:nvSpPr>
        <p:spPr>
          <a:xfrm flipV="1">
            <a:off x="5619754" y="3158117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7" name="Trapezoid 46">
            <a:extLst>
              <a:ext uri="{FF2B5EF4-FFF2-40B4-BE49-F238E27FC236}">
                <a16:creationId xmlns:a16="http://schemas.microsoft.com/office/drawing/2014/main" id="{66723AA6-C5FA-7B60-2DAD-E307602E0568}"/>
              </a:ext>
            </a:extLst>
          </p:cNvPr>
          <p:cNvSpPr/>
          <p:nvPr/>
        </p:nvSpPr>
        <p:spPr>
          <a:xfrm>
            <a:off x="6469993" y="2987177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8" name="Trapezoid 46">
            <a:extLst>
              <a:ext uri="{FF2B5EF4-FFF2-40B4-BE49-F238E27FC236}">
                <a16:creationId xmlns:a16="http://schemas.microsoft.com/office/drawing/2014/main" id="{B739E610-1136-271F-196C-720AFDFDCA1C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9" name="Trapezoid 46">
            <a:extLst>
              <a:ext uri="{FF2B5EF4-FFF2-40B4-BE49-F238E27FC236}">
                <a16:creationId xmlns:a16="http://schemas.microsoft.com/office/drawing/2014/main" id="{DE258121-2793-B4AB-7646-51B9BC9C0B1F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0" name="Trapezoid 46">
            <a:extLst>
              <a:ext uri="{FF2B5EF4-FFF2-40B4-BE49-F238E27FC236}">
                <a16:creationId xmlns:a16="http://schemas.microsoft.com/office/drawing/2014/main" id="{968E3D6F-929B-BC27-6777-0F499451A2E9}"/>
              </a:ext>
            </a:extLst>
          </p:cNvPr>
          <p:cNvSpPr/>
          <p:nvPr/>
        </p:nvSpPr>
        <p:spPr>
          <a:xfrm flipV="1">
            <a:off x="3673757" y="26841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1" name="Trapezoid 46">
            <a:extLst>
              <a:ext uri="{FF2B5EF4-FFF2-40B4-BE49-F238E27FC236}">
                <a16:creationId xmlns:a16="http://schemas.microsoft.com/office/drawing/2014/main" id="{825E7A24-945F-4258-986C-E5F1A743B804}"/>
              </a:ext>
            </a:extLst>
          </p:cNvPr>
          <p:cNvSpPr/>
          <p:nvPr/>
        </p:nvSpPr>
        <p:spPr>
          <a:xfrm>
            <a:off x="4538396" y="250600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2" name="Trapezoid 46">
            <a:extLst>
              <a:ext uri="{FF2B5EF4-FFF2-40B4-BE49-F238E27FC236}">
                <a16:creationId xmlns:a16="http://schemas.microsoft.com/office/drawing/2014/main" id="{3371BC02-9945-3430-1226-A4396E4038AD}"/>
              </a:ext>
            </a:extLst>
          </p:cNvPr>
          <p:cNvSpPr/>
          <p:nvPr/>
        </p:nvSpPr>
        <p:spPr>
          <a:xfrm flipV="1">
            <a:off x="5619754" y="2689937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3" name="Trapezoid 46">
            <a:extLst>
              <a:ext uri="{FF2B5EF4-FFF2-40B4-BE49-F238E27FC236}">
                <a16:creationId xmlns:a16="http://schemas.microsoft.com/office/drawing/2014/main" id="{46F5B074-1077-A5B3-BDAE-C5D28E9F97FC}"/>
              </a:ext>
            </a:extLst>
          </p:cNvPr>
          <p:cNvSpPr/>
          <p:nvPr/>
        </p:nvSpPr>
        <p:spPr>
          <a:xfrm>
            <a:off x="6469993" y="2511797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5547FF1-7B6A-930C-BE30-03705BC2DCA2}"/>
              </a:ext>
            </a:extLst>
          </p:cNvPr>
          <p:cNvSpPr/>
          <p:nvPr/>
        </p:nvSpPr>
        <p:spPr>
          <a:xfrm>
            <a:off x="4003685" y="397486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9EA170B-2EF5-0603-9DF9-1DB6FE86A334}"/>
              </a:ext>
            </a:extLst>
          </p:cNvPr>
          <p:cNvSpPr/>
          <p:nvPr/>
        </p:nvSpPr>
        <p:spPr>
          <a:xfrm>
            <a:off x="5950922" y="3980290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11D1DF3-7306-E952-5F54-4666E7478091}"/>
              </a:ext>
            </a:extLst>
          </p:cNvPr>
          <p:cNvSpPr txBox="1"/>
          <p:nvPr/>
        </p:nvSpPr>
        <p:spPr>
          <a:xfrm>
            <a:off x="4850350" y="3820975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0045D5C-5510-86E3-B775-96C71F7CCBCD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622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7BEDCF-C543-E6C6-CDB1-B1F652EE00D2}"/>
              </a:ext>
            </a:extLst>
          </p:cNvPr>
          <p:cNvSpPr txBox="1"/>
          <p:nvPr/>
        </p:nvSpPr>
        <p:spPr>
          <a:xfrm>
            <a:off x="3313810" y="4325322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t_train</a:t>
            </a:r>
            <a:endParaRPr lang="en-GB" sz="1400" b="1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B79669E-BDB0-1C6C-A8C0-FFC53998292A}"/>
              </a:ext>
            </a:extLst>
          </p:cNvPr>
          <p:cNvCxnSpPr>
            <a:cxnSpLocks/>
          </p:cNvCxnSpPr>
          <p:nvPr/>
        </p:nvCxnSpPr>
        <p:spPr>
          <a:xfrm>
            <a:off x="6789258" y="4600093"/>
            <a:ext cx="1238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265D131-5583-7658-4BAD-6FBD92D63B1E}"/>
              </a:ext>
            </a:extLst>
          </p:cNvPr>
          <p:cNvSpPr txBox="1"/>
          <p:nvPr/>
        </p:nvSpPr>
        <p:spPr>
          <a:xfrm>
            <a:off x="7042733" y="4314814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19-CCD3-BAEC-C23F-56B82C330976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C0E01-205D-A913-9238-D5594B67421C}"/>
              </a:ext>
            </a:extLst>
          </p:cNvPr>
          <p:cNvSpPr/>
          <p:nvPr/>
        </p:nvSpPr>
        <p:spPr>
          <a:xfrm>
            <a:off x="3823961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49FCC-A1A8-C145-FC95-AC7CB4187494}"/>
              </a:ext>
            </a:extLst>
          </p:cNvPr>
          <p:cNvSpPr/>
          <p:nvPr/>
        </p:nvSpPr>
        <p:spPr>
          <a:xfrm>
            <a:off x="4519825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6AC63-E649-1E62-3FF9-6AFC5E892F2D}"/>
              </a:ext>
            </a:extLst>
          </p:cNvPr>
          <p:cNvSpPr/>
          <p:nvPr/>
        </p:nvSpPr>
        <p:spPr>
          <a:xfrm>
            <a:off x="5774889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2E01-E564-A596-C52F-A4B57D30F0CD}"/>
              </a:ext>
            </a:extLst>
          </p:cNvPr>
          <p:cNvSpPr/>
          <p:nvPr/>
        </p:nvSpPr>
        <p:spPr>
          <a:xfrm>
            <a:off x="6470753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D2EB7-CDEA-EE7B-F494-E4E9DD36DB81}"/>
              </a:ext>
            </a:extLst>
          </p:cNvPr>
          <p:cNvSpPr/>
          <p:nvPr/>
        </p:nvSpPr>
        <p:spPr>
          <a:xfrm>
            <a:off x="2295536" y="3568294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685E5-AC8A-7B11-9984-1ACA93349749}"/>
              </a:ext>
            </a:extLst>
          </p:cNvPr>
          <p:cNvSpPr/>
          <p:nvPr/>
        </p:nvSpPr>
        <p:spPr>
          <a:xfrm>
            <a:off x="2856418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812845-7663-BCEA-A6E9-66B8CEF2DE81}"/>
              </a:ext>
            </a:extLst>
          </p:cNvPr>
          <p:cNvSpPr/>
          <p:nvPr/>
        </p:nvSpPr>
        <p:spPr>
          <a:xfrm>
            <a:off x="3956044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A01FB-318D-F427-81D6-EF1B89B02321}"/>
              </a:ext>
            </a:extLst>
          </p:cNvPr>
          <p:cNvSpPr/>
          <p:nvPr/>
        </p:nvSpPr>
        <p:spPr>
          <a:xfrm>
            <a:off x="4516926" y="3564436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DE8E9-5F04-70AF-D779-A87FEA532E09}"/>
              </a:ext>
            </a:extLst>
          </p:cNvPr>
          <p:cNvSpPr/>
          <p:nvPr/>
        </p:nvSpPr>
        <p:spPr>
          <a:xfrm>
            <a:off x="5908248" y="356683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AB3ED1-099B-C96E-F50B-84C21092900F}"/>
              </a:ext>
            </a:extLst>
          </p:cNvPr>
          <p:cNvSpPr/>
          <p:nvPr/>
        </p:nvSpPr>
        <p:spPr>
          <a:xfrm>
            <a:off x="6469130" y="3564906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27562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23D0-934E-34E6-E011-3B958310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2" t="3674" r="8179" b="9590"/>
          <a:stretch/>
        </p:blipFill>
        <p:spPr>
          <a:xfrm>
            <a:off x="4365129" y="1122326"/>
            <a:ext cx="4234025" cy="318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94521C-C3D7-15D9-8D1D-2B7A4B578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1" t="2720" r="7414" b="7630"/>
          <a:stretch/>
        </p:blipFill>
        <p:spPr>
          <a:xfrm>
            <a:off x="645946" y="1118689"/>
            <a:ext cx="3207893" cy="31860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E8DB5F-6951-3C36-DA2B-9D7CA68FCABC}"/>
              </a:ext>
            </a:extLst>
          </p:cNvPr>
          <p:cNvSpPr txBox="1"/>
          <p:nvPr/>
        </p:nvSpPr>
        <p:spPr>
          <a:xfrm>
            <a:off x="816647" y="4334581"/>
            <a:ext cx="28664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echoes (the </a:t>
            </a:r>
            <a:r>
              <a:rPr lang="en-US" altLang="zh-CN" sz="1400" b="1" dirty="0"/>
              <a:t>center</a:t>
            </a:r>
            <a:r>
              <a:rPr lang="en-US" sz="1400" b="1" dirty="0"/>
              <a:t> partition)</a:t>
            </a:r>
            <a:endParaRPr lang="en-GB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1B869-2CCD-782D-7347-ACC871633C76}"/>
              </a:ext>
            </a:extLst>
          </p:cNvPr>
          <p:cNvSpPr txBox="1"/>
          <p:nvPr/>
        </p:nvSpPr>
        <p:spPr>
          <a:xfrm>
            <a:off x="5238050" y="4321864"/>
            <a:ext cx="248818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partitions (the 1st echo)</a:t>
            </a:r>
            <a:endParaRPr lang="en-GB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8792BC-0A09-9B59-B513-182F31C1AE7E}"/>
              </a:ext>
            </a:extLst>
          </p:cNvPr>
          <p:cNvSpPr txBox="1"/>
          <p:nvPr/>
        </p:nvSpPr>
        <p:spPr>
          <a:xfrm>
            <a:off x="2506370" y="669497"/>
            <a:ext cx="413125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</a:t>
            </a:r>
            <a:r>
              <a:rPr lang="zh-CN" altLang="en-US" sz="1600" b="1" dirty="0"/>
              <a:t> </a:t>
            </a:r>
            <a:r>
              <a:rPr lang="en-US" sz="1600" b="1" dirty="0"/>
              <a:t>images from the portable scanner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7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9076</TotalTime>
  <Words>582</Words>
  <Application>Microsoft Macintosh PowerPoint</Application>
  <PresentationFormat>On-screen Show (16:9)</PresentationFormat>
  <Paragraphs>186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UKF_PPT_16zu9</vt:lpstr>
      <vt:lpstr>Qingping Chen Division of Medical Physics, Dept. Of Radiology, University Medical Center Freiburg, Germany Oct. 04, 2024</vt:lpstr>
      <vt:lpstr>Outline</vt:lpstr>
      <vt:lpstr>s00_1d_fid</vt:lpstr>
      <vt:lpstr>s01_from_1d_fid_to_1d_se</vt:lpstr>
      <vt:lpstr>s10_from_1d_se_to_3d_se</vt:lpstr>
      <vt:lpstr>s11_optimized_3d_se</vt:lpstr>
      <vt:lpstr>s12_optimized_3d_se_portableScanner</vt:lpstr>
      <vt:lpstr>s20_optimized_3d_mse_portableScanner</vt:lpstr>
      <vt:lpstr>s20_optimized_3d_mse_portableScanner</vt:lpstr>
      <vt:lpstr>PowerPoint Presentation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2310</cp:revision>
  <dcterms:created xsi:type="dcterms:W3CDTF">2021-04-28T05:52:54Z</dcterms:created>
  <dcterms:modified xsi:type="dcterms:W3CDTF">2024-09-30T18:17:20Z</dcterms:modified>
</cp:coreProperties>
</file>