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6" r:id="rId7"/>
    <p:sldId id="261" r:id="rId8"/>
    <p:sldId id="262" r:id="rId9"/>
    <p:sldId id="263" r:id="rId10"/>
    <p:sldId id="264" r:id="rId11"/>
    <p:sldId id="265" r:id="rId12"/>
  </p:sldIdLst>
  <p:sldSz cx="14630400" cy="8229600"/>
  <p:notesSz cx="8229600" cy="14630400"/>
  <p:embeddedFontLst>
    <p:embeddedFont>
      <p:font typeface="Barlow Bold" panose="00000800000000000000" pitchFamily="2" charset="0"/>
      <p:bold r:id="rId14"/>
    </p:embeddedFont>
    <p:embeddedFont>
      <p:font typeface="Montserrat" panose="00000500000000000000" pitchFamily="2" charset="0"/>
      <p:regular r:id="rId15"/>
      <p:bold r:id="rId16"/>
      <p:italic r:id="rId17"/>
      <p:boldItalic r:id="rId18"/>
    </p:embeddedFont>
    <p:embeddedFont>
      <p:font typeface="Montserrat Bold" panose="00000800000000000000" pitchFamily="2" charset="0"/>
      <p:bold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6" d="100"/>
          <a:sy n="66" d="100"/>
        </p:scale>
        <p:origin x="720" y="3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721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6556795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632263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226870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463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781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3031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8314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804509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222343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662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0535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5340105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666329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1598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844279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1458438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984879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7569523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1075571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984519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501909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dirty="0"/>
              <a:t>4/11/2025</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251507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1.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58309" y="1885355"/>
            <a:ext cx="13113782" cy="1425416"/>
          </a:xfrm>
          <a:prstGeom prst="rect">
            <a:avLst/>
          </a:prstGeom>
          <a:noFill/>
          <a:ln/>
        </p:spPr>
        <p:txBody>
          <a:bodyPr wrap="square" lIns="0" tIns="0" rIns="0" bIns="0" rtlCol="0" anchor="t"/>
          <a:lstStyle/>
          <a:p>
            <a:pPr marL="0" indent="0" algn="l">
              <a:lnSpc>
                <a:spcPts val="5600"/>
              </a:lnSpc>
              <a:buNone/>
            </a:pPr>
            <a:r>
              <a:rPr lang="en-US" sz="4450" b="1" dirty="0">
                <a:solidFill>
                  <a:srgbClr val="9998FF"/>
                </a:solidFill>
                <a:latin typeface="Barlow Bold" pitchFamily="34" charset="0"/>
                <a:ea typeface="Barlow Bold" pitchFamily="34" charset="-122"/>
                <a:cs typeface="Barlow Bold" pitchFamily="34" charset="-120"/>
              </a:rPr>
              <a:t>Exploratory Data Analysis on Tuberculosis Detection</a:t>
            </a:r>
            <a:endParaRPr lang="en-US" sz="4450" dirty="0"/>
          </a:p>
        </p:txBody>
      </p:sp>
      <p:sp>
        <p:nvSpPr>
          <p:cNvPr id="3" name="Text 1"/>
          <p:cNvSpPr/>
          <p:nvPr/>
        </p:nvSpPr>
        <p:spPr>
          <a:xfrm>
            <a:off x="758309" y="3744039"/>
            <a:ext cx="13113782" cy="693420"/>
          </a:xfrm>
          <a:prstGeom prst="rect">
            <a:avLst/>
          </a:prstGeom>
          <a:noFill/>
          <a:ln/>
        </p:spPr>
        <p:txBody>
          <a:bodyPr wrap="squar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Tuberculosis (TB) remains a significant public health concern affecting millions worldwide. This analysis explores a synthetic medical dataset to uncover insights related to TB cases, severity, and trends based on various patient attributes.</a:t>
            </a:r>
            <a:endParaRPr lang="en-US" sz="1700" dirty="0"/>
          </a:p>
        </p:txBody>
      </p:sp>
      <p:sp>
        <p:nvSpPr>
          <p:cNvPr id="4" name="Text 2"/>
          <p:cNvSpPr/>
          <p:nvPr/>
        </p:nvSpPr>
        <p:spPr>
          <a:xfrm>
            <a:off x="758309" y="4681180"/>
            <a:ext cx="13113782" cy="1040130"/>
          </a:xfrm>
          <a:prstGeom prst="rect">
            <a:avLst/>
          </a:prstGeom>
          <a:noFill/>
          <a:ln/>
        </p:spPr>
        <p:txBody>
          <a:bodyPr wrap="squar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Our objectives include evaluating the distribution of TB cases, identifying demographic and behavioral risk factors, assessing correlations between TB and clinical features, comparing TB occurrence across different groups, and generating meaningful visualizations for better interpretation of trends and relationships in the data.</a:t>
            </a:r>
            <a:endParaRPr lang="en-US" sz="1700" dirty="0"/>
          </a:p>
        </p:txBody>
      </p:sp>
      <p:sp>
        <p:nvSpPr>
          <p:cNvPr id="7" name="Text 4"/>
          <p:cNvSpPr/>
          <p:nvPr/>
        </p:nvSpPr>
        <p:spPr>
          <a:xfrm>
            <a:off x="1213128" y="5965031"/>
            <a:ext cx="2558653" cy="379214"/>
          </a:xfrm>
          <a:prstGeom prst="rect">
            <a:avLst/>
          </a:prstGeom>
          <a:noFill/>
          <a:ln/>
        </p:spPr>
        <p:txBody>
          <a:bodyPr wrap="none" lIns="0" tIns="0" rIns="0" bIns="0" rtlCol="0" anchor="t"/>
          <a:lstStyle/>
          <a:p>
            <a:pPr marL="0" indent="0" algn="l">
              <a:lnSpc>
                <a:spcPts val="2950"/>
              </a:lnSpc>
              <a:buNone/>
            </a:pPr>
            <a:r>
              <a:rPr lang="en-US" sz="2100" b="1" dirty="0">
                <a:solidFill>
                  <a:srgbClr val="EEEFF5"/>
                </a:solidFill>
                <a:latin typeface="Montserrat Bold" pitchFamily="34" charset="0"/>
                <a:ea typeface="Montserrat Bold" pitchFamily="34" charset="-122"/>
                <a:cs typeface="Montserrat Bold" pitchFamily="34" charset="-120"/>
              </a:rPr>
              <a:t>by Mrittick Deb</a:t>
            </a:r>
            <a:endParaRPr lang="en-US" sz="2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03277" y="395407"/>
            <a:ext cx="5066586" cy="473035"/>
          </a:xfrm>
          <a:prstGeom prst="rect">
            <a:avLst/>
          </a:prstGeom>
          <a:noFill/>
          <a:ln/>
        </p:spPr>
        <p:txBody>
          <a:bodyPr wrap="none" lIns="0" tIns="0" rIns="0" bIns="0" rtlCol="0" anchor="t"/>
          <a:lstStyle/>
          <a:p>
            <a:pPr marL="0" indent="0" algn="l">
              <a:lnSpc>
                <a:spcPts val="3700"/>
              </a:lnSpc>
              <a:buNone/>
            </a:pPr>
            <a:r>
              <a:rPr lang="en-US" sz="2950" b="1" dirty="0">
                <a:solidFill>
                  <a:srgbClr val="9998FF"/>
                </a:solidFill>
                <a:latin typeface="Barlow Bold" pitchFamily="34" charset="0"/>
                <a:ea typeface="Barlow Bold" pitchFamily="34" charset="-122"/>
                <a:cs typeface="Barlow Bold" pitchFamily="34" charset="-120"/>
              </a:rPr>
              <a:t>Weight Loss as a Key Indicator</a:t>
            </a:r>
            <a:endParaRPr lang="en-US" sz="2950" dirty="0"/>
          </a:p>
        </p:txBody>
      </p:sp>
      <p:sp>
        <p:nvSpPr>
          <p:cNvPr id="3" name="Shape 1"/>
          <p:cNvSpPr/>
          <p:nvPr/>
        </p:nvSpPr>
        <p:spPr>
          <a:xfrm>
            <a:off x="503277" y="1155978"/>
            <a:ext cx="4445437" cy="1300163"/>
          </a:xfrm>
          <a:prstGeom prst="roundRect">
            <a:avLst>
              <a:gd name="adj" fmla="val 9956"/>
            </a:avLst>
          </a:prstGeom>
          <a:solidFill>
            <a:srgbClr val="282C32"/>
          </a:solidFill>
          <a:ln/>
          <a:effectLst>
            <a:outerShdw blurRad="35560" dist="17780" dir="13500000" algn="bl" rotWithShape="0">
              <a:srgbClr val="FFFFFF">
                <a:alpha val="10000"/>
              </a:srgbClr>
            </a:outerShdw>
          </a:effectLst>
        </p:spPr>
        <p:txBody>
          <a:bodyPr/>
          <a:lstStyle/>
          <a:p>
            <a:endParaRPr lang="en-IN"/>
          </a:p>
        </p:txBody>
      </p:sp>
      <p:sp>
        <p:nvSpPr>
          <p:cNvPr id="4" name="Text 2"/>
          <p:cNvSpPr/>
          <p:nvPr/>
        </p:nvSpPr>
        <p:spPr>
          <a:xfrm>
            <a:off x="646986" y="1299686"/>
            <a:ext cx="1892260" cy="236458"/>
          </a:xfrm>
          <a:prstGeom prst="rect">
            <a:avLst/>
          </a:prstGeom>
          <a:noFill/>
          <a:ln/>
        </p:spPr>
        <p:txBody>
          <a:bodyPr wrap="none" lIns="0" tIns="0" rIns="0" bIns="0" rtlCol="0" anchor="t"/>
          <a:lstStyle/>
          <a:p>
            <a:pPr marL="0" indent="0" algn="l">
              <a:lnSpc>
                <a:spcPts val="1850"/>
              </a:lnSpc>
              <a:buNone/>
            </a:pPr>
            <a:r>
              <a:rPr lang="en-US" sz="1450" b="1" dirty="0">
                <a:solidFill>
                  <a:srgbClr val="EEEFF5"/>
                </a:solidFill>
                <a:latin typeface="Barlow Bold" pitchFamily="34" charset="0"/>
                <a:ea typeface="Barlow Bold" pitchFamily="34" charset="-122"/>
                <a:cs typeface="Barlow Bold" pitchFamily="34" charset="-120"/>
              </a:rPr>
              <a:t>Strong Differentiator</a:t>
            </a:r>
            <a:endParaRPr lang="en-US" sz="1450" dirty="0"/>
          </a:p>
        </p:txBody>
      </p:sp>
      <p:sp>
        <p:nvSpPr>
          <p:cNvPr id="5" name="Text 3"/>
          <p:cNvSpPr/>
          <p:nvPr/>
        </p:nvSpPr>
        <p:spPr>
          <a:xfrm>
            <a:off x="646986" y="1622346"/>
            <a:ext cx="4158020" cy="690086"/>
          </a:xfrm>
          <a:prstGeom prst="rect">
            <a:avLst/>
          </a:prstGeom>
          <a:noFill/>
          <a:ln/>
        </p:spPr>
        <p:txBody>
          <a:bodyPr wrap="square" lIns="0" tIns="0" rIns="0" bIns="0" rtlCol="0" anchor="t"/>
          <a:lstStyle/>
          <a:p>
            <a:pPr marL="0" indent="0" algn="l">
              <a:lnSpc>
                <a:spcPts val="1800"/>
              </a:lnSpc>
              <a:buNone/>
            </a:pPr>
            <a:r>
              <a:rPr lang="en-US" sz="1100" dirty="0">
                <a:solidFill>
                  <a:srgbClr val="EEEFF5"/>
                </a:solidFill>
                <a:latin typeface="Montserrat" pitchFamily="34" charset="0"/>
                <a:ea typeface="Montserrat" pitchFamily="34" charset="-122"/>
                <a:cs typeface="Montserrat" pitchFamily="34" charset="-120"/>
              </a:rPr>
              <a:t>Weight loss emerged as a particularly strong individual symptom differentiating TB-positive from normal patients.</a:t>
            </a:r>
            <a:endParaRPr lang="en-US" sz="1100" dirty="0"/>
          </a:p>
        </p:txBody>
      </p:sp>
      <p:sp>
        <p:nvSpPr>
          <p:cNvPr id="6" name="Shape 4"/>
          <p:cNvSpPr/>
          <p:nvPr/>
        </p:nvSpPr>
        <p:spPr>
          <a:xfrm>
            <a:off x="5092422" y="1155978"/>
            <a:ext cx="4445437" cy="1300163"/>
          </a:xfrm>
          <a:prstGeom prst="roundRect">
            <a:avLst>
              <a:gd name="adj" fmla="val 9956"/>
            </a:avLst>
          </a:prstGeom>
          <a:solidFill>
            <a:srgbClr val="282C32"/>
          </a:solidFill>
          <a:ln/>
          <a:effectLst>
            <a:outerShdw blurRad="35560" dist="17780" dir="13500000" algn="bl" rotWithShape="0">
              <a:srgbClr val="FFFFFF">
                <a:alpha val="10000"/>
              </a:srgbClr>
            </a:outerShdw>
          </a:effectLst>
        </p:spPr>
        <p:txBody>
          <a:bodyPr/>
          <a:lstStyle/>
          <a:p>
            <a:endParaRPr lang="en-IN"/>
          </a:p>
        </p:txBody>
      </p:sp>
      <p:sp>
        <p:nvSpPr>
          <p:cNvPr id="7" name="Text 5"/>
          <p:cNvSpPr/>
          <p:nvPr/>
        </p:nvSpPr>
        <p:spPr>
          <a:xfrm>
            <a:off x="5236131" y="1299686"/>
            <a:ext cx="1892260" cy="236458"/>
          </a:xfrm>
          <a:prstGeom prst="rect">
            <a:avLst/>
          </a:prstGeom>
          <a:noFill/>
          <a:ln/>
        </p:spPr>
        <p:txBody>
          <a:bodyPr wrap="none" lIns="0" tIns="0" rIns="0" bIns="0" rtlCol="0" anchor="t"/>
          <a:lstStyle/>
          <a:p>
            <a:pPr marL="0" indent="0" algn="l">
              <a:lnSpc>
                <a:spcPts val="1850"/>
              </a:lnSpc>
              <a:buNone/>
            </a:pPr>
            <a:r>
              <a:rPr lang="en-US" sz="1450" b="1" dirty="0">
                <a:solidFill>
                  <a:srgbClr val="EEEFF5"/>
                </a:solidFill>
                <a:latin typeface="Barlow Bold" pitchFamily="34" charset="0"/>
                <a:ea typeface="Barlow Bold" pitchFamily="34" charset="-122"/>
                <a:cs typeface="Barlow Bold" pitchFamily="34" charset="-120"/>
              </a:rPr>
              <a:t>Distribution Pattern</a:t>
            </a:r>
            <a:endParaRPr lang="en-US" sz="1450" dirty="0"/>
          </a:p>
        </p:txBody>
      </p:sp>
      <p:sp>
        <p:nvSpPr>
          <p:cNvPr id="8" name="Text 6"/>
          <p:cNvSpPr/>
          <p:nvPr/>
        </p:nvSpPr>
        <p:spPr>
          <a:xfrm>
            <a:off x="5236131" y="1622346"/>
            <a:ext cx="4158020" cy="460057"/>
          </a:xfrm>
          <a:prstGeom prst="rect">
            <a:avLst/>
          </a:prstGeom>
          <a:noFill/>
          <a:ln/>
        </p:spPr>
        <p:txBody>
          <a:bodyPr wrap="square" lIns="0" tIns="0" rIns="0" bIns="0" rtlCol="0" anchor="t"/>
          <a:lstStyle/>
          <a:p>
            <a:pPr marL="0" indent="0" algn="l">
              <a:lnSpc>
                <a:spcPts val="1800"/>
              </a:lnSpc>
              <a:buNone/>
            </a:pPr>
            <a:r>
              <a:rPr lang="en-US" sz="1100" dirty="0">
                <a:solidFill>
                  <a:srgbClr val="EEEFF5"/>
                </a:solidFill>
                <a:latin typeface="Montserrat" pitchFamily="34" charset="0"/>
                <a:ea typeface="Montserrat" pitchFamily="34" charset="-122"/>
                <a:cs typeface="Montserrat" pitchFamily="34" charset="-120"/>
              </a:rPr>
              <a:t>TB-positive individuals showed more extreme weight loss compared to those without TB.</a:t>
            </a:r>
            <a:endParaRPr lang="en-US" sz="1100" dirty="0"/>
          </a:p>
        </p:txBody>
      </p:sp>
      <p:sp>
        <p:nvSpPr>
          <p:cNvPr id="9" name="Shape 7"/>
          <p:cNvSpPr/>
          <p:nvPr/>
        </p:nvSpPr>
        <p:spPr>
          <a:xfrm>
            <a:off x="9681567" y="1155978"/>
            <a:ext cx="4445437" cy="1300163"/>
          </a:xfrm>
          <a:prstGeom prst="roundRect">
            <a:avLst>
              <a:gd name="adj" fmla="val 9956"/>
            </a:avLst>
          </a:prstGeom>
          <a:solidFill>
            <a:srgbClr val="282C32"/>
          </a:solidFill>
          <a:ln/>
          <a:effectLst>
            <a:outerShdw blurRad="35560" dist="17780" dir="13500000" algn="bl" rotWithShape="0">
              <a:srgbClr val="FFFFFF">
                <a:alpha val="10000"/>
              </a:srgbClr>
            </a:outerShdw>
          </a:effectLst>
        </p:spPr>
        <p:txBody>
          <a:bodyPr/>
          <a:lstStyle/>
          <a:p>
            <a:endParaRPr lang="en-IN"/>
          </a:p>
        </p:txBody>
      </p:sp>
      <p:sp>
        <p:nvSpPr>
          <p:cNvPr id="10" name="Text 8"/>
          <p:cNvSpPr/>
          <p:nvPr/>
        </p:nvSpPr>
        <p:spPr>
          <a:xfrm>
            <a:off x="9825276" y="1299686"/>
            <a:ext cx="1892260" cy="236458"/>
          </a:xfrm>
          <a:prstGeom prst="rect">
            <a:avLst/>
          </a:prstGeom>
          <a:noFill/>
          <a:ln/>
        </p:spPr>
        <p:txBody>
          <a:bodyPr wrap="none" lIns="0" tIns="0" rIns="0" bIns="0" rtlCol="0" anchor="t"/>
          <a:lstStyle/>
          <a:p>
            <a:pPr marL="0" indent="0" algn="l">
              <a:lnSpc>
                <a:spcPts val="1850"/>
              </a:lnSpc>
              <a:buNone/>
            </a:pPr>
            <a:r>
              <a:rPr lang="en-US" sz="1450" b="1" dirty="0">
                <a:solidFill>
                  <a:srgbClr val="EEEFF5"/>
                </a:solidFill>
                <a:latin typeface="Barlow Bold" pitchFamily="34" charset="0"/>
                <a:ea typeface="Barlow Bold" pitchFamily="34" charset="-122"/>
                <a:cs typeface="Barlow Bold" pitchFamily="34" charset="-120"/>
              </a:rPr>
              <a:t>Clinical Relevance</a:t>
            </a:r>
            <a:endParaRPr lang="en-US" sz="1450" dirty="0"/>
          </a:p>
        </p:txBody>
      </p:sp>
      <p:sp>
        <p:nvSpPr>
          <p:cNvPr id="11" name="Text 9"/>
          <p:cNvSpPr/>
          <p:nvPr/>
        </p:nvSpPr>
        <p:spPr>
          <a:xfrm>
            <a:off x="9825276" y="1622346"/>
            <a:ext cx="4158020" cy="690086"/>
          </a:xfrm>
          <a:prstGeom prst="rect">
            <a:avLst/>
          </a:prstGeom>
          <a:noFill/>
          <a:ln/>
        </p:spPr>
        <p:txBody>
          <a:bodyPr wrap="square" lIns="0" tIns="0" rIns="0" bIns="0" rtlCol="0" anchor="t"/>
          <a:lstStyle/>
          <a:p>
            <a:pPr marL="0" indent="0" algn="l">
              <a:lnSpc>
                <a:spcPts val="1800"/>
              </a:lnSpc>
              <a:buNone/>
            </a:pPr>
            <a:r>
              <a:rPr lang="en-US" sz="1100" dirty="0">
                <a:solidFill>
                  <a:srgbClr val="EEEFF5"/>
                </a:solidFill>
                <a:latin typeface="Montserrat" pitchFamily="34" charset="0"/>
                <a:ea typeface="Montserrat" pitchFamily="34" charset="-122"/>
                <a:cs typeface="Montserrat" pitchFamily="34" charset="-120"/>
              </a:rPr>
              <a:t>This finding aligns with medical knowledge that significant weight loss is a classic symptom of active tuberculosis infection.</a:t>
            </a:r>
            <a:endParaRPr lang="en-US" sz="1100" dirty="0"/>
          </a:p>
        </p:txBody>
      </p:sp>
      <p:sp>
        <p:nvSpPr>
          <p:cNvPr id="12" name="Text 10"/>
          <p:cNvSpPr/>
          <p:nvPr/>
        </p:nvSpPr>
        <p:spPr>
          <a:xfrm>
            <a:off x="503277" y="2617827"/>
            <a:ext cx="13623846" cy="460057"/>
          </a:xfrm>
          <a:prstGeom prst="rect">
            <a:avLst/>
          </a:prstGeom>
          <a:noFill/>
          <a:ln/>
        </p:spPr>
        <p:txBody>
          <a:bodyPr wrap="square" lIns="0" tIns="0" rIns="0" bIns="0" rtlCol="0" anchor="t"/>
          <a:lstStyle/>
          <a:p>
            <a:pPr marL="0" indent="0" algn="l">
              <a:lnSpc>
                <a:spcPts val="1800"/>
              </a:lnSpc>
              <a:buNone/>
            </a:pPr>
            <a:r>
              <a:rPr lang="en-US" sz="1100" dirty="0">
                <a:solidFill>
                  <a:srgbClr val="EEEFF5"/>
                </a:solidFill>
                <a:latin typeface="Montserrat" pitchFamily="34" charset="0"/>
                <a:ea typeface="Montserrat" pitchFamily="34" charset="-122"/>
                <a:cs typeface="Montserrat" pitchFamily="34" charset="-120"/>
              </a:rPr>
              <a:t>The histogram with KDE overlay visualized the distribution of Weight Loss by TB class, confirming more extreme weight loss among TB-positive individuals. This symptom, along with the Severity Score, provides valuable indicators for identifying potential high-risk TB patients.</a:t>
            </a:r>
            <a:endParaRPr lang="en-US" sz="1100" dirty="0"/>
          </a:p>
        </p:txBody>
      </p:sp>
      <p:pic>
        <p:nvPicPr>
          <p:cNvPr id="13" name="Image 0" descr="preencoded.png"/>
          <p:cNvPicPr>
            <a:picLocks noChangeAspect="1"/>
          </p:cNvPicPr>
          <p:nvPr/>
        </p:nvPicPr>
        <p:blipFill>
          <a:blip r:embed="rId3"/>
          <a:stretch>
            <a:fillRect/>
          </a:stretch>
        </p:blipFill>
        <p:spPr>
          <a:xfrm>
            <a:off x="503277" y="3239572"/>
            <a:ext cx="10386060" cy="45946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58309" y="604957"/>
            <a:ext cx="7318058" cy="712708"/>
          </a:xfrm>
          <a:prstGeom prst="rect">
            <a:avLst/>
          </a:prstGeom>
          <a:noFill/>
          <a:ln/>
        </p:spPr>
        <p:txBody>
          <a:bodyPr wrap="none" lIns="0" tIns="0" rIns="0" bIns="0" rtlCol="0" anchor="t"/>
          <a:lstStyle/>
          <a:p>
            <a:pPr marL="0" indent="0" algn="l">
              <a:lnSpc>
                <a:spcPts val="5600"/>
              </a:lnSpc>
              <a:buNone/>
            </a:pPr>
            <a:r>
              <a:rPr lang="en-US" sz="4450" b="1" dirty="0">
                <a:solidFill>
                  <a:srgbClr val="9998FF"/>
                </a:solidFill>
                <a:latin typeface="Barlow Bold" pitchFamily="34" charset="0"/>
                <a:ea typeface="Barlow Bold" pitchFamily="34" charset="-122"/>
                <a:cs typeface="Barlow Bold" pitchFamily="34" charset="-120"/>
              </a:rPr>
              <a:t>Conclusion and Future Scope</a:t>
            </a:r>
            <a:endParaRPr lang="en-US" sz="4450" dirty="0"/>
          </a:p>
        </p:txBody>
      </p:sp>
      <p:sp>
        <p:nvSpPr>
          <p:cNvPr id="3" name="Text 1"/>
          <p:cNvSpPr/>
          <p:nvPr/>
        </p:nvSpPr>
        <p:spPr>
          <a:xfrm>
            <a:off x="1844635" y="1967270"/>
            <a:ext cx="2850713" cy="356235"/>
          </a:xfrm>
          <a:prstGeom prst="rect">
            <a:avLst/>
          </a:prstGeom>
          <a:noFill/>
          <a:ln/>
        </p:spPr>
        <p:txBody>
          <a:bodyPr wrap="none" lIns="0" tIns="0" rIns="0" bIns="0" rtlCol="0" anchor="t"/>
          <a:lstStyle/>
          <a:p>
            <a:pPr marL="0" indent="0" algn="r">
              <a:lnSpc>
                <a:spcPts val="2800"/>
              </a:lnSpc>
              <a:buNone/>
            </a:pPr>
            <a:r>
              <a:rPr lang="en-US" sz="2200" b="1" dirty="0">
                <a:solidFill>
                  <a:srgbClr val="EEEFF5"/>
                </a:solidFill>
                <a:latin typeface="Barlow Bold" pitchFamily="34" charset="0"/>
                <a:ea typeface="Barlow Bold" pitchFamily="34" charset="-122"/>
                <a:cs typeface="Barlow Bold" pitchFamily="34" charset="-120"/>
              </a:rPr>
              <a:t>Key Findings</a:t>
            </a:r>
            <a:endParaRPr lang="en-US" sz="2200" dirty="0"/>
          </a:p>
        </p:txBody>
      </p:sp>
      <p:sp>
        <p:nvSpPr>
          <p:cNvPr id="4" name="Text 2"/>
          <p:cNvSpPr/>
          <p:nvPr/>
        </p:nvSpPr>
        <p:spPr>
          <a:xfrm>
            <a:off x="758309" y="2453402"/>
            <a:ext cx="3937040" cy="1386840"/>
          </a:xfrm>
          <a:prstGeom prst="rect">
            <a:avLst/>
          </a:prstGeom>
          <a:noFill/>
          <a:ln/>
        </p:spPr>
        <p:txBody>
          <a:bodyPr wrap="square" lIns="0" tIns="0" rIns="0" bIns="0" rtlCol="0" anchor="t"/>
          <a:lstStyle/>
          <a:p>
            <a:pPr marL="0" indent="0" algn="r">
              <a:lnSpc>
                <a:spcPts val="2700"/>
              </a:lnSpc>
              <a:buNone/>
            </a:pPr>
            <a:r>
              <a:rPr lang="en-US" sz="1700" dirty="0">
                <a:solidFill>
                  <a:srgbClr val="EEEFF5"/>
                </a:solidFill>
                <a:latin typeface="Montserrat" pitchFamily="34" charset="0"/>
                <a:ea typeface="Montserrat" pitchFamily="34" charset="-122"/>
                <a:cs typeface="Montserrat" pitchFamily="34" charset="-120"/>
              </a:rPr>
              <a:t>TB prevalence higher in males, smokers, and 31-60 age group; strong correlation with fatigue, weight loss, and breathlessness</a:t>
            </a:r>
            <a:endParaRPr lang="en-US" sz="1700" dirty="0"/>
          </a:p>
        </p:txBody>
      </p:sp>
      <p:pic>
        <p:nvPicPr>
          <p:cNvPr id="5" name="Image 0" descr="preencoded.png"/>
          <p:cNvPicPr>
            <a:picLocks noChangeAspect="1"/>
          </p:cNvPicPr>
          <p:nvPr/>
        </p:nvPicPr>
        <p:blipFill>
          <a:blip r:embed="rId3"/>
          <a:stretch>
            <a:fillRect/>
          </a:stretch>
        </p:blipFill>
        <p:spPr>
          <a:xfrm>
            <a:off x="5020270" y="1750933"/>
            <a:ext cx="4589740" cy="4589740"/>
          </a:xfrm>
          <a:prstGeom prst="rect">
            <a:avLst/>
          </a:prstGeom>
        </p:spPr>
      </p:pic>
      <p:pic>
        <p:nvPicPr>
          <p:cNvPr id="6" name="Image 1" descr="preencoded.png"/>
          <p:cNvPicPr>
            <a:picLocks noChangeAspect="1"/>
          </p:cNvPicPr>
          <p:nvPr/>
        </p:nvPicPr>
        <p:blipFill>
          <a:blip r:embed="rId4"/>
          <a:stretch>
            <a:fillRect/>
          </a:stretch>
        </p:blipFill>
        <p:spPr>
          <a:xfrm>
            <a:off x="6229290" y="2528828"/>
            <a:ext cx="324088" cy="405170"/>
          </a:xfrm>
          <a:prstGeom prst="rect">
            <a:avLst/>
          </a:prstGeom>
        </p:spPr>
      </p:pic>
      <p:sp>
        <p:nvSpPr>
          <p:cNvPr id="7" name="Text 3"/>
          <p:cNvSpPr/>
          <p:nvPr/>
        </p:nvSpPr>
        <p:spPr>
          <a:xfrm>
            <a:off x="9934932" y="2140625"/>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EEEFF5"/>
                </a:solidFill>
                <a:latin typeface="Barlow Bold" pitchFamily="34" charset="0"/>
                <a:ea typeface="Barlow Bold" pitchFamily="34" charset="-122"/>
                <a:cs typeface="Barlow Bold" pitchFamily="34" charset="-120"/>
              </a:rPr>
              <a:t>Model Extension</a:t>
            </a:r>
            <a:endParaRPr lang="en-US" sz="2200" dirty="0"/>
          </a:p>
        </p:txBody>
      </p:sp>
      <p:sp>
        <p:nvSpPr>
          <p:cNvPr id="8" name="Text 4"/>
          <p:cNvSpPr/>
          <p:nvPr/>
        </p:nvSpPr>
        <p:spPr>
          <a:xfrm>
            <a:off x="9934932" y="2626757"/>
            <a:ext cx="3937159" cy="1040130"/>
          </a:xfrm>
          <a:prstGeom prst="rect">
            <a:avLst/>
          </a:prstGeom>
          <a:noFill/>
          <a:ln/>
        </p:spPr>
        <p:txBody>
          <a:bodyPr wrap="squar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Build predictive models using logistic regression or decision trees to classify TB cases more accurately</a:t>
            </a:r>
            <a:endParaRPr lang="en-US" sz="1700" dirty="0"/>
          </a:p>
        </p:txBody>
      </p:sp>
      <p:pic>
        <p:nvPicPr>
          <p:cNvPr id="9" name="Image 2" descr="preencoded.png"/>
          <p:cNvPicPr>
            <a:picLocks noChangeAspect="1"/>
          </p:cNvPicPr>
          <p:nvPr/>
        </p:nvPicPr>
        <p:blipFill>
          <a:blip r:embed="rId5"/>
          <a:stretch>
            <a:fillRect/>
          </a:stretch>
        </p:blipFill>
        <p:spPr>
          <a:xfrm>
            <a:off x="5020270" y="1750933"/>
            <a:ext cx="4589740" cy="4589740"/>
          </a:xfrm>
          <a:prstGeom prst="rect">
            <a:avLst/>
          </a:prstGeom>
        </p:spPr>
      </p:pic>
      <p:pic>
        <p:nvPicPr>
          <p:cNvPr id="10" name="Image 3" descr="preencoded.png"/>
          <p:cNvPicPr>
            <a:picLocks noChangeAspect="1"/>
          </p:cNvPicPr>
          <p:nvPr/>
        </p:nvPicPr>
        <p:blipFill>
          <a:blip r:embed="rId6"/>
          <a:stretch>
            <a:fillRect/>
          </a:stretch>
        </p:blipFill>
        <p:spPr>
          <a:xfrm>
            <a:off x="8467308" y="2919472"/>
            <a:ext cx="324088" cy="405170"/>
          </a:xfrm>
          <a:prstGeom prst="rect">
            <a:avLst/>
          </a:prstGeom>
        </p:spPr>
      </p:pic>
      <p:sp>
        <p:nvSpPr>
          <p:cNvPr id="11" name="Text 5"/>
          <p:cNvSpPr/>
          <p:nvPr/>
        </p:nvSpPr>
        <p:spPr>
          <a:xfrm>
            <a:off x="9934932" y="4597956"/>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EEEFF5"/>
                </a:solidFill>
                <a:latin typeface="Barlow Bold" pitchFamily="34" charset="0"/>
                <a:ea typeface="Barlow Bold" pitchFamily="34" charset="-122"/>
                <a:cs typeface="Barlow Bold" pitchFamily="34" charset="-120"/>
              </a:rPr>
              <a:t>Data Integration</a:t>
            </a:r>
            <a:endParaRPr lang="en-US" sz="2200" dirty="0"/>
          </a:p>
        </p:txBody>
      </p:sp>
      <p:sp>
        <p:nvSpPr>
          <p:cNvPr id="12" name="Text 6"/>
          <p:cNvSpPr/>
          <p:nvPr/>
        </p:nvSpPr>
        <p:spPr>
          <a:xfrm>
            <a:off x="9934932" y="5084088"/>
            <a:ext cx="3937159" cy="1040130"/>
          </a:xfrm>
          <a:prstGeom prst="rect">
            <a:avLst/>
          </a:prstGeom>
          <a:noFill/>
          <a:ln/>
        </p:spPr>
        <p:txBody>
          <a:bodyPr wrap="squar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Integrate real-world data with additional fields like geographic location and treatment outcomes</a:t>
            </a:r>
            <a:endParaRPr lang="en-US" sz="1700" dirty="0"/>
          </a:p>
        </p:txBody>
      </p:sp>
      <p:pic>
        <p:nvPicPr>
          <p:cNvPr id="13" name="Image 4" descr="preencoded.png"/>
          <p:cNvPicPr>
            <a:picLocks noChangeAspect="1"/>
          </p:cNvPicPr>
          <p:nvPr/>
        </p:nvPicPr>
        <p:blipFill>
          <a:blip r:embed="rId7"/>
          <a:stretch>
            <a:fillRect/>
          </a:stretch>
        </p:blipFill>
        <p:spPr>
          <a:xfrm>
            <a:off x="5020270" y="1750933"/>
            <a:ext cx="4589740" cy="4589740"/>
          </a:xfrm>
          <a:prstGeom prst="rect">
            <a:avLst/>
          </a:prstGeom>
        </p:spPr>
      </p:pic>
      <p:pic>
        <p:nvPicPr>
          <p:cNvPr id="14" name="Image 5" descr="preencoded.png"/>
          <p:cNvPicPr>
            <a:picLocks noChangeAspect="1"/>
          </p:cNvPicPr>
          <p:nvPr/>
        </p:nvPicPr>
        <p:blipFill>
          <a:blip r:embed="rId8"/>
          <a:stretch>
            <a:fillRect/>
          </a:stretch>
        </p:blipFill>
        <p:spPr>
          <a:xfrm>
            <a:off x="8076664" y="5157490"/>
            <a:ext cx="324088" cy="405170"/>
          </a:xfrm>
          <a:prstGeom prst="rect">
            <a:avLst/>
          </a:prstGeom>
        </p:spPr>
      </p:pic>
      <p:sp>
        <p:nvSpPr>
          <p:cNvPr id="15" name="Text 7"/>
          <p:cNvSpPr/>
          <p:nvPr/>
        </p:nvSpPr>
        <p:spPr>
          <a:xfrm>
            <a:off x="1844635" y="4597956"/>
            <a:ext cx="2850713" cy="356235"/>
          </a:xfrm>
          <a:prstGeom prst="rect">
            <a:avLst/>
          </a:prstGeom>
          <a:noFill/>
          <a:ln/>
        </p:spPr>
        <p:txBody>
          <a:bodyPr wrap="none" lIns="0" tIns="0" rIns="0" bIns="0" rtlCol="0" anchor="t"/>
          <a:lstStyle/>
          <a:p>
            <a:pPr marL="0" indent="0" algn="r">
              <a:lnSpc>
                <a:spcPts val="2800"/>
              </a:lnSpc>
              <a:buNone/>
            </a:pPr>
            <a:r>
              <a:rPr lang="en-US" sz="2200" b="1" dirty="0">
                <a:solidFill>
                  <a:srgbClr val="EEEFF5"/>
                </a:solidFill>
                <a:latin typeface="Barlow Bold" pitchFamily="34" charset="0"/>
                <a:ea typeface="Barlow Bold" pitchFamily="34" charset="-122"/>
                <a:cs typeface="Barlow Bold" pitchFamily="34" charset="-120"/>
              </a:rPr>
              <a:t>Clinical Applications</a:t>
            </a:r>
            <a:endParaRPr lang="en-US" sz="2200" dirty="0"/>
          </a:p>
        </p:txBody>
      </p:sp>
      <p:sp>
        <p:nvSpPr>
          <p:cNvPr id="16" name="Text 8"/>
          <p:cNvSpPr/>
          <p:nvPr/>
        </p:nvSpPr>
        <p:spPr>
          <a:xfrm>
            <a:off x="758309" y="5084088"/>
            <a:ext cx="3937040" cy="1040130"/>
          </a:xfrm>
          <a:prstGeom prst="rect">
            <a:avLst/>
          </a:prstGeom>
          <a:noFill/>
          <a:ln/>
        </p:spPr>
        <p:txBody>
          <a:bodyPr wrap="square" lIns="0" tIns="0" rIns="0" bIns="0" rtlCol="0" anchor="t"/>
          <a:lstStyle/>
          <a:p>
            <a:pPr marL="0" indent="0" algn="r">
              <a:lnSpc>
                <a:spcPts val="2700"/>
              </a:lnSpc>
              <a:buNone/>
            </a:pPr>
            <a:r>
              <a:rPr lang="en-US" sz="1700" dirty="0">
                <a:solidFill>
                  <a:srgbClr val="EEEFF5"/>
                </a:solidFill>
                <a:latin typeface="Montserrat" pitchFamily="34" charset="0"/>
                <a:ea typeface="Montserrat" pitchFamily="34" charset="-122"/>
                <a:cs typeface="Montserrat" pitchFamily="34" charset="-120"/>
              </a:rPr>
              <a:t>Transform the Severity Score model into a triage tool for field workers to flag high-risk individuals</a:t>
            </a:r>
            <a:endParaRPr lang="en-US" sz="1700" dirty="0"/>
          </a:p>
        </p:txBody>
      </p:sp>
      <p:pic>
        <p:nvPicPr>
          <p:cNvPr id="17" name="Image 6" descr="preencoded.png"/>
          <p:cNvPicPr>
            <a:picLocks noChangeAspect="1"/>
          </p:cNvPicPr>
          <p:nvPr/>
        </p:nvPicPr>
        <p:blipFill>
          <a:blip r:embed="rId9"/>
          <a:stretch>
            <a:fillRect/>
          </a:stretch>
        </p:blipFill>
        <p:spPr>
          <a:xfrm>
            <a:off x="5020270" y="1750933"/>
            <a:ext cx="4589740" cy="4589740"/>
          </a:xfrm>
          <a:prstGeom prst="rect">
            <a:avLst/>
          </a:prstGeom>
        </p:spPr>
      </p:pic>
      <p:pic>
        <p:nvPicPr>
          <p:cNvPr id="18" name="Image 7" descr="preencoded.png"/>
          <p:cNvPicPr>
            <a:picLocks noChangeAspect="1"/>
          </p:cNvPicPr>
          <p:nvPr/>
        </p:nvPicPr>
        <p:blipFill>
          <a:blip r:embed="rId10"/>
          <a:stretch>
            <a:fillRect/>
          </a:stretch>
        </p:blipFill>
        <p:spPr>
          <a:xfrm>
            <a:off x="5838646" y="4766846"/>
            <a:ext cx="324088" cy="405170"/>
          </a:xfrm>
          <a:prstGeom prst="rect">
            <a:avLst/>
          </a:prstGeom>
        </p:spPr>
      </p:pic>
      <p:sp>
        <p:nvSpPr>
          <p:cNvPr id="19" name="Text 9"/>
          <p:cNvSpPr/>
          <p:nvPr/>
        </p:nvSpPr>
        <p:spPr>
          <a:xfrm>
            <a:off x="758309" y="6584394"/>
            <a:ext cx="13113782" cy="1040130"/>
          </a:xfrm>
          <a:prstGeom prst="rect">
            <a:avLst/>
          </a:prstGeom>
          <a:noFill/>
          <a:ln/>
        </p:spPr>
        <p:txBody>
          <a:bodyPr wrap="squar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This exploratory data analysis provides a foundation for future modeling or clinical decision support tools focused on TB detection and triage. The methodology used can serve as a template for students learning EDA and basic data science workflows in healthcare applications.</a:t>
            </a:r>
            <a:endParaRPr lang="en-US"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58309" y="2145149"/>
            <a:ext cx="9264253" cy="712708"/>
          </a:xfrm>
          <a:prstGeom prst="rect">
            <a:avLst/>
          </a:prstGeom>
          <a:noFill/>
          <a:ln/>
        </p:spPr>
        <p:txBody>
          <a:bodyPr wrap="none" lIns="0" tIns="0" rIns="0" bIns="0" rtlCol="0" anchor="t"/>
          <a:lstStyle/>
          <a:p>
            <a:pPr marL="0" indent="0" algn="l">
              <a:lnSpc>
                <a:spcPts val="5600"/>
              </a:lnSpc>
              <a:buNone/>
            </a:pPr>
            <a:r>
              <a:rPr lang="en-US" sz="4450" b="1" dirty="0">
                <a:solidFill>
                  <a:srgbClr val="9998FF"/>
                </a:solidFill>
                <a:latin typeface="Barlow Bold" pitchFamily="34" charset="0"/>
                <a:ea typeface="Barlow Bold" pitchFamily="34" charset="-122"/>
                <a:cs typeface="Barlow Bold" pitchFamily="34" charset="-120"/>
              </a:rPr>
              <a:t>Dataset Overview and Preprocessing</a:t>
            </a:r>
            <a:endParaRPr lang="en-US" sz="4450" dirty="0"/>
          </a:p>
        </p:txBody>
      </p:sp>
      <p:sp>
        <p:nvSpPr>
          <p:cNvPr id="3" name="Text 1"/>
          <p:cNvSpPr/>
          <p:nvPr/>
        </p:nvSpPr>
        <p:spPr>
          <a:xfrm>
            <a:off x="758309" y="3399353"/>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9998FF"/>
                </a:solidFill>
                <a:latin typeface="Barlow Bold" pitchFamily="34" charset="0"/>
                <a:ea typeface="Barlow Bold" pitchFamily="34" charset="-122"/>
                <a:cs typeface="Barlow Bold" pitchFamily="34" charset="-120"/>
              </a:rPr>
              <a:t>Dataset Source</a:t>
            </a:r>
            <a:endParaRPr lang="en-US" sz="2200" dirty="0"/>
          </a:p>
        </p:txBody>
      </p:sp>
      <p:sp>
        <p:nvSpPr>
          <p:cNvPr id="4" name="Text 2"/>
          <p:cNvSpPr/>
          <p:nvPr/>
        </p:nvSpPr>
        <p:spPr>
          <a:xfrm>
            <a:off x="758309" y="3972163"/>
            <a:ext cx="6292572" cy="1733550"/>
          </a:xfrm>
          <a:prstGeom prst="rect">
            <a:avLst/>
          </a:prstGeom>
          <a:noFill/>
          <a:ln/>
        </p:spPr>
        <p:txBody>
          <a:bodyPr wrap="squar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The "Tuberculosis X-Ray Dataset (Synthetic)" was obtained from Kaggle. This synthetic dataset simulates real-world TB case scenarios with structured patient information including age, gender, smoking history, clinical symptoms, severity score, and TB classification.</a:t>
            </a:r>
            <a:endParaRPr lang="en-US" sz="1700" dirty="0"/>
          </a:p>
        </p:txBody>
      </p:sp>
      <p:sp>
        <p:nvSpPr>
          <p:cNvPr id="5" name="Text 3"/>
          <p:cNvSpPr/>
          <p:nvPr/>
        </p:nvSpPr>
        <p:spPr>
          <a:xfrm>
            <a:off x="7587139" y="3399353"/>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9998FF"/>
                </a:solidFill>
                <a:latin typeface="Barlow Bold" pitchFamily="34" charset="0"/>
                <a:ea typeface="Barlow Bold" pitchFamily="34" charset="-122"/>
                <a:cs typeface="Barlow Bold" pitchFamily="34" charset="-120"/>
              </a:rPr>
              <a:t>Preprocessing Steps</a:t>
            </a:r>
            <a:endParaRPr lang="en-US" sz="2200" dirty="0"/>
          </a:p>
        </p:txBody>
      </p:sp>
      <p:sp>
        <p:nvSpPr>
          <p:cNvPr id="6" name="Text 4"/>
          <p:cNvSpPr/>
          <p:nvPr/>
        </p:nvSpPr>
        <p:spPr>
          <a:xfrm>
            <a:off x="7587139" y="3972163"/>
            <a:ext cx="629257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Initial data inspection using standard functions</a:t>
            </a:r>
            <a:endParaRPr lang="en-US" sz="1700" dirty="0"/>
          </a:p>
        </p:txBody>
      </p:sp>
      <p:sp>
        <p:nvSpPr>
          <p:cNvPr id="7" name="Text 5"/>
          <p:cNvSpPr/>
          <p:nvPr/>
        </p:nvSpPr>
        <p:spPr>
          <a:xfrm>
            <a:off x="7587139" y="4394597"/>
            <a:ext cx="629257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Missing value and duplicate record checks</a:t>
            </a:r>
            <a:endParaRPr lang="en-US" sz="1700" dirty="0"/>
          </a:p>
        </p:txBody>
      </p:sp>
      <p:sp>
        <p:nvSpPr>
          <p:cNvPr id="8" name="Text 6"/>
          <p:cNvSpPr/>
          <p:nvPr/>
        </p:nvSpPr>
        <p:spPr>
          <a:xfrm>
            <a:off x="7587139" y="4817031"/>
            <a:ext cx="629257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Data type conversion for categorical variables</a:t>
            </a:r>
            <a:endParaRPr lang="en-US" sz="1700" dirty="0"/>
          </a:p>
        </p:txBody>
      </p:sp>
      <p:sp>
        <p:nvSpPr>
          <p:cNvPr id="9" name="Text 7"/>
          <p:cNvSpPr/>
          <p:nvPr/>
        </p:nvSpPr>
        <p:spPr>
          <a:xfrm>
            <a:off x="7587139" y="5239464"/>
            <a:ext cx="629257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Ordinal encoding of symptom severity</a:t>
            </a:r>
            <a:endParaRPr lang="en-US" sz="1700" dirty="0"/>
          </a:p>
        </p:txBody>
      </p:sp>
      <p:sp>
        <p:nvSpPr>
          <p:cNvPr id="10" name="Text 8"/>
          <p:cNvSpPr/>
          <p:nvPr/>
        </p:nvSpPr>
        <p:spPr>
          <a:xfrm>
            <a:off x="7587139" y="5661898"/>
            <a:ext cx="6292572" cy="346710"/>
          </a:xfrm>
          <a:prstGeom prst="rect">
            <a:avLst/>
          </a:prstGeom>
          <a:noFill/>
          <a:ln/>
        </p:spPr>
        <p:txBody>
          <a:bodyPr wrap="none" lIns="0" tIns="0" rIns="0" bIns="0" rtlCol="0" anchor="t"/>
          <a:lstStyle/>
          <a:p>
            <a:pPr marL="342900" indent="-342900" algn="l">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Numeric column isolation for statistical computations</a:t>
            </a:r>
            <a:endParaRPr 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08052" y="477679"/>
            <a:ext cx="7096244" cy="571500"/>
          </a:xfrm>
          <a:prstGeom prst="rect">
            <a:avLst/>
          </a:prstGeom>
          <a:noFill/>
          <a:ln/>
        </p:spPr>
        <p:txBody>
          <a:bodyPr wrap="none" lIns="0" tIns="0" rIns="0" bIns="0" rtlCol="0" anchor="t"/>
          <a:lstStyle/>
          <a:p>
            <a:pPr marL="0" indent="0" algn="l">
              <a:lnSpc>
                <a:spcPts val="4500"/>
              </a:lnSpc>
              <a:buNone/>
            </a:pPr>
            <a:r>
              <a:rPr lang="en-US" sz="3600" b="1" dirty="0">
                <a:solidFill>
                  <a:srgbClr val="9998FF"/>
                </a:solidFill>
                <a:latin typeface="Barlow Bold" pitchFamily="34" charset="0"/>
                <a:ea typeface="Barlow Bold" pitchFamily="34" charset="-122"/>
                <a:cs typeface="Barlow Bold" pitchFamily="34" charset="-120"/>
              </a:rPr>
              <a:t>Distribution of TB vs. Normal Cases</a:t>
            </a:r>
            <a:endParaRPr lang="en-US" sz="3600" dirty="0"/>
          </a:p>
        </p:txBody>
      </p:sp>
      <p:sp>
        <p:nvSpPr>
          <p:cNvPr id="3" name="Text 1"/>
          <p:cNvSpPr/>
          <p:nvPr/>
        </p:nvSpPr>
        <p:spPr>
          <a:xfrm>
            <a:off x="608052" y="1483400"/>
            <a:ext cx="4297680" cy="573286"/>
          </a:xfrm>
          <a:prstGeom prst="rect">
            <a:avLst/>
          </a:prstGeom>
          <a:noFill/>
          <a:ln/>
        </p:spPr>
        <p:txBody>
          <a:bodyPr wrap="none" lIns="0" tIns="0" rIns="0" bIns="0" rtlCol="0" anchor="t"/>
          <a:lstStyle/>
          <a:p>
            <a:pPr marL="0" indent="0" algn="ctr">
              <a:lnSpc>
                <a:spcPts val="4500"/>
              </a:lnSpc>
              <a:buNone/>
            </a:pPr>
            <a:r>
              <a:rPr lang="en-US" sz="4500" b="1" dirty="0">
                <a:solidFill>
                  <a:srgbClr val="EEEFF5"/>
                </a:solidFill>
                <a:latin typeface="Barlow Bold" pitchFamily="34" charset="0"/>
                <a:ea typeface="Barlow Bold" pitchFamily="34" charset="-122"/>
                <a:cs typeface="Barlow Bold" pitchFamily="34" charset="-120"/>
              </a:rPr>
              <a:t>534</a:t>
            </a:r>
            <a:endParaRPr lang="en-US" sz="4500" dirty="0"/>
          </a:p>
        </p:txBody>
      </p:sp>
      <p:sp>
        <p:nvSpPr>
          <p:cNvPr id="4" name="Text 2"/>
          <p:cNvSpPr/>
          <p:nvPr/>
        </p:nvSpPr>
        <p:spPr>
          <a:xfrm>
            <a:off x="1613892" y="2273737"/>
            <a:ext cx="2286000" cy="285750"/>
          </a:xfrm>
          <a:prstGeom prst="rect">
            <a:avLst/>
          </a:prstGeom>
          <a:noFill/>
          <a:ln/>
        </p:spPr>
        <p:txBody>
          <a:bodyPr wrap="none" lIns="0" tIns="0" rIns="0" bIns="0" rtlCol="0" anchor="t"/>
          <a:lstStyle/>
          <a:p>
            <a:pPr marL="0" indent="0" algn="ctr">
              <a:lnSpc>
                <a:spcPts val="2250"/>
              </a:lnSpc>
              <a:buNone/>
            </a:pPr>
            <a:r>
              <a:rPr lang="en-US" sz="1800" b="1" dirty="0">
                <a:solidFill>
                  <a:srgbClr val="EEEFF5"/>
                </a:solidFill>
                <a:latin typeface="Barlow Bold" pitchFamily="34" charset="0"/>
                <a:ea typeface="Barlow Bold" pitchFamily="34" charset="-122"/>
                <a:cs typeface="Barlow Bold" pitchFamily="34" charset="-120"/>
              </a:rPr>
              <a:t>TB Cases</a:t>
            </a:r>
            <a:endParaRPr lang="en-US" sz="1800" dirty="0"/>
          </a:p>
        </p:txBody>
      </p:sp>
      <p:sp>
        <p:nvSpPr>
          <p:cNvPr id="5" name="Text 3"/>
          <p:cNvSpPr/>
          <p:nvPr/>
        </p:nvSpPr>
        <p:spPr>
          <a:xfrm>
            <a:off x="608052" y="2663666"/>
            <a:ext cx="4297680" cy="277892"/>
          </a:xfrm>
          <a:prstGeom prst="rect">
            <a:avLst/>
          </a:prstGeom>
          <a:noFill/>
          <a:ln/>
        </p:spPr>
        <p:txBody>
          <a:bodyPr wrap="none" lIns="0" tIns="0" rIns="0" bIns="0" rtlCol="0" anchor="t"/>
          <a:lstStyle/>
          <a:p>
            <a:pPr marL="0" indent="0" algn="ctr">
              <a:lnSpc>
                <a:spcPts val="2150"/>
              </a:lnSpc>
              <a:buNone/>
            </a:pPr>
            <a:r>
              <a:rPr lang="en-US" sz="1350" dirty="0">
                <a:solidFill>
                  <a:srgbClr val="EEEFF5"/>
                </a:solidFill>
                <a:latin typeface="Montserrat" pitchFamily="34" charset="0"/>
                <a:ea typeface="Montserrat" pitchFamily="34" charset="-122"/>
                <a:cs typeface="Montserrat" pitchFamily="34" charset="-120"/>
              </a:rPr>
              <a:t>Representing 53.4% of the dataset</a:t>
            </a:r>
            <a:endParaRPr lang="en-US" sz="1350" dirty="0"/>
          </a:p>
        </p:txBody>
      </p:sp>
      <p:sp>
        <p:nvSpPr>
          <p:cNvPr id="6" name="Text 4"/>
          <p:cNvSpPr/>
          <p:nvPr/>
        </p:nvSpPr>
        <p:spPr>
          <a:xfrm>
            <a:off x="5166241" y="1483400"/>
            <a:ext cx="4297799" cy="573286"/>
          </a:xfrm>
          <a:prstGeom prst="rect">
            <a:avLst/>
          </a:prstGeom>
          <a:noFill/>
          <a:ln/>
        </p:spPr>
        <p:txBody>
          <a:bodyPr wrap="none" lIns="0" tIns="0" rIns="0" bIns="0" rtlCol="0" anchor="t"/>
          <a:lstStyle/>
          <a:p>
            <a:pPr marL="0" indent="0" algn="ctr">
              <a:lnSpc>
                <a:spcPts val="4500"/>
              </a:lnSpc>
              <a:buNone/>
            </a:pPr>
            <a:r>
              <a:rPr lang="en-US" sz="4500" b="1" dirty="0">
                <a:solidFill>
                  <a:srgbClr val="EEEFF5"/>
                </a:solidFill>
                <a:latin typeface="Barlow Bold" pitchFamily="34" charset="0"/>
                <a:ea typeface="Barlow Bold" pitchFamily="34" charset="-122"/>
                <a:cs typeface="Barlow Bold" pitchFamily="34" charset="-120"/>
              </a:rPr>
              <a:t>466</a:t>
            </a:r>
            <a:endParaRPr lang="en-US" sz="4500" dirty="0"/>
          </a:p>
        </p:txBody>
      </p:sp>
      <p:sp>
        <p:nvSpPr>
          <p:cNvPr id="7" name="Text 5"/>
          <p:cNvSpPr/>
          <p:nvPr/>
        </p:nvSpPr>
        <p:spPr>
          <a:xfrm>
            <a:off x="6172081" y="2273737"/>
            <a:ext cx="2286000" cy="285750"/>
          </a:xfrm>
          <a:prstGeom prst="rect">
            <a:avLst/>
          </a:prstGeom>
          <a:noFill/>
          <a:ln/>
        </p:spPr>
        <p:txBody>
          <a:bodyPr wrap="none" lIns="0" tIns="0" rIns="0" bIns="0" rtlCol="0" anchor="t"/>
          <a:lstStyle/>
          <a:p>
            <a:pPr marL="0" indent="0" algn="ctr">
              <a:lnSpc>
                <a:spcPts val="2250"/>
              </a:lnSpc>
              <a:buNone/>
            </a:pPr>
            <a:r>
              <a:rPr lang="en-US" sz="1800" b="1" dirty="0">
                <a:solidFill>
                  <a:srgbClr val="EEEFF5"/>
                </a:solidFill>
                <a:latin typeface="Barlow Bold" pitchFamily="34" charset="0"/>
                <a:ea typeface="Barlow Bold" pitchFamily="34" charset="-122"/>
                <a:cs typeface="Barlow Bold" pitchFamily="34" charset="-120"/>
              </a:rPr>
              <a:t>Normal Cases</a:t>
            </a:r>
            <a:endParaRPr lang="en-US" sz="1800" dirty="0"/>
          </a:p>
        </p:txBody>
      </p:sp>
      <p:sp>
        <p:nvSpPr>
          <p:cNvPr id="8" name="Text 6"/>
          <p:cNvSpPr/>
          <p:nvPr/>
        </p:nvSpPr>
        <p:spPr>
          <a:xfrm>
            <a:off x="5166241" y="2663666"/>
            <a:ext cx="4297799" cy="277892"/>
          </a:xfrm>
          <a:prstGeom prst="rect">
            <a:avLst/>
          </a:prstGeom>
          <a:noFill/>
          <a:ln/>
        </p:spPr>
        <p:txBody>
          <a:bodyPr wrap="none" lIns="0" tIns="0" rIns="0" bIns="0" rtlCol="0" anchor="t"/>
          <a:lstStyle/>
          <a:p>
            <a:pPr marL="0" indent="0" algn="ctr">
              <a:lnSpc>
                <a:spcPts val="2150"/>
              </a:lnSpc>
              <a:buNone/>
            </a:pPr>
            <a:r>
              <a:rPr lang="en-US" sz="1350" dirty="0">
                <a:solidFill>
                  <a:srgbClr val="EEEFF5"/>
                </a:solidFill>
                <a:latin typeface="Montserrat" pitchFamily="34" charset="0"/>
                <a:ea typeface="Montserrat" pitchFamily="34" charset="-122"/>
                <a:cs typeface="Montserrat" pitchFamily="34" charset="-120"/>
              </a:rPr>
              <a:t>Representing 46.6% of the dataset</a:t>
            </a:r>
            <a:endParaRPr lang="en-US" sz="1350" dirty="0"/>
          </a:p>
        </p:txBody>
      </p:sp>
      <p:sp>
        <p:nvSpPr>
          <p:cNvPr id="9" name="Text 7"/>
          <p:cNvSpPr/>
          <p:nvPr/>
        </p:nvSpPr>
        <p:spPr>
          <a:xfrm>
            <a:off x="9724549" y="1483400"/>
            <a:ext cx="4297799" cy="573286"/>
          </a:xfrm>
          <a:prstGeom prst="rect">
            <a:avLst/>
          </a:prstGeom>
          <a:noFill/>
          <a:ln/>
        </p:spPr>
        <p:txBody>
          <a:bodyPr wrap="none" lIns="0" tIns="0" rIns="0" bIns="0" rtlCol="0" anchor="t"/>
          <a:lstStyle/>
          <a:p>
            <a:pPr marL="0" indent="0" algn="ctr">
              <a:lnSpc>
                <a:spcPts val="4500"/>
              </a:lnSpc>
              <a:buNone/>
            </a:pPr>
            <a:r>
              <a:rPr lang="en-US" sz="4500" b="1" dirty="0">
                <a:solidFill>
                  <a:srgbClr val="EEEFF5"/>
                </a:solidFill>
                <a:latin typeface="Barlow Bold" pitchFamily="34" charset="0"/>
                <a:ea typeface="Barlow Bold" pitchFamily="34" charset="-122"/>
                <a:cs typeface="Barlow Bold" pitchFamily="34" charset="-120"/>
              </a:rPr>
              <a:t>1000</a:t>
            </a:r>
            <a:endParaRPr lang="en-US" sz="4500" dirty="0"/>
          </a:p>
        </p:txBody>
      </p:sp>
      <p:sp>
        <p:nvSpPr>
          <p:cNvPr id="10" name="Text 8"/>
          <p:cNvSpPr/>
          <p:nvPr/>
        </p:nvSpPr>
        <p:spPr>
          <a:xfrm>
            <a:off x="10730389" y="2273737"/>
            <a:ext cx="2286000" cy="285750"/>
          </a:xfrm>
          <a:prstGeom prst="rect">
            <a:avLst/>
          </a:prstGeom>
          <a:noFill/>
          <a:ln/>
        </p:spPr>
        <p:txBody>
          <a:bodyPr wrap="none" lIns="0" tIns="0" rIns="0" bIns="0" rtlCol="0" anchor="t"/>
          <a:lstStyle/>
          <a:p>
            <a:pPr marL="0" indent="0" algn="ctr">
              <a:lnSpc>
                <a:spcPts val="2250"/>
              </a:lnSpc>
              <a:buNone/>
            </a:pPr>
            <a:r>
              <a:rPr lang="en-US" sz="1800" b="1" dirty="0">
                <a:solidFill>
                  <a:srgbClr val="EEEFF5"/>
                </a:solidFill>
                <a:latin typeface="Barlow Bold" pitchFamily="34" charset="0"/>
                <a:ea typeface="Barlow Bold" pitchFamily="34" charset="-122"/>
                <a:cs typeface="Barlow Bold" pitchFamily="34" charset="-120"/>
              </a:rPr>
              <a:t>Total Records</a:t>
            </a:r>
            <a:endParaRPr lang="en-US" sz="1800" dirty="0"/>
          </a:p>
        </p:txBody>
      </p:sp>
      <p:sp>
        <p:nvSpPr>
          <p:cNvPr id="11" name="Text 9"/>
          <p:cNvSpPr/>
          <p:nvPr/>
        </p:nvSpPr>
        <p:spPr>
          <a:xfrm>
            <a:off x="9724549" y="2663666"/>
            <a:ext cx="4297799" cy="277892"/>
          </a:xfrm>
          <a:prstGeom prst="rect">
            <a:avLst/>
          </a:prstGeom>
          <a:noFill/>
          <a:ln/>
        </p:spPr>
        <p:txBody>
          <a:bodyPr wrap="none" lIns="0" tIns="0" rIns="0" bIns="0" rtlCol="0" anchor="t"/>
          <a:lstStyle/>
          <a:p>
            <a:pPr marL="0" indent="0" algn="ctr">
              <a:lnSpc>
                <a:spcPts val="2150"/>
              </a:lnSpc>
              <a:buNone/>
            </a:pPr>
            <a:r>
              <a:rPr lang="en-US" sz="1350" dirty="0">
                <a:solidFill>
                  <a:srgbClr val="EEEFF5"/>
                </a:solidFill>
                <a:latin typeface="Montserrat" pitchFamily="34" charset="0"/>
                <a:ea typeface="Montserrat" pitchFamily="34" charset="-122"/>
                <a:cs typeface="Montserrat" pitchFamily="34" charset="-120"/>
              </a:rPr>
              <a:t>Synthetic patient records in the dataset</a:t>
            </a:r>
            <a:endParaRPr lang="en-US" sz="1350" dirty="0"/>
          </a:p>
        </p:txBody>
      </p:sp>
      <p:sp>
        <p:nvSpPr>
          <p:cNvPr id="12" name="Text 10"/>
          <p:cNvSpPr/>
          <p:nvPr/>
        </p:nvSpPr>
        <p:spPr>
          <a:xfrm>
            <a:off x="608052" y="3136940"/>
            <a:ext cx="13414296" cy="555784"/>
          </a:xfrm>
          <a:prstGeom prst="rect">
            <a:avLst/>
          </a:prstGeom>
          <a:noFill/>
          <a:ln/>
        </p:spPr>
        <p:txBody>
          <a:bodyPr wrap="square" lIns="0" tIns="0" rIns="0" bIns="0" rtlCol="0" anchor="t"/>
          <a:lstStyle/>
          <a:p>
            <a:pPr marL="0" indent="0" algn="l">
              <a:lnSpc>
                <a:spcPts val="2150"/>
              </a:lnSpc>
              <a:buNone/>
            </a:pPr>
            <a:r>
              <a:rPr lang="en-US" sz="1350" dirty="0">
                <a:solidFill>
                  <a:srgbClr val="EEEFF5"/>
                </a:solidFill>
                <a:latin typeface="Montserrat" pitchFamily="34" charset="0"/>
                <a:ea typeface="Montserrat" pitchFamily="34" charset="-122"/>
                <a:cs typeface="Montserrat" pitchFamily="34" charset="-120"/>
              </a:rPr>
              <a:t>The class distribution is fairly balanced with a slight majority of TB cases. This balance ensures that downstream statistical analyses and visualizations are not heavily biased toward one class, making the dataset suitable for building models without needing class balancing techniques.</a:t>
            </a:r>
            <a:endParaRPr lang="en-US" sz="1350" dirty="0"/>
          </a:p>
        </p:txBody>
      </p:sp>
      <p:pic>
        <p:nvPicPr>
          <p:cNvPr id="13" name="Image 0" descr="preencoded.png"/>
          <p:cNvPicPr>
            <a:picLocks noChangeAspect="1"/>
          </p:cNvPicPr>
          <p:nvPr/>
        </p:nvPicPr>
        <p:blipFill>
          <a:blip r:embed="rId3"/>
          <a:stretch>
            <a:fillRect/>
          </a:stretch>
        </p:blipFill>
        <p:spPr>
          <a:xfrm>
            <a:off x="608052" y="3888105"/>
            <a:ext cx="4808220" cy="39243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81251" y="378143"/>
            <a:ext cx="4199811" cy="452438"/>
          </a:xfrm>
          <a:prstGeom prst="rect">
            <a:avLst/>
          </a:prstGeom>
          <a:noFill/>
          <a:ln/>
        </p:spPr>
        <p:txBody>
          <a:bodyPr wrap="none" lIns="0" tIns="0" rIns="0" bIns="0" rtlCol="0" anchor="t"/>
          <a:lstStyle/>
          <a:p>
            <a:pPr marL="0" indent="0" algn="l">
              <a:lnSpc>
                <a:spcPts val="3550"/>
              </a:lnSpc>
              <a:buNone/>
            </a:pPr>
            <a:r>
              <a:rPr lang="en-US" sz="2800" b="1" dirty="0">
                <a:solidFill>
                  <a:srgbClr val="9998FF"/>
                </a:solidFill>
                <a:latin typeface="Barlow Bold" pitchFamily="34" charset="0"/>
                <a:ea typeface="Barlow Bold" pitchFamily="34" charset="-122"/>
                <a:cs typeface="Barlow Bold" pitchFamily="34" charset="-120"/>
              </a:rPr>
              <a:t>Demographic Risk Factors</a:t>
            </a:r>
            <a:endParaRPr lang="en-US" sz="2800" dirty="0"/>
          </a:p>
        </p:txBody>
      </p:sp>
      <p:pic>
        <p:nvPicPr>
          <p:cNvPr id="3" name="Image 0" descr="preencoded.png"/>
          <p:cNvPicPr>
            <a:picLocks noChangeAspect="1"/>
          </p:cNvPicPr>
          <p:nvPr/>
        </p:nvPicPr>
        <p:blipFill>
          <a:blip r:embed="rId3"/>
          <a:stretch>
            <a:fillRect/>
          </a:stretch>
        </p:blipFill>
        <p:spPr>
          <a:xfrm>
            <a:off x="2770584" y="1105614"/>
            <a:ext cx="2255163" cy="803791"/>
          </a:xfrm>
          <a:prstGeom prst="rect">
            <a:avLst/>
          </a:prstGeom>
        </p:spPr>
      </p:pic>
      <p:pic>
        <p:nvPicPr>
          <p:cNvPr id="4" name="Image 1" descr="preencoded.png"/>
          <p:cNvPicPr>
            <a:picLocks noChangeAspect="1"/>
          </p:cNvPicPr>
          <p:nvPr/>
        </p:nvPicPr>
        <p:blipFill>
          <a:blip r:embed="rId4"/>
          <a:stretch>
            <a:fillRect/>
          </a:stretch>
        </p:blipFill>
        <p:spPr>
          <a:xfrm>
            <a:off x="3801428" y="1486495"/>
            <a:ext cx="193358" cy="241697"/>
          </a:xfrm>
          <a:prstGeom prst="rect">
            <a:avLst/>
          </a:prstGeom>
        </p:spPr>
      </p:pic>
      <p:sp>
        <p:nvSpPr>
          <p:cNvPr id="5" name="Text 1"/>
          <p:cNvSpPr/>
          <p:nvPr/>
        </p:nvSpPr>
        <p:spPr>
          <a:xfrm>
            <a:off x="5163264" y="1243132"/>
            <a:ext cx="1809512" cy="226219"/>
          </a:xfrm>
          <a:prstGeom prst="rect">
            <a:avLst/>
          </a:prstGeom>
          <a:noFill/>
          <a:ln/>
        </p:spPr>
        <p:txBody>
          <a:bodyPr wrap="none" lIns="0" tIns="0" rIns="0" bIns="0" rtlCol="0" anchor="t"/>
          <a:lstStyle/>
          <a:p>
            <a:pPr marL="0" indent="0" algn="l">
              <a:lnSpc>
                <a:spcPts val="1750"/>
              </a:lnSpc>
              <a:buNone/>
            </a:pPr>
            <a:r>
              <a:rPr lang="en-US" sz="1400" b="1" dirty="0">
                <a:solidFill>
                  <a:srgbClr val="EEEFF5"/>
                </a:solidFill>
                <a:latin typeface="Barlow Bold" pitchFamily="34" charset="0"/>
                <a:ea typeface="Barlow Bold" pitchFamily="34" charset="-122"/>
                <a:cs typeface="Barlow Bold" pitchFamily="34" charset="-120"/>
              </a:rPr>
              <a:t>Gender</a:t>
            </a:r>
            <a:endParaRPr lang="en-US" sz="1400" dirty="0"/>
          </a:p>
        </p:txBody>
      </p:sp>
      <p:sp>
        <p:nvSpPr>
          <p:cNvPr id="6" name="Text 2"/>
          <p:cNvSpPr/>
          <p:nvPr/>
        </p:nvSpPr>
        <p:spPr>
          <a:xfrm>
            <a:off x="5163264" y="1551861"/>
            <a:ext cx="3067169" cy="220028"/>
          </a:xfrm>
          <a:prstGeom prst="rect">
            <a:avLst/>
          </a:prstGeom>
          <a:noFill/>
          <a:ln/>
        </p:spPr>
        <p:txBody>
          <a:bodyPr wrap="none" lIns="0" tIns="0" rIns="0" bIns="0" rtlCol="0" anchor="t"/>
          <a:lstStyle/>
          <a:p>
            <a:pPr marL="0" indent="0" algn="l">
              <a:lnSpc>
                <a:spcPts val="1700"/>
              </a:lnSpc>
              <a:buNone/>
            </a:pPr>
            <a:r>
              <a:rPr lang="en-US" sz="1050" dirty="0">
                <a:solidFill>
                  <a:srgbClr val="EEEFF5"/>
                </a:solidFill>
                <a:latin typeface="Montserrat" pitchFamily="34" charset="0"/>
                <a:ea typeface="Montserrat" pitchFamily="34" charset="-122"/>
                <a:cs typeface="Montserrat" pitchFamily="34" charset="-120"/>
              </a:rPr>
              <a:t>TB appears slightly more frequently in males</a:t>
            </a:r>
            <a:endParaRPr lang="en-US" sz="1050" dirty="0"/>
          </a:p>
        </p:txBody>
      </p:sp>
      <p:sp>
        <p:nvSpPr>
          <p:cNvPr id="7" name="Shape 3"/>
          <p:cNvSpPr/>
          <p:nvPr/>
        </p:nvSpPr>
        <p:spPr>
          <a:xfrm>
            <a:off x="5060037" y="1922740"/>
            <a:ext cx="9054822" cy="7620"/>
          </a:xfrm>
          <a:prstGeom prst="roundRect">
            <a:avLst>
              <a:gd name="adj" fmla="val 1624308"/>
            </a:avLst>
          </a:prstGeom>
          <a:solidFill>
            <a:srgbClr val="60646A"/>
          </a:solidFill>
          <a:ln/>
        </p:spPr>
        <p:txBody>
          <a:bodyPr/>
          <a:lstStyle/>
          <a:p>
            <a:endParaRPr lang="en-IN"/>
          </a:p>
        </p:txBody>
      </p:sp>
      <p:pic>
        <p:nvPicPr>
          <p:cNvPr id="8" name="Image 2" descr="preencoded.png"/>
          <p:cNvPicPr>
            <a:picLocks noChangeAspect="1"/>
          </p:cNvPicPr>
          <p:nvPr/>
        </p:nvPicPr>
        <p:blipFill>
          <a:blip r:embed="rId5"/>
          <a:stretch>
            <a:fillRect/>
          </a:stretch>
        </p:blipFill>
        <p:spPr>
          <a:xfrm>
            <a:off x="1642943" y="1943695"/>
            <a:ext cx="4510326" cy="803791"/>
          </a:xfrm>
          <a:prstGeom prst="rect">
            <a:avLst/>
          </a:prstGeom>
        </p:spPr>
      </p:pic>
      <p:pic>
        <p:nvPicPr>
          <p:cNvPr id="9" name="Image 3" descr="preencoded.png"/>
          <p:cNvPicPr>
            <a:picLocks noChangeAspect="1"/>
          </p:cNvPicPr>
          <p:nvPr/>
        </p:nvPicPr>
        <p:blipFill>
          <a:blip r:embed="rId6"/>
          <a:stretch>
            <a:fillRect/>
          </a:stretch>
        </p:blipFill>
        <p:spPr>
          <a:xfrm>
            <a:off x="3801308" y="2224683"/>
            <a:ext cx="193358" cy="241697"/>
          </a:xfrm>
          <a:prstGeom prst="rect">
            <a:avLst/>
          </a:prstGeom>
        </p:spPr>
      </p:pic>
      <p:sp>
        <p:nvSpPr>
          <p:cNvPr id="10" name="Text 4"/>
          <p:cNvSpPr/>
          <p:nvPr/>
        </p:nvSpPr>
        <p:spPr>
          <a:xfrm>
            <a:off x="6290786" y="2081212"/>
            <a:ext cx="1809512" cy="226219"/>
          </a:xfrm>
          <a:prstGeom prst="rect">
            <a:avLst/>
          </a:prstGeom>
          <a:noFill/>
          <a:ln/>
        </p:spPr>
        <p:txBody>
          <a:bodyPr wrap="none" lIns="0" tIns="0" rIns="0" bIns="0" rtlCol="0" anchor="t"/>
          <a:lstStyle/>
          <a:p>
            <a:pPr marL="0" indent="0" algn="l">
              <a:lnSpc>
                <a:spcPts val="1750"/>
              </a:lnSpc>
              <a:buNone/>
            </a:pPr>
            <a:r>
              <a:rPr lang="en-US" sz="1400" b="1" dirty="0">
                <a:solidFill>
                  <a:srgbClr val="EEEFF5"/>
                </a:solidFill>
                <a:latin typeface="Barlow Bold" pitchFamily="34" charset="0"/>
                <a:ea typeface="Barlow Bold" pitchFamily="34" charset="-122"/>
                <a:cs typeface="Barlow Bold" pitchFamily="34" charset="-120"/>
              </a:rPr>
              <a:t>Smoking History</a:t>
            </a:r>
            <a:endParaRPr lang="en-US" sz="1400" dirty="0"/>
          </a:p>
        </p:txBody>
      </p:sp>
      <p:sp>
        <p:nvSpPr>
          <p:cNvPr id="11" name="Text 5"/>
          <p:cNvSpPr/>
          <p:nvPr/>
        </p:nvSpPr>
        <p:spPr>
          <a:xfrm>
            <a:off x="6290786" y="2389942"/>
            <a:ext cx="3190399" cy="220028"/>
          </a:xfrm>
          <a:prstGeom prst="rect">
            <a:avLst/>
          </a:prstGeom>
          <a:noFill/>
          <a:ln/>
        </p:spPr>
        <p:txBody>
          <a:bodyPr wrap="none" lIns="0" tIns="0" rIns="0" bIns="0" rtlCol="0" anchor="t"/>
          <a:lstStyle/>
          <a:p>
            <a:pPr marL="0" indent="0" algn="l">
              <a:lnSpc>
                <a:spcPts val="1700"/>
              </a:lnSpc>
              <a:buNone/>
            </a:pPr>
            <a:r>
              <a:rPr lang="en-US" sz="1050" dirty="0">
                <a:solidFill>
                  <a:srgbClr val="EEEFF5"/>
                </a:solidFill>
                <a:latin typeface="Montserrat" pitchFamily="34" charset="0"/>
                <a:ea typeface="Montserrat" pitchFamily="34" charset="-122"/>
                <a:cs typeface="Montserrat" pitchFamily="34" charset="-120"/>
              </a:rPr>
              <a:t>Higher likelihood in current or former smokers</a:t>
            </a:r>
            <a:endParaRPr lang="en-US" sz="1050" dirty="0"/>
          </a:p>
        </p:txBody>
      </p:sp>
      <p:sp>
        <p:nvSpPr>
          <p:cNvPr id="12" name="Shape 6"/>
          <p:cNvSpPr/>
          <p:nvPr/>
        </p:nvSpPr>
        <p:spPr>
          <a:xfrm>
            <a:off x="6187559" y="2760821"/>
            <a:ext cx="7927300" cy="7620"/>
          </a:xfrm>
          <a:prstGeom prst="roundRect">
            <a:avLst>
              <a:gd name="adj" fmla="val 1624308"/>
            </a:avLst>
          </a:prstGeom>
          <a:solidFill>
            <a:srgbClr val="60646A"/>
          </a:solidFill>
          <a:ln/>
        </p:spPr>
        <p:txBody>
          <a:bodyPr/>
          <a:lstStyle/>
          <a:p>
            <a:endParaRPr lang="en-IN"/>
          </a:p>
        </p:txBody>
      </p:sp>
      <p:pic>
        <p:nvPicPr>
          <p:cNvPr id="13" name="Image 4" descr="preencoded.png"/>
          <p:cNvPicPr>
            <a:picLocks noChangeAspect="1"/>
          </p:cNvPicPr>
          <p:nvPr/>
        </p:nvPicPr>
        <p:blipFill>
          <a:blip r:embed="rId7"/>
          <a:stretch>
            <a:fillRect/>
          </a:stretch>
        </p:blipFill>
        <p:spPr>
          <a:xfrm>
            <a:off x="515302" y="2781776"/>
            <a:ext cx="6765608" cy="803791"/>
          </a:xfrm>
          <a:prstGeom prst="rect">
            <a:avLst/>
          </a:prstGeom>
        </p:spPr>
      </p:pic>
      <p:pic>
        <p:nvPicPr>
          <p:cNvPr id="14" name="Image 5" descr="preencoded.png"/>
          <p:cNvPicPr>
            <a:picLocks noChangeAspect="1"/>
          </p:cNvPicPr>
          <p:nvPr/>
        </p:nvPicPr>
        <p:blipFill>
          <a:blip r:embed="rId8"/>
          <a:stretch>
            <a:fillRect/>
          </a:stretch>
        </p:blipFill>
        <p:spPr>
          <a:xfrm>
            <a:off x="3801428" y="3062764"/>
            <a:ext cx="193358" cy="241697"/>
          </a:xfrm>
          <a:prstGeom prst="rect">
            <a:avLst/>
          </a:prstGeom>
        </p:spPr>
      </p:pic>
      <p:sp>
        <p:nvSpPr>
          <p:cNvPr id="15" name="Text 7"/>
          <p:cNvSpPr/>
          <p:nvPr/>
        </p:nvSpPr>
        <p:spPr>
          <a:xfrm>
            <a:off x="7418427" y="2919293"/>
            <a:ext cx="1809512" cy="226219"/>
          </a:xfrm>
          <a:prstGeom prst="rect">
            <a:avLst/>
          </a:prstGeom>
          <a:noFill/>
          <a:ln/>
        </p:spPr>
        <p:txBody>
          <a:bodyPr wrap="none" lIns="0" tIns="0" rIns="0" bIns="0" rtlCol="0" anchor="t"/>
          <a:lstStyle/>
          <a:p>
            <a:pPr marL="0" indent="0" algn="l">
              <a:lnSpc>
                <a:spcPts val="1750"/>
              </a:lnSpc>
              <a:buNone/>
            </a:pPr>
            <a:r>
              <a:rPr lang="en-US" sz="1400" b="1" dirty="0">
                <a:solidFill>
                  <a:srgbClr val="EEEFF5"/>
                </a:solidFill>
                <a:latin typeface="Barlow Bold" pitchFamily="34" charset="0"/>
                <a:ea typeface="Barlow Bold" pitchFamily="34" charset="-122"/>
                <a:cs typeface="Barlow Bold" pitchFamily="34" charset="-120"/>
              </a:rPr>
              <a:t>Age Groups</a:t>
            </a:r>
            <a:endParaRPr lang="en-US" sz="1400" dirty="0"/>
          </a:p>
        </p:txBody>
      </p:sp>
      <p:sp>
        <p:nvSpPr>
          <p:cNvPr id="16" name="Text 8"/>
          <p:cNvSpPr/>
          <p:nvPr/>
        </p:nvSpPr>
        <p:spPr>
          <a:xfrm>
            <a:off x="7418427" y="3228023"/>
            <a:ext cx="3116818" cy="220028"/>
          </a:xfrm>
          <a:prstGeom prst="rect">
            <a:avLst/>
          </a:prstGeom>
          <a:noFill/>
          <a:ln/>
        </p:spPr>
        <p:txBody>
          <a:bodyPr wrap="none" lIns="0" tIns="0" rIns="0" bIns="0" rtlCol="0" anchor="t"/>
          <a:lstStyle/>
          <a:p>
            <a:pPr marL="0" indent="0" algn="l">
              <a:lnSpc>
                <a:spcPts val="1700"/>
              </a:lnSpc>
              <a:buNone/>
            </a:pPr>
            <a:r>
              <a:rPr lang="en-US" sz="1050" dirty="0">
                <a:solidFill>
                  <a:srgbClr val="EEEFF5"/>
                </a:solidFill>
                <a:latin typeface="Montserrat" pitchFamily="34" charset="0"/>
                <a:ea typeface="Montserrat" pitchFamily="34" charset="-122"/>
                <a:cs typeface="Montserrat" pitchFamily="34" charset="-120"/>
              </a:rPr>
              <a:t>Most prevalent in 31-45 and 46-60 age ranges</a:t>
            </a:r>
            <a:endParaRPr lang="en-US" sz="1050" dirty="0"/>
          </a:p>
        </p:txBody>
      </p:sp>
      <p:sp>
        <p:nvSpPr>
          <p:cNvPr id="17" name="Text 9"/>
          <p:cNvSpPr/>
          <p:nvPr/>
        </p:nvSpPr>
        <p:spPr>
          <a:xfrm>
            <a:off x="481251" y="3740229"/>
            <a:ext cx="13667899" cy="440055"/>
          </a:xfrm>
          <a:prstGeom prst="rect">
            <a:avLst/>
          </a:prstGeom>
          <a:noFill/>
          <a:ln/>
        </p:spPr>
        <p:txBody>
          <a:bodyPr wrap="square" lIns="0" tIns="0" rIns="0" bIns="0" rtlCol="0" anchor="t"/>
          <a:lstStyle/>
          <a:p>
            <a:pPr marL="0" indent="0" algn="l">
              <a:lnSpc>
                <a:spcPts val="1700"/>
              </a:lnSpc>
              <a:buNone/>
            </a:pPr>
            <a:r>
              <a:rPr lang="en-US" sz="1050" dirty="0">
                <a:solidFill>
                  <a:srgbClr val="EEEFF5"/>
                </a:solidFill>
                <a:latin typeface="Montserrat" pitchFamily="34" charset="0"/>
                <a:ea typeface="Montserrat" pitchFamily="34" charset="-122"/>
                <a:cs typeface="Montserrat" pitchFamily="34" charset="-120"/>
              </a:rPr>
              <a:t>These findings align with medical expectations, where age and smoking are known risk factors for tuberculosis. The demographic analysis provides valuable insights for targeted public health strategies and screening protocols.</a:t>
            </a:r>
            <a:endParaRPr lang="en-US" sz="1050" dirty="0"/>
          </a:p>
        </p:txBody>
      </p:sp>
      <p:pic>
        <p:nvPicPr>
          <p:cNvPr id="18" name="Image 6" descr="preencoded.png"/>
          <p:cNvPicPr>
            <a:picLocks noChangeAspect="1"/>
          </p:cNvPicPr>
          <p:nvPr/>
        </p:nvPicPr>
        <p:blipFill>
          <a:blip r:embed="rId9"/>
          <a:stretch>
            <a:fillRect/>
          </a:stretch>
        </p:blipFill>
        <p:spPr>
          <a:xfrm>
            <a:off x="481251" y="4334947"/>
            <a:ext cx="7040880" cy="35165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379095" y="297894"/>
            <a:ext cx="5018961" cy="356235"/>
          </a:xfrm>
          <a:prstGeom prst="rect">
            <a:avLst/>
          </a:prstGeom>
          <a:noFill/>
          <a:ln/>
        </p:spPr>
        <p:txBody>
          <a:bodyPr wrap="none" lIns="0" tIns="0" rIns="0" bIns="0" rtlCol="0" anchor="t"/>
          <a:lstStyle/>
          <a:p>
            <a:pPr marL="0" indent="0" algn="l">
              <a:lnSpc>
                <a:spcPts val="2800"/>
              </a:lnSpc>
              <a:buNone/>
            </a:pPr>
            <a:r>
              <a:rPr lang="en-US" sz="2200" b="1" dirty="0">
                <a:solidFill>
                  <a:srgbClr val="9998FF"/>
                </a:solidFill>
                <a:latin typeface="Barlow Bold" pitchFamily="34" charset="0"/>
                <a:ea typeface="Barlow Bold" pitchFamily="34" charset="-122"/>
                <a:cs typeface="Barlow Bold" pitchFamily="34" charset="-120"/>
              </a:rPr>
              <a:t>TB Prevalence by Age Group and Gender</a:t>
            </a:r>
            <a:endParaRPr lang="en-US" sz="2200" dirty="0"/>
          </a:p>
        </p:txBody>
      </p:sp>
      <p:pic>
        <p:nvPicPr>
          <p:cNvPr id="3" name="Image 0" descr="preencoded.png"/>
          <p:cNvPicPr>
            <a:picLocks noChangeAspect="1"/>
          </p:cNvPicPr>
          <p:nvPr/>
        </p:nvPicPr>
        <p:blipFill>
          <a:blip r:embed="rId3"/>
          <a:stretch>
            <a:fillRect/>
          </a:stretch>
        </p:blipFill>
        <p:spPr>
          <a:xfrm>
            <a:off x="379095" y="1812497"/>
            <a:ext cx="13872210" cy="4851761"/>
          </a:xfrm>
          <a:prstGeom prst="rect">
            <a:avLst/>
          </a:prstGeom>
        </p:spPr>
      </p:pic>
      <p:sp>
        <p:nvSpPr>
          <p:cNvPr id="4" name="Shape 1"/>
          <p:cNvSpPr/>
          <p:nvPr/>
        </p:nvSpPr>
        <p:spPr>
          <a:xfrm>
            <a:off x="5398056" y="7537948"/>
            <a:ext cx="108228" cy="108228"/>
          </a:xfrm>
          <a:prstGeom prst="roundRect">
            <a:avLst>
              <a:gd name="adj" fmla="val 16898"/>
            </a:avLst>
          </a:prstGeom>
          <a:solidFill>
            <a:srgbClr val="6261FF"/>
          </a:solidFill>
          <a:ln/>
        </p:spPr>
        <p:txBody>
          <a:bodyPr/>
          <a:lstStyle/>
          <a:p>
            <a:endParaRPr lang="en-IN"/>
          </a:p>
        </p:txBody>
      </p:sp>
      <p:sp>
        <p:nvSpPr>
          <p:cNvPr id="5" name="Text 2"/>
          <p:cNvSpPr/>
          <p:nvPr/>
        </p:nvSpPr>
        <p:spPr>
          <a:xfrm>
            <a:off x="5567244" y="7537948"/>
            <a:ext cx="772954" cy="108228"/>
          </a:xfrm>
          <a:prstGeom prst="rect">
            <a:avLst/>
          </a:prstGeom>
          <a:noFill/>
          <a:ln/>
        </p:spPr>
        <p:txBody>
          <a:bodyPr wrap="none" lIns="0" tIns="0" rIns="0" bIns="0" rtlCol="0" anchor="t"/>
          <a:lstStyle/>
          <a:p>
            <a:pPr marL="0" indent="0" algn="l">
              <a:lnSpc>
                <a:spcPts val="850"/>
              </a:lnSpc>
              <a:buNone/>
            </a:pPr>
            <a:r>
              <a:rPr lang="en-US" sz="850" dirty="0">
                <a:solidFill>
                  <a:srgbClr val="EEEFF5"/>
                </a:solidFill>
                <a:latin typeface="Montserrat" pitchFamily="34" charset="0"/>
                <a:ea typeface="Montserrat" pitchFamily="34" charset="-122"/>
                <a:cs typeface="Montserrat" pitchFamily="34" charset="-120"/>
              </a:rPr>
              <a:t>Male TB Cases</a:t>
            </a:r>
            <a:endParaRPr lang="en-US" sz="850" dirty="0"/>
          </a:p>
        </p:txBody>
      </p:sp>
      <p:sp>
        <p:nvSpPr>
          <p:cNvPr id="6" name="Shape 3"/>
          <p:cNvSpPr/>
          <p:nvPr/>
        </p:nvSpPr>
        <p:spPr>
          <a:xfrm>
            <a:off x="6492598" y="7537948"/>
            <a:ext cx="108228" cy="108228"/>
          </a:xfrm>
          <a:prstGeom prst="roundRect">
            <a:avLst>
              <a:gd name="adj" fmla="val 16898"/>
            </a:avLst>
          </a:prstGeom>
          <a:solidFill>
            <a:srgbClr val="A4A3FF"/>
          </a:solidFill>
          <a:ln/>
        </p:spPr>
        <p:txBody>
          <a:bodyPr/>
          <a:lstStyle/>
          <a:p>
            <a:endParaRPr lang="en-IN"/>
          </a:p>
        </p:txBody>
      </p:sp>
      <p:sp>
        <p:nvSpPr>
          <p:cNvPr id="7" name="Text 4"/>
          <p:cNvSpPr/>
          <p:nvPr/>
        </p:nvSpPr>
        <p:spPr>
          <a:xfrm>
            <a:off x="6859531" y="7537948"/>
            <a:ext cx="916305" cy="108228"/>
          </a:xfrm>
          <a:prstGeom prst="rect">
            <a:avLst/>
          </a:prstGeom>
          <a:noFill/>
          <a:ln/>
        </p:spPr>
        <p:txBody>
          <a:bodyPr wrap="none" lIns="0" tIns="0" rIns="0" bIns="0" rtlCol="0" anchor="t"/>
          <a:lstStyle/>
          <a:p>
            <a:pPr marL="0" indent="0" algn="l">
              <a:lnSpc>
                <a:spcPts val="850"/>
              </a:lnSpc>
              <a:buNone/>
            </a:pPr>
            <a:r>
              <a:rPr lang="en-US" sz="850" dirty="0">
                <a:solidFill>
                  <a:srgbClr val="EEEFF5"/>
                </a:solidFill>
                <a:latin typeface="Montserrat" pitchFamily="34" charset="0"/>
                <a:ea typeface="Montserrat" pitchFamily="34" charset="-122"/>
                <a:cs typeface="Montserrat" pitchFamily="34" charset="-120"/>
              </a:rPr>
              <a:t>Female TB Cases</a:t>
            </a:r>
            <a:endParaRPr lang="en-US" sz="850" dirty="0"/>
          </a:p>
        </p:txBody>
      </p:sp>
      <p:sp>
        <p:nvSpPr>
          <p:cNvPr id="8" name="Text 5"/>
          <p:cNvSpPr/>
          <p:nvPr/>
        </p:nvSpPr>
        <p:spPr>
          <a:xfrm>
            <a:off x="379095" y="8760857"/>
            <a:ext cx="13872210" cy="346710"/>
          </a:xfrm>
          <a:prstGeom prst="rect">
            <a:avLst/>
          </a:prstGeom>
          <a:noFill/>
          <a:ln/>
        </p:spPr>
        <p:txBody>
          <a:bodyPr wrap="square" lIns="0" tIns="0" rIns="0" bIns="0" rtlCol="0" anchor="t"/>
          <a:lstStyle/>
          <a:p>
            <a:pPr marL="0" indent="0" algn="l">
              <a:lnSpc>
                <a:spcPts val="1350"/>
              </a:lnSpc>
              <a:buNone/>
            </a:pPr>
            <a:r>
              <a:rPr lang="en-US" sz="850" dirty="0">
                <a:solidFill>
                  <a:srgbClr val="EEEFF5"/>
                </a:solidFill>
                <a:latin typeface="Montserrat" pitchFamily="34" charset="0"/>
                <a:ea typeface="Montserrat" pitchFamily="34" charset="-122"/>
                <a:cs typeface="Montserrat" pitchFamily="34" charset="-120"/>
              </a:rPr>
              <a:t>The chart illustrates TB prevalence across different age groups and gender. TB is most common in the 31-45 and 46-60 age ranges for both genders, with consistently higher rates in males. The 0-18 and 60+ groups show lower TB counts overall, suggesting age-related vulnerability patterns.</a:t>
            </a:r>
            <a:endParaRPr lang="en-US" sz="8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1" descr="preencoded.png"/>
          <p:cNvPicPr>
            <a:picLocks noChangeAspect="1"/>
          </p:cNvPicPr>
          <p:nvPr/>
        </p:nvPicPr>
        <p:blipFill>
          <a:blip r:embed="rId2"/>
          <a:stretch>
            <a:fillRect/>
          </a:stretch>
        </p:blipFill>
        <p:spPr>
          <a:xfrm>
            <a:off x="2885440" y="762000"/>
            <a:ext cx="6506010" cy="4669503"/>
          </a:xfrm>
          <a:prstGeom prst="rect">
            <a:avLst/>
          </a:prstGeom>
        </p:spPr>
      </p:pic>
    </p:spTree>
    <p:extLst>
      <p:ext uri="{BB962C8B-B14F-4D97-AF65-F5344CB8AC3E}">
        <p14:creationId xmlns:p14="http://schemas.microsoft.com/office/powerpoint/2010/main" val="3163779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78393" y="375880"/>
            <a:ext cx="7137321" cy="449699"/>
          </a:xfrm>
          <a:prstGeom prst="rect">
            <a:avLst/>
          </a:prstGeom>
          <a:noFill/>
          <a:ln/>
        </p:spPr>
        <p:txBody>
          <a:bodyPr wrap="none" lIns="0" tIns="0" rIns="0" bIns="0" rtlCol="0" anchor="t"/>
          <a:lstStyle/>
          <a:p>
            <a:pPr marL="0" indent="0" algn="l">
              <a:lnSpc>
                <a:spcPts val="3500"/>
              </a:lnSpc>
              <a:buNone/>
            </a:pPr>
            <a:r>
              <a:rPr lang="en-US" sz="2800" b="1" dirty="0">
                <a:solidFill>
                  <a:srgbClr val="9998FF"/>
                </a:solidFill>
                <a:latin typeface="Barlow Bold" pitchFamily="34" charset="0"/>
                <a:ea typeface="Barlow Bold" pitchFamily="34" charset="-122"/>
                <a:cs typeface="Barlow Bold" pitchFamily="34" charset="-120"/>
              </a:rPr>
              <a:t>Correlation Between TB and Clinical Features</a:t>
            </a:r>
            <a:endParaRPr lang="en-US" sz="2800" dirty="0"/>
          </a:p>
        </p:txBody>
      </p:sp>
      <p:sp>
        <p:nvSpPr>
          <p:cNvPr id="3" name="Shape 1"/>
          <p:cNvSpPr/>
          <p:nvPr/>
        </p:nvSpPr>
        <p:spPr>
          <a:xfrm>
            <a:off x="478393" y="1252657"/>
            <a:ext cx="307538" cy="307538"/>
          </a:xfrm>
          <a:prstGeom prst="roundRect">
            <a:avLst>
              <a:gd name="adj" fmla="val 40010"/>
            </a:avLst>
          </a:prstGeom>
          <a:solidFill>
            <a:srgbClr val="282C32"/>
          </a:solidFill>
          <a:ln/>
          <a:effectLst>
            <a:outerShdw blurRad="33020" dist="16510" dir="13500000" algn="bl" rotWithShape="0">
              <a:srgbClr val="FFFFFF">
                <a:alpha val="10000"/>
              </a:srgbClr>
            </a:outerShdw>
          </a:effectLst>
        </p:spPr>
        <p:txBody>
          <a:bodyPr/>
          <a:lstStyle/>
          <a:p>
            <a:endParaRPr lang="en-IN"/>
          </a:p>
        </p:txBody>
      </p:sp>
      <p:pic>
        <p:nvPicPr>
          <p:cNvPr id="4" name="Image 0" descr="preencoded.png"/>
          <p:cNvPicPr>
            <a:picLocks noChangeAspect="1"/>
          </p:cNvPicPr>
          <p:nvPr/>
        </p:nvPicPr>
        <p:blipFill>
          <a:blip r:embed="rId3"/>
          <a:stretch>
            <a:fillRect/>
          </a:stretch>
        </p:blipFill>
        <p:spPr>
          <a:xfrm>
            <a:off x="524173" y="1271468"/>
            <a:ext cx="215860" cy="269796"/>
          </a:xfrm>
          <a:prstGeom prst="rect">
            <a:avLst/>
          </a:prstGeom>
        </p:spPr>
      </p:pic>
      <p:sp>
        <p:nvSpPr>
          <p:cNvPr id="5" name="Text 2"/>
          <p:cNvSpPr/>
          <p:nvPr/>
        </p:nvSpPr>
        <p:spPr>
          <a:xfrm>
            <a:off x="922615" y="1252657"/>
            <a:ext cx="2488287" cy="224790"/>
          </a:xfrm>
          <a:prstGeom prst="rect">
            <a:avLst/>
          </a:prstGeom>
          <a:noFill/>
          <a:ln/>
        </p:spPr>
        <p:txBody>
          <a:bodyPr wrap="none" lIns="0" tIns="0" rIns="0" bIns="0" rtlCol="0" anchor="t"/>
          <a:lstStyle/>
          <a:p>
            <a:pPr marL="0" indent="0" algn="l">
              <a:lnSpc>
                <a:spcPts val="1750"/>
              </a:lnSpc>
              <a:buNone/>
            </a:pPr>
            <a:r>
              <a:rPr lang="en-US" sz="1400" b="1" dirty="0">
                <a:solidFill>
                  <a:srgbClr val="EEEFF5"/>
                </a:solidFill>
                <a:latin typeface="Barlow Bold" pitchFamily="34" charset="0"/>
                <a:ea typeface="Barlow Bold" pitchFamily="34" charset="-122"/>
                <a:cs typeface="Barlow Bold" pitchFamily="34" charset="-120"/>
              </a:rPr>
              <a:t>Strongest Positive Correlations</a:t>
            </a:r>
            <a:endParaRPr lang="en-US" sz="1400" dirty="0"/>
          </a:p>
        </p:txBody>
      </p:sp>
      <p:sp>
        <p:nvSpPr>
          <p:cNvPr id="6" name="Text 3"/>
          <p:cNvSpPr/>
          <p:nvPr/>
        </p:nvSpPr>
        <p:spPr>
          <a:xfrm>
            <a:off x="922615" y="1559362"/>
            <a:ext cx="4022527" cy="655796"/>
          </a:xfrm>
          <a:prstGeom prst="rect">
            <a:avLst/>
          </a:prstGeom>
          <a:noFill/>
          <a:ln/>
        </p:spPr>
        <p:txBody>
          <a:bodyPr wrap="square" lIns="0" tIns="0" rIns="0" bIns="0" rtlCol="0" anchor="t"/>
          <a:lstStyle/>
          <a:p>
            <a:pPr marL="0" indent="0" algn="l">
              <a:lnSpc>
                <a:spcPts val="1700"/>
              </a:lnSpc>
              <a:buNone/>
            </a:pPr>
            <a:r>
              <a:rPr lang="en-US" sz="1050" dirty="0">
                <a:solidFill>
                  <a:srgbClr val="EEEFF5"/>
                </a:solidFill>
                <a:latin typeface="Montserrat" pitchFamily="34" charset="0"/>
                <a:ea typeface="Montserrat" pitchFamily="34" charset="-122"/>
                <a:cs typeface="Montserrat" pitchFamily="34" charset="-120"/>
              </a:rPr>
              <a:t>Severity Score, Fatigue, Weight Loss, and Breathlessness showed the strongest positive correlations with TB diagnosis</a:t>
            </a:r>
            <a:endParaRPr lang="en-US" sz="1050" dirty="0"/>
          </a:p>
        </p:txBody>
      </p:sp>
      <p:sp>
        <p:nvSpPr>
          <p:cNvPr id="7" name="Shape 4"/>
          <p:cNvSpPr/>
          <p:nvPr/>
        </p:nvSpPr>
        <p:spPr>
          <a:xfrm>
            <a:off x="5081826" y="1252657"/>
            <a:ext cx="307538" cy="307538"/>
          </a:xfrm>
          <a:prstGeom prst="roundRect">
            <a:avLst>
              <a:gd name="adj" fmla="val 40010"/>
            </a:avLst>
          </a:prstGeom>
          <a:solidFill>
            <a:srgbClr val="282C32"/>
          </a:solidFill>
          <a:ln/>
          <a:effectLst>
            <a:outerShdw blurRad="33020" dist="16510" dir="13500000" algn="bl" rotWithShape="0">
              <a:srgbClr val="FFFFFF">
                <a:alpha val="10000"/>
              </a:srgbClr>
            </a:outerShdw>
          </a:effectLst>
        </p:spPr>
        <p:txBody>
          <a:bodyPr/>
          <a:lstStyle/>
          <a:p>
            <a:endParaRPr lang="en-IN"/>
          </a:p>
        </p:txBody>
      </p:sp>
      <p:pic>
        <p:nvPicPr>
          <p:cNvPr id="8" name="Image 1" descr="preencoded.png"/>
          <p:cNvPicPr>
            <a:picLocks noChangeAspect="1"/>
          </p:cNvPicPr>
          <p:nvPr/>
        </p:nvPicPr>
        <p:blipFill>
          <a:blip r:embed="rId4"/>
          <a:stretch>
            <a:fillRect/>
          </a:stretch>
        </p:blipFill>
        <p:spPr>
          <a:xfrm>
            <a:off x="5127605" y="1271468"/>
            <a:ext cx="215860" cy="269796"/>
          </a:xfrm>
          <a:prstGeom prst="rect">
            <a:avLst/>
          </a:prstGeom>
        </p:spPr>
      </p:pic>
      <p:sp>
        <p:nvSpPr>
          <p:cNvPr id="9" name="Text 5"/>
          <p:cNvSpPr/>
          <p:nvPr/>
        </p:nvSpPr>
        <p:spPr>
          <a:xfrm>
            <a:off x="5526048" y="1252657"/>
            <a:ext cx="1798915" cy="224790"/>
          </a:xfrm>
          <a:prstGeom prst="rect">
            <a:avLst/>
          </a:prstGeom>
          <a:noFill/>
          <a:ln/>
        </p:spPr>
        <p:txBody>
          <a:bodyPr wrap="none" lIns="0" tIns="0" rIns="0" bIns="0" rtlCol="0" anchor="t"/>
          <a:lstStyle/>
          <a:p>
            <a:pPr marL="0" indent="0" algn="l">
              <a:lnSpc>
                <a:spcPts val="1750"/>
              </a:lnSpc>
              <a:buNone/>
            </a:pPr>
            <a:r>
              <a:rPr lang="en-US" sz="1400" b="1" dirty="0">
                <a:solidFill>
                  <a:srgbClr val="EEEFF5"/>
                </a:solidFill>
                <a:latin typeface="Barlow Bold" pitchFamily="34" charset="0"/>
                <a:ea typeface="Barlow Bold" pitchFamily="34" charset="-122"/>
                <a:cs typeface="Barlow Bold" pitchFamily="34" charset="-120"/>
              </a:rPr>
              <a:t>Data Processing</a:t>
            </a:r>
            <a:endParaRPr lang="en-US" sz="1400" dirty="0"/>
          </a:p>
        </p:txBody>
      </p:sp>
      <p:sp>
        <p:nvSpPr>
          <p:cNvPr id="10" name="Text 6"/>
          <p:cNvSpPr/>
          <p:nvPr/>
        </p:nvSpPr>
        <p:spPr>
          <a:xfrm>
            <a:off x="5526048" y="1559362"/>
            <a:ext cx="4022527" cy="655796"/>
          </a:xfrm>
          <a:prstGeom prst="rect">
            <a:avLst/>
          </a:prstGeom>
          <a:noFill/>
          <a:ln/>
        </p:spPr>
        <p:txBody>
          <a:bodyPr wrap="square" lIns="0" tIns="0" rIns="0" bIns="0" rtlCol="0" anchor="t"/>
          <a:lstStyle/>
          <a:p>
            <a:pPr marL="0" indent="0" algn="l">
              <a:lnSpc>
                <a:spcPts val="1700"/>
              </a:lnSpc>
              <a:buNone/>
            </a:pPr>
            <a:r>
              <a:rPr lang="en-US" sz="1050" dirty="0">
                <a:solidFill>
                  <a:srgbClr val="EEEFF5"/>
                </a:solidFill>
                <a:latin typeface="Montserrat" pitchFamily="34" charset="0"/>
                <a:ea typeface="Montserrat" pitchFamily="34" charset="-122"/>
                <a:cs typeface="Montserrat" pitchFamily="34" charset="-120"/>
              </a:rPr>
              <a:t>Binary features were mapped to 0 (No) and 1 (Yes), while ordinal features like Fever were mapped to scaled numeric values</a:t>
            </a:r>
            <a:endParaRPr lang="en-US" sz="1050" dirty="0"/>
          </a:p>
        </p:txBody>
      </p:sp>
      <p:sp>
        <p:nvSpPr>
          <p:cNvPr id="11" name="Shape 7"/>
          <p:cNvSpPr/>
          <p:nvPr/>
        </p:nvSpPr>
        <p:spPr>
          <a:xfrm>
            <a:off x="9685258" y="1252657"/>
            <a:ext cx="307538" cy="307538"/>
          </a:xfrm>
          <a:prstGeom prst="roundRect">
            <a:avLst>
              <a:gd name="adj" fmla="val 40010"/>
            </a:avLst>
          </a:prstGeom>
          <a:solidFill>
            <a:srgbClr val="282C32"/>
          </a:solidFill>
          <a:ln/>
          <a:effectLst>
            <a:outerShdw blurRad="33020" dist="16510" dir="13500000" algn="bl" rotWithShape="0">
              <a:srgbClr val="FFFFFF">
                <a:alpha val="10000"/>
              </a:srgbClr>
            </a:outerShdw>
          </a:effectLst>
        </p:spPr>
        <p:txBody>
          <a:bodyPr/>
          <a:lstStyle/>
          <a:p>
            <a:endParaRPr lang="en-IN"/>
          </a:p>
        </p:txBody>
      </p:sp>
      <p:pic>
        <p:nvPicPr>
          <p:cNvPr id="12" name="Image 2" descr="preencoded.png"/>
          <p:cNvPicPr>
            <a:picLocks noChangeAspect="1"/>
          </p:cNvPicPr>
          <p:nvPr/>
        </p:nvPicPr>
        <p:blipFill>
          <a:blip r:embed="rId5"/>
          <a:stretch>
            <a:fillRect/>
          </a:stretch>
        </p:blipFill>
        <p:spPr>
          <a:xfrm>
            <a:off x="9731038" y="1271468"/>
            <a:ext cx="215860" cy="269796"/>
          </a:xfrm>
          <a:prstGeom prst="rect">
            <a:avLst/>
          </a:prstGeom>
        </p:spPr>
      </p:pic>
      <p:sp>
        <p:nvSpPr>
          <p:cNvPr id="13" name="Text 8"/>
          <p:cNvSpPr/>
          <p:nvPr/>
        </p:nvSpPr>
        <p:spPr>
          <a:xfrm>
            <a:off x="10129480" y="1252657"/>
            <a:ext cx="1798915" cy="224790"/>
          </a:xfrm>
          <a:prstGeom prst="rect">
            <a:avLst/>
          </a:prstGeom>
          <a:noFill/>
          <a:ln/>
        </p:spPr>
        <p:txBody>
          <a:bodyPr wrap="none" lIns="0" tIns="0" rIns="0" bIns="0" rtlCol="0" anchor="t"/>
          <a:lstStyle/>
          <a:p>
            <a:pPr marL="0" indent="0" algn="l">
              <a:lnSpc>
                <a:spcPts val="1750"/>
              </a:lnSpc>
              <a:buNone/>
            </a:pPr>
            <a:r>
              <a:rPr lang="en-US" sz="1400" b="1" dirty="0">
                <a:solidFill>
                  <a:srgbClr val="EEEFF5"/>
                </a:solidFill>
                <a:latin typeface="Barlow Bold" pitchFamily="34" charset="0"/>
                <a:ea typeface="Barlow Bold" pitchFamily="34" charset="-122"/>
                <a:cs typeface="Barlow Bold" pitchFamily="34" charset="-120"/>
              </a:rPr>
              <a:t>Statistical Method</a:t>
            </a:r>
            <a:endParaRPr lang="en-US" sz="1400" dirty="0"/>
          </a:p>
        </p:txBody>
      </p:sp>
      <p:sp>
        <p:nvSpPr>
          <p:cNvPr id="14" name="Text 9"/>
          <p:cNvSpPr/>
          <p:nvPr/>
        </p:nvSpPr>
        <p:spPr>
          <a:xfrm>
            <a:off x="10129480" y="1559362"/>
            <a:ext cx="4022527" cy="437198"/>
          </a:xfrm>
          <a:prstGeom prst="rect">
            <a:avLst/>
          </a:prstGeom>
          <a:noFill/>
          <a:ln/>
        </p:spPr>
        <p:txBody>
          <a:bodyPr wrap="square" lIns="0" tIns="0" rIns="0" bIns="0" rtlCol="0" anchor="t"/>
          <a:lstStyle/>
          <a:p>
            <a:pPr marL="0" indent="0" algn="l">
              <a:lnSpc>
                <a:spcPts val="1700"/>
              </a:lnSpc>
              <a:buNone/>
            </a:pPr>
            <a:r>
              <a:rPr lang="en-US" sz="1050" dirty="0">
                <a:solidFill>
                  <a:srgbClr val="EEEFF5"/>
                </a:solidFill>
                <a:latin typeface="Montserrat" pitchFamily="34" charset="0"/>
                <a:ea typeface="Montserrat" pitchFamily="34" charset="-122"/>
                <a:cs typeface="Montserrat" pitchFamily="34" charset="-120"/>
              </a:rPr>
              <a:t>Pearson correlation was used to identify relationships between numerical features and TB classification</a:t>
            </a:r>
            <a:endParaRPr lang="en-US" sz="1050" dirty="0"/>
          </a:p>
        </p:txBody>
      </p:sp>
      <p:sp>
        <p:nvSpPr>
          <p:cNvPr id="15" name="Text 10"/>
          <p:cNvSpPr/>
          <p:nvPr/>
        </p:nvSpPr>
        <p:spPr>
          <a:xfrm>
            <a:off x="478393" y="2368868"/>
            <a:ext cx="13673614" cy="218599"/>
          </a:xfrm>
          <a:prstGeom prst="rect">
            <a:avLst/>
          </a:prstGeom>
          <a:noFill/>
          <a:ln/>
        </p:spPr>
        <p:txBody>
          <a:bodyPr wrap="none" lIns="0" tIns="0" rIns="0" bIns="0" rtlCol="0" anchor="t"/>
          <a:lstStyle/>
          <a:p>
            <a:pPr marL="0" indent="0" algn="l">
              <a:lnSpc>
                <a:spcPts val="1700"/>
              </a:lnSpc>
              <a:buNone/>
            </a:pPr>
            <a:r>
              <a:rPr lang="en-US" sz="1050" dirty="0">
                <a:solidFill>
                  <a:srgbClr val="EEEFF5"/>
                </a:solidFill>
                <a:latin typeface="Montserrat" pitchFamily="34" charset="0"/>
                <a:ea typeface="Montserrat" pitchFamily="34" charset="-122"/>
                <a:cs typeface="Montserrat" pitchFamily="34" charset="-120"/>
              </a:rPr>
              <a:t>The correlation analysis highlights which symptoms are most associated with TB-positive patients, providing valuable insights for early identification and diagnosis.</a:t>
            </a:r>
            <a:endParaRPr lang="en-US" sz="1050" dirty="0"/>
          </a:p>
        </p:txBody>
      </p:sp>
      <p:pic>
        <p:nvPicPr>
          <p:cNvPr id="16" name="Image 3" descr="preencoded.png"/>
          <p:cNvPicPr>
            <a:picLocks noChangeAspect="1"/>
          </p:cNvPicPr>
          <p:nvPr/>
        </p:nvPicPr>
        <p:blipFill>
          <a:blip r:embed="rId6"/>
          <a:stretch>
            <a:fillRect/>
          </a:stretch>
        </p:blipFill>
        <p:spPr>
          <a:xfrm>
            <a:off x="478393" y="2741176"/>
            <a:ext cx="8473440" cy="53055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31508" y="496133"/>
            <a:ext cx="7586782" cy="593527"/>
          </a:xfrm>
          <a:prstGeom prst="rect">
            <a:avLst/>
          </a:prstGeom>
          <a:noFill/>
          <a:ln/>
        </p:spPr>
        <p:txBody>
          <a:bodyPr wrap="none" lIns="0" tIns="0" rIns="0" bIns="0" rtlCol="0" anchor="t"/>
          <a:lstStyle/>
          <a:p>
            <a:pPr marL="0" indent="0" algn="l">
              <a:lnSpc>
                <a:spcPts val="4650"/>
              </a:lnSpc>
              <a:buNone/>
            </a:pPr>
            <a:r>
              <a:rPr lang="en-US" sz="3700" b="1" dirty="0">
                <a:solidFill>
                  <a:srgbClr val="9998FF"/>
                </a:solidFill>
                <a:latin typeface="Barlow Bold" pitchFamily="34" charset="0"/>
                <a:ea typeface="Barlow Bold" pitchFamily="34" charset="-122"/>
                <a:cs typeface="Barlow Bold" pitchFamily="34" charset="-120"/>
              </a:rPr>
              <a:t>Feature Distributions: TB vs. Normal</a:t>
            </a:r>
            <a:endParaRPr lang="en-US" sz="3700" dirty="0"/>
          </a:p>
        </p:txBody>
      </p:sp>
      <p:sp>
        <p:nvSpPr>
          <p:cNvPr id="3" name="Text 1"/>
          <p:cNvSpPr/>
          <p:nvPr/>
        </p:nvSpPr>
        <p:spPr>
          <a:xfrm>
            <a:off x="631508" y="1540669"/>
            <a:ext cx="2374106" cy="296704"/>
          </a:xfrm>
          <a:prstGeom prst="rect">
            <a:avLst/>
          </a:prstGeom>
          <a:noFill/>
          <a:ln/>
        </p:spPr>
        <p:txBody>
          <a:bodyPr wrap="none" lIns="0" tIns="0" rIns="0" bIns="0" rtlCol="0" anchor="t"/>
          <a:lstStyle/>
          <a:p>
            <a:pPr marL="0" indent="0" algn="l">
              <a:lnSpc>
                <a:spcPts val="2300"/>
              </a:lnSpc>
              <a:buNone/>
            </a:pPr>
            <a:r>
              <a:rPr lang="en-US" sz="1850" b="1" dirty="0">
                <a:solidFill>
                  <a:srgbClr val="9998FF"/>
                </a:solidFill>
                <a:latin typeface="Barlow Bold" pitchFamily="34" charset="0"/>
                <a:ea typeface="Barlow Bold" pitchFamily="34" charset="-122"/>
                <a:cs typeface="Barlow Bold" pitchFamily="34" charset="-120"/>
              </a:rPr>
              <a:t>Cough Severity</a:t>
            </a:r>
            <a:endParaRPr lang="en-US" sz="1850" dirty="0"/>
          </a:p>
        </p:txBody>
      </p:sp>
      <p:sp>
        <p:nvSpPr>
          <p:cNvPr id="4" name="Text 2"/>
          <p:cNvSpPr/>
          <p:nvPr/>
        </p:nvSpPr>
        <p:spPr>
          <a:xfrm>
            <a:off x="631508" y="2017752"/>
            <a:ext cx="6463665" cy="1154906"/>
          </a:xfrm>
          <a:prstGeom prst="rect">
            <a:avLst/>
          </a:prstGeom>
          <a:noFill/>
          <a:ln/>
        </p:spPr>
        <p:txBody>
          <a:bodyPr wrap="square" lIns="0" tIns="0" rIns="0" bIns="0" rtlCol="0" anchor="t"/>
          <a:lstStyle/>
          <a:p>
            <a:pPr marL="0" indent="0" algn="l">
              <a:lnSpc>
                <a:spcPts val="2250"/>
              </a:lnSpc>
              <a:buNone/>
            </a:pPr>
            <a:r>
              <a:rPr lang="en-US" sz="1400" dirty="0">
                <a:solidFill>
                  <a:srgbClr val="EEEFF5"/>
                </a:solidFill>
                <a:latin typeface="Montserrat" pitchFamily="34" charset="0"/>
                <a:ea typeface="Montserrat" pitchFamily="34" charset="-122"/>
                <a:cs typeface="Montserrat" pitchFamily="34" charset="-120"/>
              </a:rPr>
              <a:t>Both TB and Normal classes show a wide range of severity, with median severity appearing slightly higher in TB patients. Despite some overlap between groups, the difference suggests cough severity can contribute to diagnostic assessment.</a:t>
            </a:r>
            <a:endParaRPr lang="en-US" sz="1400" dirty="0"/>
          </a:p>
        </p:txBody>
      </p:sp>
      <p:pic>
        <p:nvPicPr>
          <p:cNvPr id="5" name="Image 0" descr="preencoded.png"/>
          <p:cNvPicPr>
            <a:picLocks noChangeAspect="1"/>
          </p:cNvPicPr>
          <p:nvPr/>
        </p:nvPicPr>
        <p:blipFill>
          <a:blip r:embed="rId3"/>
          <a:stretch>
            <a:fillRect/>
          </a:stretch>
        </p:blipFill>
        <p:spPr>
          <a:xfrm>
            <a:off x="631508" y="3375541"/>
            <a:ext cx="5859780" cy="4160520"/>
          </a:xfrm>
          <a:prstGeom prst="rect">
            <a:avLst/>
          </a:prstGeom>
        </p:spPr>
      </p:pic>
      <p:sp>
        <p:nvSpPr>
          <p:cNvPr id="6" name="Text 3"/>
          <p:cNvSpPr/>
          <p:nvPr/>
        </p:nvSpPr>
        <p:spPr>
          <a:xfrm>
            <a:off x="7542848" y="1540669"/>
            <a:ext cx="2374106" cy="296704"/>
          </a:xfrm>
          <a:prstGeom prst="rect">
            <a:avLst/>
          </a:prstGeom>
          <a:noFill/>
          <a:ln/>
        </p:spPr>
        <p:txBody>
          <a:bodyPr wrap="none" lIns="0" tIns="0" rIns="0" bIns="0" rtlCol="0" anchor="t"/>
          <a:lstStyle/>
          <a:p>
            <a:pPr marL="0" indent="0" algn="l">
              <a:lnSpc>
                <a:spcPts val="2300"/>
              </a:lnSpc>
              <a:buNone/>
            </a:pPr>
            <a:r>
              <a:rPr lang="en-US" sz="1850" b="1" dirty="0">
                <a:solidFill>
                  <a:srgbClr val="9998FF"/>
                </a:solidFill>
                <a:latin typeface="Barlow Bold" pitchFamily="34" charset="0"/>
                <a:ea typeface="Barlow Bold" pitchFamily="34" charset="-122"/>
                <a:cs typeface="Barlow Bold" pitchFamily="34" charset="-120"/>
              </a:rPr>
              <a:t>Breathlessness</a:t>
            </a:r>
            <a:endParaRPr lang="en-US" sz="1850" dirty="0"/>
          </a:p>
        </p:txBody>
      </p:sp>
      <p:sp>
        <p:nvSpPr>
          <p:cNvPr id="7" name="Text 4"/>
          <p:cNvSpPr/>
          <p:nvPr/>
        </p:nvSpPr>
        <p:spPr>
          <a:xfrm>
            <a:off x="7542848" y="2017752"/>
            <a:ext cx="6463665" cy="1154906"/>
          </a:xfrm>
          <a:prstGeom prst="rect">
            <a:avLst/>
          </a:prstGeom>
          <a:noFill/>
          <a:ln/>
        </p:spPr>
        <p:txBody>
          <a:bodyPr wrap="square" lIns="0" tIns="0" rIns="0" bIns="0" rtlCol="0" anchor="t"/>
          <a:lstStyle/>
          <a:p>
            <a:pPr marL="0" indent="0" algn="l">
              <a:lnSpc>
                <a:spcPts val="2250"/>
              </a:lnSpc>
              <a:buNone/>
            </a:pPr>
            <a:r>
              <a:rPr lang="en-US" sz="1400" dirty="0">
                <a:solidFill>
                  <a:srgbClr val="EEEFF5"/>
                </a:solidFill>
                <a:latin typeface="Montserrat" pitchFamily="34" charset="0"/>
                <a:ea typeface="Montserrat" pitchFamily="34" charset="-122"/>
                <a:cs typeface="Montserrat" pitchFamily="34" charset="-120"/>
              </a:rPr>
              <a:t>Distribution is similar in shape for both classes, but TB cases trend toward slightly more severe breathlessness. The range and interquartile spread are consistent, with subtle differences that may offer complementary predictive value.</a:t>
            </a:r>
            <a:endParaRPr lang="en-US" sz="1400" dirty="0"/>
          </a:p>
        </p:txBody>
      </p:sp>
      <p:pic>
        <p:nvPicPr>
          <p:cNvPr id="8" name="Image 1" descr="preencoded.png"/>
          <p:cNvPicPr>
            <a:picLocks noChangeAspect="1"/>
          </p:cNvPicPr>
          <p:nvPr/>
        </p:nvPicPr>
        <p:blipFill>
          <a:blip r:embed="rId4"/>
          <a:stretch>
            <a:fillRect/>
          </a:stretch>
        </p:blipFill>
        <p:spPr>
          <a:xfrm>
            <a:off x="7542848" y="3375541"/>
            <a:ext cx="6156960" cy="44805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98158" y="391358"/>
            <a:ext cx="3888343" cy="468154"/>
          </a:xfrm>
          <a:prstGeom prst="rect">
            <a:avLst/>
          </a:prstGeom>
          <a:noFill/>
          <a:ln/>
        </p:spPr>
        <p:txBody>
          <a:bodyPr wrap="none" lIns="0" tIns="0" rIns="0" bIns="0" rtlCol="0" anchor="t"/>
          <a:lstStyle/>
          <a:p>
            <a:pPr marL="0" indent="0" algn="l">
              <a:lnSpc>
                <a:spcPts val="3650"/>
              </a:lnSpc>
              <a:buNone/>
            </a:pPr>
            <a:r>
              <a:rPr lang="en-US" sz="2900" b="1" dirty="0">
                <a:solidFill>
                  <a:srgbClr val="9998FF"/>
                </a:solidFill>
                <a:latin typeface="Barlow Bold" pitchFamily="34" charset="0"/>
                <a:ea typeface="Barlow Bold" pitchFamily="34" charset="-122"/>
                <a:cs typeface="Barlow Bold" pitchFamily="34" charset="-120"/>
              </a:rPr>
              <a:t>Severity Score Analysis</a:t>
            </a:r>
            <a:endParaRPr lang="en-US" sz="2900" dirty="0"/>
          </a:p>
        </p:txBody>
      </p:sp>
      <p:sp>
        <p:nvSpPr>
          <p:cNvPr id="3" name="Shape 1"/>
          <p:cNvSpPr/>
          <p:nvPr/>
        </p:nvSpPr>
        <p:spPr>
          <a:xfrm>
            <a:off x="498158" y="1571149"/>
            <a:ext cx="4402336" cy="142280"/>
          </a:xfrm>
          <a:prstGeom prst="roundRect">
            <a:avLst>
              <a:gd name="adj" fmla="val 90042"/>
            </a:avLst>
          </a:prstGeom>
          <a:solidFill>
            <a:srgbClr val="282C32"/>
          </a:solidFill>
          <a:ln/>
          <a:effectLst>
            <a:outerShdw blurRad="35560" dist="17780" dir="13500000" algn="bl" rotWithShape="0">
              <a:srgbClr val="FFFFFF">
                <a:alpha val="10000"/>
              </a:srgbClr>
            </a:outerShdw>
          </a:effectLst>
        </p:spPr>
        <p:txBody>
          <a:bodyPr/>
          <a:lstStyle/>
          <a:p>
            <a:endParaRPr lang="en-IN"/>
          </a:p>
        </p:txBody>
      </p:sp>
      <p:sp>
        <p:nvSpPr>
          <p:cNvPr id="4" name="Text 2"/>
          <p:cNvSpPr/>
          <p:nvPr/>
        </p:nvSpPr>
        <p:spPr>
          <a:xfrm>
            <a:off x="498158" y="1926907"/>
            <a:ext cx="1872972" cy="234077"/>
          </a:xfrm>
          <a:prstGeom prst="rect">
            <a:avLst/>
          </a:prstGeom>
          <a:noFill/>
          <a:ln/>
        </p:spPr>
        <p:txBody>
          <a:bodyPr wrap="none" lIns="0" tIns="0" rIns="0" bIns="0" rtlCol="0" anchor="t"/>
          <a:lstStyle/>
          <a:p>
            <a:pPr marL="0" indent="0" algn="l">
              <a:lnSpc>
                <a:spcPts val="1800"/>
              </a:lnSpc>
              <a:buNone/>
            </a:pPr>
            <a:r>
              <a:rPr lang="en-US" sz="1450" b="1" dirty="0">
                <a:solidFill>
                  <a:srgbClr val="EEEFF5"/>
                </a:solidFill>
                <a:latin typeface="Barlow Bold" pitchFamily="34" charset="0"/>
                <a:ea typeface="Barlow Bold" pitchFamily="34" charset="-122"/>
                <a:cs typeface="Barlow Bold" pitchFamily="34" charset="-120"/>
              </a:rPr>
              <a:t>Score Development</a:t>
            </a:r>
            <a:endParaRPr lang="en-US" sz="1450" dirty="0"/>
          </a:p>
        </p:txBody>
      </p:sp>
      <p:sp>
        <p:nvSpPr>
          <p:cNvPr id="5" name="Text 3"/>
          <p:cNvSpPr/>
          <p:nvPr/>
        </p:nvSpPr>
        <p:spPr>
          <a:xfrm>
            <a:off x="498158" y="2246352"/>
            <a:ext cx="4402336" cy="911066"/>
          </a:xfrm>
          <a:prstGeom prst="rect">
            <a:avLst/>
          </a:prstGeom>
          <a:noFill/>
          <a:ln/>
        </p:spPr>
        <p:txBody>
          <a:bodyPr wrap="square" lIns="0" tIns="0" rIns="0" bIns="0" rtlCol="0" anchor="t"/>
          <a:lstStyle/>
          <a:p>
            <a:pPr marL="0" indent="0" algn="l">
              <a:lnSpc>
                <a:spcPts val="1750"/>
              </a:lnSpc>
              <a:buNone/>
            </a:pPr>
            <a:r>
              <a:rPr lang="en-US" sz="1100" dirty="0">
                <a:solidFill>
                  <a:srgbClr val="EEEFF5"/>
                </a:solidFill>
                <a:latin typeface="Montserrat" pitchFamily="34" charset="0"/>
                <a:ea typeface="Montserrat" pitchFamily="34" charset="-122"/>
                <a:cs typeface="Montserrat" pitchFamily="34" charset="-120"/>
              </a:rPr>
              <a:t>A composite Severity Score was created by summing key symptoms: Cough Severity, Fever, Fatigue, Breathlessness, Weight Loss, Night Sweats, Blood in Sputum, Sputum Production, and Chest Pain.</a:t>
            </a:r>
            <a:endParaRPr lang="en-US" sz="1100" dirty="0"/>
          </a:p>
        </p:txBody>
      </p:sp>
      <p:sp>
        <p:nvSpPr>
          <p:cNvPr id="6" name="Shape 4"/>
          <p:cNvSpPr/>
          <p:nvPr/>
        </p:nvSpPr>
        <p:spPr>
          <a:xfrm>
            <a:off x="5113973" y="1357670"/>
            <a:ext cx="4402336" cy="142280"/>
          </a:xfrm>
          <a:prstGeom prst="roundRect">
            <a:avLst>
              <a:gd name="adj" fmla="val 90042"/>
            </a:avLst>
          </a:prstGeom>
          <a:solidFill>
            <a:srgbClr val="282C32"/>
          </a:solidFill>
          <a:ln/>
          <a:effectLst>
            <a:outerShdw blurRad="35560" dist="17780" dir="13500000" algn="bl" rotWithShape="0">
              <a:srgbClr val="FFFFFF">
                <a:alpha val="10000"/>
              </a:srgbClr>
            </a:outerShdw>
          </a:effectLst>
        </p:spPr>
        <p:txBody>
          <a:bodyPr/>
          <a:lstStyle/>
          <a:p>
            <a:endParaRPr lang="en-IN"/>
          </a:p>
        </p:txBody>
      </p:sp>
      <p:sp>
        <p:nvSpPr>
          <p:cNvPr id="7" name="Text 5"/>
          <p:cNvSpPr/>
          <p:nvPr/>
        </p:nvSpPr>
        <p:spPr>
          <a:xfrm>
            <a:off x="5113973" y="1713428"/>
            <a:ext cx="1872972" cy="234077"/>
          </a:xfrm>
          <a:prstGeom prst="rect">
            <a:avLst/>
          </a:prstGeom>
          <a:noFill/>
          <a:ln/>
        </p:spPr>
        <p:txBody>
          <a:bodyPr wrap="none" lIns="0" tIns="0" rIns="0" bIns="0" rtlCol="0" anchor="t"/>
          <a:lstStyle/>
          <a:p>
            <a:pPr marL="0" indent="0" algn="l">
              <a:lnSpc>
                <a:spcPts val="1800"/>
              </a:lnSpc>
              <a:buNone/>
            </a:pPr>
            <a:r>
              <a:rPr lang="en-US" sz="1450" b="1" dirty="0">
                <a:solidFill>
                  <a:srgbClr val="EEEFF5"/>
                </a:solidFill>
                <a:latin typeface="Barlow Bold" pitchFamily="34" charset="0"/>
                <a:ea typeface="Barlow Bold" pitchFamily="34" charset="-122"/>
                <a:cs typeface="Barlow Bold" pitchFamily="34" charset="-120"/>
              </a:rPr>
              <a:t>Score Validation</a:t>
            </a:r>
            <a:endParaRPr lang="en-US" sz="1450" dirty="0"/>
          </a:p>
        </p:txBody>
      </p:sp>
      <p:sp>
        <p:nvSpPr>
          <p:cNvPr id="8" name="Text 6"/>
          <p:cNvSpPr/>
          <p:nvPr/>
        </p:nvSpPr>
        <p:spPr>
          <a:xfrm>
            <a:off x="5113973" y="2032873"/>
            <a:ext cx="4402336" cy="683300"/>
          </a:xfrm>
          <a:prstGeom prst="rect">
            <a:avLst/>
          </a:prstGeom>
          <a:noFill/>
          <a:ln/>
        </p:spPr>
        <p:txBody>
          <a:bodyPr wrap="square" lIns="0" tIns="0" rIns="0" bIns="0" rtlCol="0" anchor="t"/>
          <a:lstStyle/>
          <a:p>
            <a:pPr marL="0" indent="0" algn="l">
              <a:lnSpc>
                <a:spcPts val="1750"/>
              </a:lnSpc>
              <a:buNone/>
            </a:pPr>
            <a:r>
              <a:rPr lang="en-US" sz="1100" dirty="0">
                <a:solidFill>
                  <a:srgbClr val="EEEFF5"/>
                </a:solidFill>
                <a:latin typeface="Montserrat" pitchFamily="34" charset="0"/>
                <a:ea typeface="Montserrat" pitchFamily="34" charset="-122"/>
                <a:cs typeface="Montserrat" pitchFamily="34" charset="-120"/>
              </a:rPr>
              <a:t>TB-positive patients consistently showed higher scores than normal individuals, confirming the metric's value in identifying high-risk patients.</a:t>
            </a:r>
            <a:endParaRPr lang="en-US" sz="1100" dirty="0"/>
          </a:p>
        </p:txBody>
      </p:sp>
      <p:sp>
        <p:nvSpPr>
          <p:cNvPr id="9" name="Shape 7"/>
          <p:cNvSpPr/>
          <p:nvPr/>
        </p:nvSpPr>
        <p:spPr>
          <a:xfrm>
            <a:off x="9729788" y="1144191"/>
            <a:ext cx="4402336" cy="142280"/>
          </a:xfrm>
          <a:prstGeom prst="roundRect">
            <a:avLst>
              <a:gd name="adj" fmla="val 90042"/>
            </a:avLst>
          </a:prstGeom>
          <a:solidFill>
            <a:srgbClr val="282C32"/>
          </a:solidFill>
          <a:ln/>
          <a:effectLst>
            <a:outerShdw blurRad="35560" dist="17780" dir="13500000" algn="bl" rotWithShape="0">
              <a:srgbClr val="FFFFFF">
                <a:alpha val="10000"/>
              </a:srgbClr>
            </a:outerShdw>
          </a:effectLst>
        </p:spPr>
        <p:txBody>
          <a:bodyPr/>
          <a:lstStyle/>
          <a:p>
            <a:endParaRPr lang="en-IN"/>
          </a:p>
        </p:txBody>
      </p:sp>
      <p:sp>
        <p:nvSpPr>
          <p:cNvPr id="10" name="Text 8"/>
          <p:cNvSpPr/>
          <p:nvPr/>
        </p:nvSpPr>
        <p:spPr>
          <a:xfrm>
            <a:off x="9729788" y="1499949"/>
            <a:ext cx="1872972" cy="234077"/>
          </a:xfrm>
          <a:prstGeom prst="rect">
            <a:avLst/>
          </a:prstGeom>
          <a:noFill/>
          <a:ln/>
        </p:spPr>
        <p:txBody>
          <a:bodyPr wrap="none" lIns="0" tIns="0" rIns="0" bIns="0" rtlCol="0" anchor="t"/>
          <a:lstStyle/>
          <a:p>
            <a:pPr marL="0" indent="0" algn="l">
              <a:lnSpc>
                <a:spcPts val="1800"/>
              </a:lnSpc>
              <a:buNone/>
            </a:pPr>
            <a:r>
              <a:rPr lang="en-US" sz="1450" b="1" dirty="0">
                <a:solidFill>
                  <a:srgbClr val="EEEFF5"/>
                </a:solidFill>
                <a:latin typeface="Barlow Bold" pitchFamily="34" charset="0"/>
                <a:ea typeface="Barlow Bold" pitchFamily="34" charset="-122"/>
                <a:cs typeface="Barlow Bold" pitchFamily="34" charset="-120"/>
              </a:rPr>
              <a:t>Clinical Application</a:t>
            </a:r>
            <a:endParaRPr lang="en-US" sz="1450" dirty="0"/>
          </a:p>
        </p:txBody>
      </p:sp>
      <p:sp>
        <p:nvSpPr>
          <p:cNvPr id="11" name="Text 9"/>
          <p:cNvSpPr/>
          <p:nvPr/>
        </p:nvSpPr>
        <p:spPr>
          <a:xfrm>
            <a:off x="9729788" y="1819394"/>
            <a:ext cx="4402336" cy="683300"/>
          </a:xfrm>
          <a:prstGeom prst="rect">
            <a:avLst/>
          </a:prstGeom>
          <a:noFill/>
          <a:ln/>
        </p:spPr>
        <p:txBody>
          <a:bodyPr wrap="square" lIns="0" tIns="0" rIns="0" bIns="0" rtlCol="0" anchor="t"/>
          <a:lstStyle/>
          <a:p>
            <a:pPr marL="0" indent="0" algn="l">
              <a:lnSpc>
                <a:spcPts val="1750"/>
              </a:lnSpc>
              <a:buNone/>
            </a:pPr>
            <a:r>
              <a:rPr lang="en-US" sz="1100" dirty="0">
                <a:solidFill>
                  <a:srgbClr val="EEEFF5"/>
                </a:solidFill>
                <a:latin typeface="Montserrat" pitchFamily="34" charset="0"/>
                <a:ea typeface="Montserrat" pitchFamily="34" charset="-122"/>
                <a:cs typeface="Montserrat" pitchFamily="34" charset="-120"/>
              </a:rPr>
              <a:t>The score enables easy risk stratification and deeper insight into symptom severity patterns among patients, potentially supporting early diagnosis.</a:t>
            </a:r>
            <a:endParaRPr lang="en-US" sz="1100" dirty="0"/>
          </a:p>
        </p:txBody>
      </p:sp>
      <p:sp>
        <p:nvSpPr>
          <p:cNvPr id="12" name="Text 10"/>
          <p:cNvSpPr/>
          <p:nvPr/>
        </p:nvSpPr>
        <p:spPr>
          <a:xfrm>
            <a:off x="498158" y="3317558"/>
            <a:ext cx="13634085" cy="227767"/>
          </a:xfrm>
          <a:prstGeom prst="rect">
            <a:avLst/>
          </a:prstGeom>
          <a:noFill/>
          <a:ln/>
        </p:spPr>
        <p:txBody>
          <a:bodyPr wrap="none" lIns="0" tIns="0" rIns="0" bIns="0" rtlCol="0" anchor="t"/>
          <a:lstStyle/>
          <a:p>
            <a:pPr marL="0" indent="0" algn="l">
              <a:lnSpc>
                <a:spcPts val="1750"/>
              </a:lnSpc>
              <a:buNone/>
            </a:pPr>
            <a:r>
              <a:rPr lang="en-US" sz="1100" dirty="0">
                <a:solidFill>
                  <a:srgbClr val="EEEFF5"/>
                </a:solidFill>
                <a:latin typeface="Montserrat" pitchFamily="34" charset="0"/>
                <a:ea typeface="Montserrat" pitchFamily="34" charset="-122"/>
                <a:cs typeface="Montserrat" pitchFamily="34" charset="-120"/>
              </a:rPr>
              <a:t>This severity scoring approach demonstrates how structured analysis and simple feature engineering can extract meaningful patterns even from synthetic medical data.</a:t>
            </a:r>
            <a:endParaRPr lang="en-US" sz="1100" dirty="0"/>
          </a:p>
        </p:txBody>
      </p:sp>
      <p:pic>
        <p:nvPicPr>
          <p:cNvPr id="13" name="Image 0" descr="preencoded.png"/>
          <p:cNvPicPr>
            <a:picLocks noChangeAspect="1"/>
          </p:cNvPicPr>
          <p:nvPr/>
        </p:nvPicPr>
        <p:blipFill>
          <a:blip r:embed="rId3"/>
          <a:stretch>
            <a:fillRect/>
          </a:stretch>
        </p:blipFill>
        <p:spPr>
          <a:xfrm>
            <a:off x="498158" y="3705463"/>
            <a:ext cx="7345680" cy="4350517"/>
          </a:xfrm>
          <a:prstGeom prst="rect">
            <a:avLst/>
          </a:prstGeom>
        </p:spPr>
      </p:pic>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2</TotalTime>
  <Words>898</Words>
  <Application>Microsoft Office PowerPoint</Application>
  <PresentationFormat>Custom</PresentationFormat>
  <Paragraphs>85</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 Light</vt:lpstr>
      <vt:lpstr>Montserrat</vt:lpstr>
      <vt:lpstr>Arial</vt:lpstr>
      <vt:lpstr>Barlow Bold</vt:lpstr>
      <vt:lpstr>Calibri</vt:lpstr>
      <vt:lpstr>Montserrat Bold</vt:lpstr>
      <vt:lpstr>Office 2013 - 2022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Mrittick Deb</cp:lastModifiedBy>
  <cp:revision>2</cp:revision>
  <dcterms:created xsi:type="dcterms:W3CDTF">2025-04-11T15:12:32Z</dcterms:created>
  <dcterms:modified xsi:type="dcterms:W3CDTF">2025-04-11T16:35:17Z</dcterms:modified>
</cp:coreProperties>
</file>