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Arimo" panose="020B0604020202020204" charset="0"/>
      <p:regular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7" d="100"/>
          <a:sy n="77" d="100"/>
        </p:scale>
        <p:origin x="22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209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186423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301378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5059735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898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1523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465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201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670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370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2994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146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9573102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8450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763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1831383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543650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68767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396029"/>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118295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8259027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593063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dirty="0"/>
              <a:t>4/11/2025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84210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pxhere.com/ko/photo/623594"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633055" y="497443"/>
            <a:ext cx="11889343" cy="531971"/>
          </a:xfrm>
          <a:prstGeom prst="rect">
            <a:avLst/>
          </a:prstGeom>
          <a:noFill/>
          <a:ln/>
        </p:spPr>
        <p:txBody>
          <a:bodyPr wrap="none" lIns="0" tIns="0" rIns="0" bIns="0" rtlCol="0" anchor="t"/>
          <a:lstStyle/>
          <a:p>
            <a:pPr marL="0" indent="0" algn="l">
              <a:lnSpc>
                <a:spcPts val="4150"/>
              </a:lnSpc>
              <a:buNone/>
            </a:pPr>
            <a:r>
              <a:rPr lang="en-US" sz="3350" b="1" dirty="0">
                <a:solidFill>
                  <a:srgbClr val="FFFFFF"/>
                </a:solidFill>
                <a:latin typeface="Syne Bold" pitchFamily="34" charset="0"/>
                <a:ea typeface="Syne Bold" pitchFamily="34" charset="-122"/>
                <a:cs typeface="Syne Bold" pitchFamily="34" charset="-120"/>
              </a:rPr>
              <a:t>The Rise of Electric Vehicles: Data-Driven Overview</a:t>
            </a:r>
            <a:endParaRPr lang="en-US" sz="3350" dirty="0"/>
          </a:p>
        </p:txBody>
      </p:sp>
      <p:sp>
        <p:nvSpPr>
          <p:cNvPr id="4" name="Text 1"/>
          <p:cNvSpPr/>
          <p:nvPr/>
        </p:nvSpPr>
        <p:spPr>
          <a:xfrm>
            <a:off x="633055" y="6001583"/>
            <a:ext cx="13364289" cy="578644"/>
          </a:xfrm>
          <a:prstGeom prst="rect">
            <a:avLst/>
          </a:prstGeom>
          <a:noFill/>
          <a:ln/>
        </p:spPr>
        <p:txBody>
          <a:bodyPr wrap="square" lIns="0" tIns="0" rIns="0" bIns="0" rtlCol="0" anchor="t"/>
          <a:lstStyle/>
          <a:p>
            <a:pPr marL="0" indent="0" algn="l">
              <a:lnSpc>
                <a:spcPts val="2250"/>
              </a:lnSpc>
              <a:buNone/>
            </a:pPr>
            <a:r>
              <a:rPr lang="en-US" sz="1400" dirty="0">
                <a:solidFill>
                  <a:srgbClr val="D9E1FF"/>
                </a:solidFill>
                <a:latin typeface="Arimo" pitchFamily="34" charset="0"/>
                <a:ea typeface="Arimo" pitchFamily="34" charset="-122"/>
                <a:cs typeface="Arimo" pitchFamily="34" charset="-120"/>
              </a:rPr>
              <a:t>This presentation analyzes electric vehicle (EV) adoption trends in the United States from 2017 to 2025 using government-sourced data. We'll explore the growth patterns of Battery Electric Vehicles (BEVs) and Plug-in Hybrid Electric Vehicles (PHEVs) across various states and counties.</a:t>
            </a:r>
            <a:endParaRPr lang="en-US" sz="1400" dirty="0"/>
          </a:p>
        </p:txBody>
      </p:sp>
      <p:sp>
        <p:nvSpPr>
          <p:cNvPr id="5" name="Text 2"/>
          <p:cNvSpPr/>
          <p:nvPr/>
        </p:nvSpPr>
        <p:spPr>
          <a:xfrm>
            <a:off x="633055" y="6783705"/>
            <a:ext cx="13364289" cy="578644"/>
          </a:xfrm>
          <a:prstGeom prst="rect">
            <a:avLst/>
          </a:prstGeom>
          <a:noFill/>
          <a:ln/>
        </p:spPr>
        <p:txBody>
          <a:bodyPr wrap="square" lIns="0" tIns="0" rIns="0" bIns="0" rtlCol="0" anchor="t"/>
          <a:lstStyle/>
          <a:p>
            <a:pPr marL="0" indent="0" algn="l">
              <a:lnSpc>
                <a:spcPts val="2250"/>
              </a:lnSpc>
              <a:buNone/>
            </a:pPr>
            <a:r>
              <a:rPr lang="en-US" sz="1400" dirty="0">
                <a:solidFill>
                  <a:srgbClr val="D9E1FF"/>
                </a:solidFill>
                <a:latin typeface="Arimo" pitchFamily="34" charset="0"/>
                <a:ea typeface="Arimo" pitchFamily="34" charset="-122"/>
                <a:cs typeface="Arimo" pitchFamily="34" charset="-120"/>
              </a:rPr>
              <a:t>Our analysis examines annual trends in registrations, regional adoption patterns, consumer preferences, and forecasts future growth. The interactive dashboard was developed using Microsoft Excel, incorporating pivot tables, slicers, and dynamic visualizations to enable deeper exploration of EV trends.</a:t>
            </a:r>
            <a:endParaRPr lang="en-US" sz="1400" dirty="0"/>
          </a:p>
        </p:txBody>
      </p:sp>
      <p:sp>
        <p:nvSpPr>
          <p:cNvPr id="8" name="Text 4"/>
          <p:cNvSpPr/>
          <p:nvPr/>
        </p:nvSpPr>
        <p:spPr>
          <a:xfrm>
            <a:off x="1012746" y="7565827"/>
            <a:ext cx="1895951" cy="316468"/>
          </a:xfrm>
          <a:prstGeom prst="rect">
            <a:avLst/>
          </a:prstGeom>
          <a:noFill/>
          <a:ln/>
        </p:spPr>
        <p:txBody>
          <a:bodyPr wrap="none" lIns="0" tIns="0" rIns="0" bIns="0" rtlCol="0" anchor="t"/>
          <a:lstStyle/>
          <a:p>
            <a:pPr marL="0" indent="0" algn="l">
              <a:lnSpc>
                <a:spcPts val="2450"/>
              </a:lnSpc>
              <a:buNone/>
            </a:pPr>
            <a:r>
              <a:rPr lang="en-US" sz="1750" b="1" dirty="0">
                <a:solidFill>
                  <a:srgbClr val="D9E1FF"/>
                </a:solidFill>
                <a:latin typeface="Arimo Bold" pitchFamily="34" charset="0"/>
                <a:ea typeface="Arimo Bold" pitchFamily="34" charset="-122"/>
                <a:cs typeface="Arimo Bold" pitchFamily="34" charset="-120"/>
              </a:rPr>
              <a:t>by Mrittick Deb</a:t>
            </a:r>
          </a:p>
          <a:p>
            <a:pPr marL="0" indent="0" algn="l">
              <a:lnSpc>
                <a:spcPts val="2450"/>
              </a:lnSpc>
              <a:buNone/>
            </a:pPr>
            <a:r>
              <a:rPr lang="en-US" sz="1750" b="1" dirty="0">
                <a:solidFill>
                  <a:srgbClr val="D9E1FF"/>
                </a:solidFill>
                <a:latin typeface="Arimo Bold" pitchFamily="34" charset="0"/>
                <a:ea typeface="Arimo Bold" pitchFamily="34" charset="-122"/>
              </a:rPr>
              <a:t>12310324</a:t>
            </a:r>
            <a:endParaRPr lang="en-US" sz="1750" dirty="0"/>
          </a:p>
        </p:txBody>
      </p:sp>
      <p:pic>
        <p:nvPicPr>
          <p:cNvPr id="7" name="Picture 6" descr="A white car charging at a charging station&#10;&#10;AI-generated content may be incorrect.">
            <a:extLst>
              <a:ext uri="{FF2B5EF4-FFF2-40B4-BE49-F238E27FC236}">
                <a16:creationId xmlns:a16="http://schemas.microsoft.com/office/drawing/2014/main" id="{70136970-CF39-FE11-DE75-4A74C74241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57849" y="1176217"/>
            <a:ext cx="12601560" cy="46785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1187172"/>
            <a:ext cx="9084469" cy="704017"/>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Syne Bold" pitchFamily="34" charset="0"/>
                <a:ea typeface="Syne Bold" pitchFamily="34" charset="-122"/>
                <a:cs typeface="Syne Bold" pitchFamily="34" charset="-120"/>
              </a:rPr>
              <a:t>Conclusion and Future Scope</a:t>
            </a:r>
            <a:endParaRPr lang="en-US" sz="4400" dirty="0"/>
          </a:p>
        </p:txBody>
      </p:sp>
      <p:sp>
        <p:nvSpPr>
          <p:cNvPr id="3" name="Shape 1"/>
          <p:cNvSpPr/>
          <p:nvPr/>
        </p:nvSpPr>
        <p:spPr>
          <a:xfrm>
            <a:off x="837724" y="2369939"/>
            <a:ext cx="4158734" cy="4672489"/>
          </a:xfrm>
          <a:prstGeom prst="roundRect">
            <a:avLst>
              <a:gd name="adj" fmla="val 863"/>
            </a:avLst>
          </a:prstGeom>
          <a:solidFill>
            <a:srgbClr val="2B2952"/>
          </a:solidFill>
          <a:ln/>
        </p:spPr>
        <p:txBody>
          <a:bodyPr/>
          <a:lstStyle/>
          <a:p>
            <a:endParaRPr lang="en-IN"/>
          </a:p>
        </p:txBody>
      </p:sp>
      <p:sp>
        <p:nvSpPr>
          <p:cNvPr id="4" name="Text 2"/>
          <p:cNvSpPr/>
          <p:nvPr/>
        </p:nvSpPr>
        <p:spPr>
          <a:xfrm>
            <a:off x="1077039" y="2609255"/>
            <a:ext cx="2816185" cy="351949"/>
          </a:xfrm>
          <a:prstGeom prst="rect">
            <a:avLst/>
          </a:prstGeom>
          <a:noFill/>
          <a:ln/>
        </p:spPr>
        <p:txBody>
          <a:bodyPr wrap="none" lIns="0" tIns="0" rIns="0" bIns="0" rtlCol="0" anchor="t"/>
          <a:lstStyle/>
          <a:p>
            <a:pPr marL="0" indent="0" algn="l">
              <a:lnSpc>
                <a:spcPts val="2750"/>
              </a:lnSpc>
              <a:buNone/>
            </a:pPr>
            <a:r>
              <a:rPr lang="en-US" sz="2200" b="1" dirty="0">
                <a:solidFill>
                  <a:srgbClr val="D9E1FF"/>
                </a:solidFill>
                <a:latin typeface="Syne Bold" pitchFamily="34" charset="0"/>
                <a:ea typeface="Syne Bold" pitchFamily="34" charset="-122"/>
                <a:cs typeface="Syne Bold" pitchFamily="34" charset="-120"/>
              </a:rPr>
              <a:t>Key Findings</a:t>
            </a:r>
            <a:endParaRPr lang="en-US" sz="2200" dirty="0"/>
          </a:p>
        </p:txBody>
      </p:sp>
      <p:sp>
        <p:nvSpPr>
          <p:cNvPr id="5" name="Text 3"/>
          <p:cNvSpPr/>
          <p:nvPr/>
        </p:nvSpPr>
        <p:spPr>
          <a:xfrm>
            <a:off x="1077039" y="3104793"/>
            <a:ext cx="3680103" cy="1149072"/>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Steady growth in EV adoption with acceleration in recent years</a:t>
            </a:r>
            <a:endParaRPr lang="en-US" sz="1850" dirty="0"/>
          </a:p>
        </p:txBody>
      </p:sp>
      <p:sp>
        <p:nvSpPr>
          <p:cNvPr id="6" name="Text 4"/>
          <p:cNvSpPr/>
          <p:nvPr/>
        </p:nvSpPr>
        <p:spPr>
          <a:xfrm>
            <a:off x="1077039" y="4337566"/>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BEVs gaining more traction than PHEVs</a:t>
            </a:r>
            <a:endParaRPr lang="en-US" sz="1850" dirty="0"/>
          </a:p>
        </p:txBody>
      </p:sp>
      <p:sp>
        <p:nvSpPr>
          <p:cNvPr id="7" name="Text 5"/>
          <p:cNvSpPr/>
          <p:nvPr/>
        </p:nvSpPr>
        <p:spPr>
          <a:xfrm>
            <a:off x="1077039" y="5187315"/>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Regional leaders emerging in California and Washington</a:t>
            </a:r>
            <a:endParaRPr lang="en-US" sz="1850" dirty="0"/>
          </a:p>
        </p:txBody>
      </p:sp>
      <p:sp>
        <p:nvSpPr>
          <p:cNvPr id="8" name="Text 6"/>
          <p:cNvSpPr/>
          <p:nvPr/>
        </p:nvSpPr>
        <p:spPr>
          <a:xfrm>
            <a:off x="1077039" y="6037064"/>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Passenger vehicles dominate the EV segment</a:t>
            </a:r>
            <a:endParaRPr lang="en-US" sz="1850" dirty="0"/>
          </a:p>
        </p:txBody>
      </p:sp>
      <p:sp>
        <p:nvSpPr>
          <p:cNvPr id="9" name="Shape 7"/>
          <p:cNvSpPr/>
          <p:nvPr/>
        </p:nvSpPr>
        <p:spPr>
          <a:xfrm>
            <a:off x="5235773" y="2369939"/>
            <a:ext cx="4158734" cy="4672489"/>
          </a:xfrm>
          <a:prstGeom prst="roundRect">
            <a:avLst>
              <a:gd name="adj" fmla="val 863"/>
            </a:avLst>
          </a:prstGeom>
          <a:solidFill>
            <a:srgbClr val="2B2952"/>
          </a:solidFill>
          <a:ln/>
        </p:spPr>
        <p:txBody>
          <a:bodyPr/>
          <a:lstStyle/>
          <a:p>
            <a:endParaRPr lang="en-IN"/>
          </a:p>
        </p:txBody>
      </p:sp>
      <p:sp>
        <p:nvSpPr>
          <p:cNvPr id="10" name="Text 8"/>
          <p:cNvSpPr/>
          <p:nvPr/>
        </p:nvSpPr>
        <p:spPr>
          <a:xfrm>
            <a:off x="5475089" y="2609255"/>
            <a:ext cx="2816185" cy="351949"/>
          </a:xfrm>
          <a:prstGeom prst="rect">
            <a:avLst/>
          </a:prstGeom>
          <a:noFill/>
          <a:ln/>
        </p:spPr>
        <p:txBody>
          <a:bodyPr wrap="none" lIns="0" tIns="0" rIns="0" bIns="0" rtlCol="0" anchor="t"/>
          <a:lstStyle/>
          <a:p>
            <a:pPr marL="0" indent="0" algn="l">
              <a:lnSpc>
                <a:spcPts val="2750"/>
              </a:lnSpc>
              <a:buNone/>
            </a:pPr>
            <a:r>
              <a:rPr lang="en-US" sz="2200" b="1" dirty="0">
                <a:solidFill>
                  <a:srgbClr val="D9E1FF"/>
                </a:solidFill>
                <a:latin typeface="Syne Bold" pitchFamily="34" charset="0"/>
                <a:ea typeface="Syne Bold" pitchFamily="34" charset="-122"/>
                <a:cs typeface="Syne Bold" pitchFamily="34" charset="-120"/>
              </a:rPr>
              <a:t>Future Scope</a:t>
            </a:r>
            <a:endParaRPr lang="en-US" sz="2200" dirty="0"/>
          </a:p>
        </p:txBody>
      </p:sp>
      <p:sp>
        <p:nvSpPr>
          <p:cNvPr id="11" name="Text 9"/>
          <p:cNvSpPr/>
          <p:nvPr/>
        </p:nvSpPr>
        <p:spPr>
          <a:xfrm>
            <a:off x="5475089" y="3104793"/>
            <a:ext cx="368010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Integration of real-time data</a:t>
            </a:r>
            <a:endParaRPr lang="en-US" sz="1850" dirty="0"/>
          </a:p>
        </p:txBody>
      </p:sp>
      <p:sp>
        <p:nvSpPr>
          <p:cNvPr id="12" name="Text 10"/>
          <p:cNvSpPr/>
          <p:nvPr/>
        </p:nvSpPr>
        <p:spPr>
          <a:xfrm>
            <a:off x="5475089" y="3571518"/>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Inclusion of charging infrastructure data</a:t>
            </a:r>
            <a:endParaRPr lang="en-US" sz="1850" dirty="0"/>
          </a:p>
        </p:txBody>
      </p:sp>
      <p:sp>
        <p:nvSpPr>
          <p:cNvPr id="13" name="Text 11"/>
          <p:cNvSpPr/>
          <p:nvPr/>
        </p:nvSpPr>
        <p:spPr>
          <a:xfrm>
            <a:off x="5475089" y="4421267"/>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Economic &amp; environmental impact analysis</a:t>
            </a:r>
            <a:endParaRPr lang="en-US" sz="1850" dirty="0"/>
          </a:p>
        </p:txBody>
      </p:sp>
      <p:sp>
        <p:nvSpPr>
          <p:cNvPr id="14" name="Text 12"/>
          <p:cNvSpPr/>
          <p:nvPr/>
        </p:nvSpPr>
        <p:spPr>
          <a:xfrm>
            <a:off x="5475089" y="5271016"/>
            <a:ext cx="368010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Advanced forecasting models</a:t>
            </a:r>
            <a:endParaRPr lang="en-US" sz="1850" dirty="0"/>
          </a:p>
        </p:txBody>
      </p:sp>
      <p:sp>
        <p:nvSpPr>
          <p:cNvPr id="15" name="Shape 13"/>
          <p:cNvSpPr/>
          <p:nvPr/>
        </p:nvSpPr>
        <p:spPr>
          <a:xfrm>
            <a:off x="9633823" y="2369939"/>
            <a:ext cx="4158734" cy="4672489"/>
          </a:xfrm>
          <a:prstGeom prst="roundRect">
            <a:avLst>
              <a:gd name="adj" fmla="val 863"/>
            </a:avLst>
          </a:prstGeom>
          <a:solidFill>
            <a:srgbClr val="2B2952"/>
          </a:solidFill>
          <a:ln/>
        </p:spPr>
        <p:txBody>
          <a:bodyPr/>
          <a:lstStyle/>
          <a:p>
            <a:endParaRPr lang="en-IN"/>
          </a:p>
        </p:txBody>
      </p:sp>
      <p:sp>
        <p:nvSpPr>
          <p:cNvPr id="16" name="Text 14"/>
          <p:cNvSpPr/>
          <p:nvPr/>
        </p:nvSpPr>
        <p:spPr>
          <a:xfrm>
            <a:off x="9873139" y="2609255"/>
            <a:ext cx="2816185" cy="351949"/>
          </a:xfrm>
          <a:prstGeom prst="rect">
            <a:avLst/>
          </a:prstGeom>
          <a:noFill/>
          <a:ln/>
        </p:spPr>
        <p:txBody>
          <a:bodyPr wrap="none" lIns="0" tIns="0" rIns="0" bIns="0" rtlCol="0" anchor="t"/>
          <a:lstStyle/>
          <a:p>
            <a:pPr marL="0" indent="0" algn="l">
              <a:lnSpc>
                <a:spcPts val="2750"/>
              </a:lnSpc>
              <a:buNone/>
            </a:pPr>
            <a:r>
              <a:rPr lang="en-US" sz="2200" b="1" dirty="0">
                <a:solidFill>
                  <a:srgbClr val="D9E1FF"/>
                </a:solidFill>
                <a:latin typeface="Syne Bold" pitchFamily="34" charset="0"/>
                <a:ea typeface="Syne Bold" pitchFamily="34" charset="-122"/>
                <a:cs typeface="Syne Bold" pitchFamily="34" charset="-120"/>
              </a:rPr>
              <a:t>Strategic Value</a:t>
            </a:r>
            <a:endParaRPr lang="en-US" sz="2200" dirty="0"/>
          </a:p>
        </p:txBody>
      </p:sp>
      <p:sp>
        <p:nvSpPr>
          <p:cNvPr id="17" name="Text 15"/>
          <p:cNvSpPr/>
          <p:nvPr/>
        </p:nvSpPr>
        <p:spPr>
          <a:xfrm>
            <a:off x="9873139" y="3104793"/>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Dashboard serves as a strategic tool for stakeholders</a:t>
            </a:r>
            <a:endParaRPr lang="en-US" sz="1850" dirty="0"/>
          </a:p>
        </p:txBody>
      </p:sp>
      <p:sp>
        <p:nvSpPr>
          <p:cNvPr id="18" name="Text 16"/>
          <p:cNvSpPr/>
          <p:nvPr/>
        </p:nvSpPr>
        <p:spPr>
          <a:xfrm>
            <a:off x="9873139" y="3954542"/>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Supports informed, data-driven decisions</a:t>
            </a:r>
            <a:endParaRPr lang="en-US" sz="1850" dirty="0"/>
          </a:p>
        </p:txBody>
      </p:sp>
      <p:sp>
        <p:nvSpPr>
          <p:cNvPr id="19" name="Text 17"/>
          <p:cNvSpPr/>
          <p:nvPr/>
        </p:nvSpPr>
        <p:spPr>
          <a:xfrm>
            <a:off x="9873139" y="4804291"/>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Helps identify infrastructure investment needs</a:t>
            </a:r>
            <a:endParaRPr lang="en-US" sz="1850" dirty="0"/>
          </a:p>
        </p:txBody>
      </p:sp>
      <p:sp>
        <p:nvSpPr>
          <p:cNvPr id="20" name="Text 18"/>
          <p:cNvSpPr/>
          <p:nvPr/>
        </p:nvSpPr>
        <p:spPr>
          <a:xfrm>
            <a:off x="9873139" y="5654040"/>
            <a:ext cx="368010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D9E1FF"/>
                </a:solidFill>
                <a:latin typeface="Arimo" pitchFamily="34" charset="0"/>
                <a:ea typeface="Arimo" pitchFamily="34" charset="-122"/>
                <a:cs typeface="Arimo" pitchFamily="34" charset="-120"/>
              </a:rPr>
              <a:t>Guides policy development for sustainable transportation</a:t>
            </a:r>
            <a:endParaRPr lang="en-US" sz="1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A19CFAD-5209-40E6-E714-0EC5091160F8}"/>
              </a:ext>
            </a:extLst>
          </p:cNvPr>
          <p:cNvSpPr>
            <a:spLocks noGrp="1"/>
          </p:cNvSpPr>
          <p:nvPr>
            <p:ph type="title"/>
          </p:nvPr>
        </p:nvSpPr>
        <p:spPr>
          <a:xfrm>
            <a:off x="1005840" y="438150"/>
            <a:ext cx="12618720" cy="1590676"/>
          </a:xfrm>
        </p:spPr>
        <p:txBody>
          <a:bodyPr/>
          <a:lstStyle/>
          <a:p>
            <a:r>
              <a:rPr lang="en-US" dirty="0"/>
              <a:t>         ELECTRIC VEHICLE DASHBOARD </a:t>
            </a:r>
          </a:p>
        </p:txBody>
      </p:sp>
      <p:pic>
        <p:nvPicPr>
          <p:cNvPr id="7" name="Picture 6" descr="A screenshot of a computer&#10;&#10;AI-generated content may be incorrect.">
            <a:extLst>
              <a:ext uri="{FF2B5EF4-FFF2-40B4-BE49-F238E27FC236}">
                <a16:creationId xmlns:a16="http://schemas.microsoft.com/office/drawing/2014/main" id="{54D6D2CE-2B7B-0D6F-D4A1-9A37DECB54F2}"/>
              </a:ext>
            </a:extLst>
          </p:cNvPr>
          <p:cNvPicPr>
            <a:picLocks noChangeAspect="1"/>
          </p:cNvPicPr>
          <p:nvPr/>
        </p:nvPicPr>
        <p:blipFill>
          <a:blip r:embed="rId2"/>
          <a:stretch>
            <a:fillRect/>
          </a:stretch>
        </p:blipFill>
        <p:spPr>
          <a:xfrm>
            <a:off x="628153" y="2381535"/>
            <a:ext cx="13127604" cy="5271595"/>
          </a:xfrm>
          <a:prstGeom prst="rect">
            <a:avLst/>
          </a:prstGeom>
          <a:noFill/>
        </p:spPr>
      </p:pic>
    </p:spTree>
    <p:extLst>
      <p:ext uri="{BB962C8B-B14F-4D97-AF65-F5344CB8AC3E}">
        <p14:creationId xmlns:p14="http://schemas.microsoft.com/office/powerpoint/2010/main" val="280511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153597"/>
            <a:ext cx="10687288" cy="704017"/>
          </a:xfrm>
          <a:prstGeom prst="rect">
            <a:avLst/>
          </a:prstGeom>
          <a:noFill/>
          <a:ln/>
        </p:spPr>
        <p:txBody>
          <a:bodyPr wrap="none" lIns="0" tIns="0" rIns="0" bIns="0" rtlCol="0" anchor="t"/>
          <a:lstStyle/>
          <a:p>
            <a:pPr marL="0" indent="0" algn="l">
              <a:lnSpc>
                <a:spcPts val="5500"/>
              </a:lnSpc>
              <a:buNone/>
            </a:pPr>
            <a:r>
              <a:rPr lang="en-US" sz="4400" b="1" dirty="0">
                <a:solidFill>
                  <a:srgbClr val="FFFFFF"/>
                </a:solidFill>
                <a:latin typeface="Syne Bold" pitchFamily="34" charset="0"/>
                <a:ea typeface="Syne Bold" pitchFamily="34" charset="-122"/>
                <a:cs typeface="Syne Bold" pitchFamily="34" charset="-120"/>
              </a:rPr>
              <a:t>Dataset Source and Preprocessing</a:t>
            </a:r>
            <a:endParaRPr lang="en-US" sz="4400" dirty="0"/>
          </a:p>
        </p:txBody>
      </p:sp>
      <p:sp>
        <p:nvSpPr>
          <p:cNvPr id="3" name="Text 1"/>
          <p:cNvSpPr/>
          <p:nvPr/>
        </p:nvSpPr>
        <p:spPr>
          <a:xfrm>
            <a:off x="837724" y="2431971"/>
            <a:ext cx="6185535" cy="1915120"/>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The dataset comes from the U.S. government's open data initiative, containing detailed records of EV registrations across the United States from 2017 to 2025. Key fields include year, state, county, fuel type (BEV/PHEV), vehicle type, and total registrations.</a:t>
            </a:r>
            <a:endParaRPr lang="en-US" sz="1850" dirty="0"/>
          </a:p>
        </p:txBody>
      </p:sp>
      <p:sp>
        <p:nvSpPr>
          <p:cNvPr id="4" name="Text 2"/>
          <p:cNvSpPr/>
          <p:nvPr/>
        </p:nvSpPr>
        <p:spPr>
          <a:xfrm>
            <a:off x="837724" y="4562475"/>
            <a:ext cx="6185535" cy="2298144"/>
          </a:xfrm>
          <a:prstGeom prst="rect">
            <a:avLst/>
          </a:prstGeom>
          <a:noFill/>
          <a:ln/>
        </p:spPr>
        <p:txBody>
          <a:bodyPr wrap="square" lIns="0" tIns="0" rIns="0" bIns="0" rtlCol="0" anchor="t"/>
          <a:lstStyle/>
          <a:p>
            <a:pPr marL="0" indent="0" algn="l">
              <a:lnSpc>
                <a:spcPts val="3000"/>
              </a:lnSpc>
              <a:buNone/>
            </a:pPr>
            <a:r>
              <a:rPr lang="en-US" sz="1850" dirty="0">
                <a:solidFill>
                  <a:srgbClr val="D9E1FF"/>
                </a:solidFill>
                <a:latin typeface="Arimo" pitchFamily="34" charset="0"/>
                <a:ea typeface="Arimo" pitchFamily="34" charset="-122"/>
                <a:cs typeface="Arimo" pitchFamily="34" charset="-120"/>
              </a:rPr>
              <a:t>Preprocessing steps included date standardization, year extraction, handling missing data, and data type correction. We also calculated metrics like EV Total (sum of BEVs and PHEVs) and Percent Electric Vehicles to ensure data consistency and support various analytical objectives.</a:t>
            </a:r>
            <a:endParaRPr lang="en-US" sz="1850" dirty="0"/>
          </a:p>
        </p:txBody>
      </p:sp>
      <p:pic>
        <p:nvPicPr>
          <p:cNvPr id="5" name="Image 0" descr="preencoded.png"/>
          <p:cNvPicPr>
            <a:picLocks noChangeAspect="1"/>
          </p:cNvPicPr>
          <p:nvPr/>
        </p:nvPicPr>
        <p:blipFill>
          <a:blip r:embed="rId3"/>
          <a:stretch>
            <a:fillRect/>
          </a:stretch>
        </p:blipFill>
        <p:spPr>
          <a:xfrm>
            <a:off x="7614761" y="2485787"/>
            <a:ext cx="5417820" cy="3642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89109" y="384334"/>
            <a:ext cx="5468779" cy="411004"/>
          </a:xfrm>
          <a:prstGeom prst="rect">
            <a:avLst/>
          </a:prstGeom>
          <a:noFill/>
          <a:ln/>
        </p:spPr>
        <p:txBody>
          <a:bodyPr wrap="none" lIns="0" tIns="0" rIns="0" bIns="0" rtlCol="0" anchor="t"/>
          <a:lstStyle/>
          <a:p>
            <a:pPr marL="0" indent="0" algn="l">
              <a:lnSpc>
                <a:spcPts val="3200"/>
              </a:lnSpc>
              <a:buNone/>
            </a:pPr>
            <a:r>
              <a:rPr lang="en-US" sz="2550" b="1" dirty="0">
                <a:solidFill>
                  <a:srgbClr val="FFFFFF"/>
                </a:solidFill>
                <a:latin typeface="Syne Bold" pitchFamily="34" charset="0"/>
                <a:ea typeface="Syne Bold" pitchFamily="34" charset="-122"/>
                <a:cs typeface="Syne Bold" pitchFamily="34" charset="-120"/>
              </a:rPr>
              <a:t>EV Adoption Trends Over Time</a:t>
            </a:r>
            <a:endParaRPr lang="en-US" sz="2550" dirty="0"/>
          </a:p>
        </p:txBody>
      </p:sp>
      <p:sp>
        <p:nvSpPr>
          <p:cNvPr id="3" name="Text 1"/>
          <p:cNvSpPr/>
          <p:nvPr/>
        </p:nvSpPr>
        <p:spPr>
          <a:xfrm>
            <a:off x="489109" y="1074777"/>
            <a:ext cx="13652183" cy="447199"/>
          </a:xfrm>
          <a:prstGeom prst="rect">
            <a:avLst/>
          </a:prstGeom>
          <a:noFill/>
          <a:ln/>
        </p:spPr>
        <p:txBody>
          <a:bodyPr wrap="square" lIns="0" tIns="0" rIns="0" bIns="0" rtlCol="0" anchor="t"/>
          <a:lstStyle/>
          <a:p>
            <a:pPr marL="0" indent="0" algn="l">
              <a:lnSpc>
                <a:spcPts val="1750"/>
              </a:lnSpc>
              <a:buNone/>
            </a:pPr>
            <a:r>
              <a:rPr lang="en-US" sz="1600" dirty="0">
                <a:solidFill>
                  <a:srgbClr val="D9E1FF"/>
                </a:solidFill>
                <a:latin typeface="Arimo" pitchFamily="34" charset="0"/>
                <a:ea typeface="Arimo" pitchFamily="34" charset="-122"/>
                <a:cs typeface="Arimo" pitchFamily="34" charset="-120"/>
              </a:rPr>
              <a:t>The analysis shows a strong upward trajectory in EV adoption over the analyzed years, with BEVs exhibiting a sharper growth rate compared to PHEVs. This highlights a market shift toward fully electric models as consumer confidence in charging infrastructure grows.</a:t>
            </a:r>
            <a:endParaRPr lang="en-US" sz="1600" dirty="0"/>
          </a:p>
        </p:txBody>
      </p:sp>
      <p:pic>
        <p:nvPicPr>
          <p:cNvPr id="4" name="Image 0" descr="preencoded.png"/>
          <p:cNvPicPr>
            <a:picLocks noChangeAspect="1"/>
          </p:cNvPicPr>
          <p:nvPr/>
        </p:nvPicPr>
        <p:blipFill>
          <a:blip r:embed="rId3"/>
          <a:stretch>
            <a:fillRect/>
          </a:stretch>
        </p:blipFill>
        <p:spPr>
          <a:xfrm>
            <a:off x="489109" y="1679138"/>
            <a:ext cx="13652183" cy="4462582"/>
          </a:xfrm>
          <a:prstGeom prst="rect">
            <a:avLst/>
          </a:prstGeom>
        </p:spPr>
      </p:pic>
      <p:sp>
        <p:nvSpPr>
          <p:cNvPr id="5" name="Shape 2"/>
          <p:cNvSpPr/>
          <p:nvPr/>
        </p:nvSpPr>
        <p:spPr>
          <a:xfrm>
            <a:off x="4287976" y="6550462"/>
            <a:ext cx="139660" cy="139660"/>
          </a:xfrm>
          <a:prstGeom prst="roundRect">
            <a:avLst>
              <a:gd name="adj" fmla="val 13095"/>
            </a:avLst>
          </a:prstGeom>
          <a:solidFill>
            <a:srgbClr val="5B33FF"/>
          </a:solidFill>
          <a:ln/>
        </p:spPr>
        <p:txBody>
          <a:bodyPr/>
          <a:lstStyle/>
          <a:p>
            <a:endParaRPr lang="en-IN"/>
          </a:p>
        </p:txBody>
      </p:sp>
      <p:sp>
        <p:nvSpPr>
          <p:cNvPr id="6" name="Text 3"/>
          <p:cNvSpPr/>
          <p:nvPr/>
        </p:nvSpPr>
        <p:spPr>
          <a:xfrm>
            <a:off x="4488596" y="6550462"/>
            <a:ext cx="349329" cy="139660"/>
          </a:xfrm>
          <a:prstGeom prst="rect">
            <a:avLst/>
          </a:prstGeom>
          <a:noFill/>
          <a:ln/>
        </p:spPr>
        <p:txBody>
          <a:bodyPr wrap="none" lIns="0" tIns="0" rIns="0" bIns="0" rtlCol="0" anchor="t"/>
          <a:lstStyle/>
          <a:p>
            <a:pPr marL="0" indent="0" algn="l">
              <a:lnSpc>
                <a:spcPts val="1100"/>
              </a:lnSpc>
              <a:buNone/>
            </a:pPr>
            <a:r>
              <a:rPr lang="en-US" sz="1100" dirty="0">
                <a:solidFill>
                  <a:srgbClr val="D9E1FF"/>
                </a:solidFill>
                <a:latin typeface="Arimo" pitchFamily="34" charset="0"/>
                <a:ea typeface="Arimo" pitchFamily="34" charset="-122"/>
                <a:cs typeface="Arimo" pitchFamily="34" charset="-120"/>
              </a:rPr>
              <a:t>BEVs</a:t>
            </a:r>
            <a:endParaRPr lang="en-US" sz="1100" dirty="0"/>
          </a:p>
        </p:txBody>
      </p:sp>
      <p:sp>
        <p:nvSpPr>
          <p:cNvPr id="7" name="Shape 4"/>
          <p:cNvSpPr/>
          <p:nvPr/>
        </p:nvSpPr>
        <p:spPr>
          <a:xfrm>
            <a:off x="6889491" y="6550462"/>
            <a:ext cx="139660" cy="139660"/>
          </a:xfrm>
          <a:prstGeom prst="roundRect">
            <a:avLst>
              <a:gd name="adj" fmla="val 13095"/>
            </a:avLst>
          </a:prstGeom>
          <a:solidFill>
            <a:srgbClr val="8B6FFF"/>
          </a:solidFill>
          <a:ln/>
        </p:spPr>
        <p:txBody>
          <a:bodyPr/>
          <a:lstStyle/>
          <a:p>
            <a:endParaRPr lang="en-IN"/>
          </a:p>
        </p:txBody>
      </p:sp>
      <p:sp>
        <p:nvSpPr>
          <p:cNvPr id="8" name="Text 5"/>
          <p:cNvSpPr/>
          <p:nvPr/>
        </p:nvSpPr>
        <p:spPr>
          <a:xfrm>
            <a:off x="7090112" y="6550462"/>
            <a:ext cx="450175" cy="139660"/>
          </a:xfrm>
          <a:prstGeom prst="rect">
            <a:avLst/>
          </a:prstGeom>
          <a:noFill/>
          <a:ln/>
        </p:spPr>
        <p:txBody>
          <a:bodyPr wrap="none" lIns="0" tIns="0" rIns="0" bIns="0" rtlCol="0" anchor="t"/>
          <a:lstStyle/>
          <a:p>
            <a:pPr marL="0" indent="0" algn="l">
              <a:lnSpc>
                <a:spcPts val="1100"/>
              </a:lnSpc>
              <a:buNone/>
            </a:pPr>
            <a:r>
              <a:rPr lang="en-US" sz="1100" dirty="0">
                <a:solidFill>
                  <a:srgbClr val="D9E1FF"/>
                </a:solidFill>
                <a:latin typeface="Arimo" pitchFamily="34" charset="0"/>
                <a:ea typeface="Arimo" pitchFamily="34" charset="-122"/>
                <a:cs typeface="Arimo" pitchFamily="34" charset="-120"/>
              </a:rPr>
              <a:t>PHEVs</a:t>
            </a:r>
            <a:endParaRPr lang="en-US" sz="1100" dirty="0"/>
          </a:p>
        </p:txBody>
      </p:sp>
      <p:sp>
        <p:nvSpPr>
          <p:cNvPr id="9" name="Shape 6"/>
          <p:cNvSpPr/>
          <p:nvPr/>
        </p:nvSpPr>
        <p:spPr>
          <a:xfrm>
            <a:off x="9591853" y="6550462"/>
            <a:ext cx="139660" cy="139660"/>
          </a:xfrm>
          <a:prstGeom prst="roundRect">
            <a:avLst>
              <a:gd name="adj" fmla="val 13095"/>
            </a:avLst>
          </a:prstGeom>
          <a:solidFill>
            <a:srgbClr val="BBAAFF"/>
          </a:solidFill>
          <a:ln/>
        </p:spPr>
        <p:txBody>
          <a:bodyPr/>
          <a:lstStyle/>
          <a:p>
            <a:endParaRPr lang="en-IN"/>
          </a:p>
        </p:txBody>
      </p:sp>
      <p:sp>
        <p:nvSpPr>
          <p:cNvPr id="10" name="Text 7"/>
          <p:cNvSpPr/>
          <p:nvPr/>
        </p:nvSpPr>
        <p:spPr>
          <a:xfrm>
            <a:off x="9975710" y="6587728"/>
            <a:ext cx="589955" cy="139660"/>
          </a:xfrm>
          <a:prstGeom prst="rect">
            <a:avLst/>
          </a:prstGeom>
          <a:noFill/>
          <a:ln/>
        </p:spPr>
        <p:txBody>
          <a:bodyPr wrap="none" lIns="0" tIns="0" rIns="0" bIns="0" rtlCol="0" anchor="t"/>
          <a:lstStyle/>
          <a:p>
            <a:pPr marL="0" indent="0" algn="l">
              <a:lnSpc>
                <a:spcPts val="1100"/>
              </a:lnSpc>
              <a:buNone/>
            </a:pPr>
            <a:r>
              <a:rPr lang="en-US" sz="1100" dirty="0">
                <a:solidFill>
                  <a:srgbClr val="D9E1FF"/>
                </a:solidFill>
                <a:latin typeface="Arimo" pitchFamily="34" charset="0"/>
                <a:ea typeface="Arimo" pitchFamily="34" charset="-122"/>
                <a:cs typeface="Arimo" pitchFamily="34" charset="-120"/>
              </a:rPr>
              <a:t>Total EVs</a:t>
            </a:r>
            <a:endParaRPr lang="en-US" sz="1100" dirty="0"/>
          </a:p>
        </p:txBody>
      </p:sp>
      <p:sp>
        <p:nvSpPr>
          <p:cNvPr id="11" name="Text 8"/>
          <p:cNvSpPr/>
          <p:nvPr/>
        </p:nvSpPr>
        <p:spPr>
          <a:xfrm>
            <a:off x="714195" y="7098864"/>
            <a:ext cx="13652183" cy="447199"/>
          </a:xfrm>
          <a:prstGeom prst="rect">
            <a:avLst/>
          </a:prstGeom>
          <a:noFill/>
          <a:ln/>
        </p:spPr>
        <p:txBody>
          <a:bodyPr wrap="square" lIns="0" tIns="0" rIns="0" bIns="0" rtlCol="0" anchor="t"/>
          <a:lstStyle/>
          <a:p>
            <a:pPr marL="0" indent="0" algn="l">
              <a:lnSpc>
                <a:spcPts val="1750"/>
              </a:lnSpc>
              <a:buNone/>
            </a:pPr>
            <a:r>
              <a:rPr lang="en-US" sz="1600" dirty="0">
                <a:solidFill>
                  <a:srgbClr val="D9E1FF"/>
                </a:solidFill>
                <a:latin typeface="Arimo" pitchFamily="34" charset="0"/>
                <a:ea typeface="Arimo" pitchFamily="34" charset="-122"/>
                <a:cs typeface="Arimo" pitchFamily="34" charset="-120"/>
              </a:rPr>
              <a:t>California, Washington, and Oregon remain consistent leaders in EV registrations. The period from 2019 onward marked accelerated uptake, coinciding with increased state-level incentives and broader availability of EV models.</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42092" y="425887"/>
            <a:ext cx="8746927" cy="455533"/>
          </a:xfrm>
          <a:prstGeom prst="rect">
            <a:avLst/>
          </a:prstGeom>
          <a:noFill/>
          <a:ln/>
        </p:spPr>
        <p:txBody>
          <a:bodyPr wrap="none" lIns="0" tIns="0" rIns="0" bIns="0" rtlCol="0" anchor="t"/>
          <a:lstStyle/>
          <a:p>
            <a:pPr marL="0" indent="0" algn="l">
              <a:lnSpc>
                <a:spcPts val="3550"/>
              </a:lnSpc>
              <a:buNone/>
            </a:pPr>
            <a:r>
              <a:rPr lang="en-US" sz="2850" b="1" dirty="0">
                <a:solidFill>
                  <a:srgbClr val="FFFFFF"/>
                </a:solidFill>
                <a:latin typeface="Syne Bold" pitchFamily="34" charset="0"/>
                <a:ea typeface="Syne Bold" pitchFamily="34" charset="-122"/>
                <a:cs typeface="Syne Bold" pitchFamily="34" charset="-120"/>
              </a:rPr>
              <a:t>EV Market Share Analysis by State &amp; County</a:t>
            </a:r>
            <a:endParaRPr lang="en-US" sz="2850" dirty="0"/>
          </a:p>
        </p:txBody>
      </p:sp>
      <p:pic>
        <p:nvPicPr>
          <p:cNvPr id="3" name="Image 0" descr="preencoded.png"/>
          <p:cNvPicPr>
            <a:picLocks noChangeAspect="1"/>
          </p:cNvPicPr>
          <p:nvPr/>
        </p:nvPicPr>
        <p:blipFill>
          <a:blip r:embed="rId3"/>
          <a:stretch>
            <a:fillRect/>
          </a:stretch>
        </p:blipFill>
        <p:spPr>
          <a:xfrm>
            <a:off x="542092" y="1287899"/>
            <a:ext cx="6156960" cy="3535680"/>
          </a:xfrm>
          <a:prstGeom prst="rect">
            <a:avLst/>
          </a:prstGeom>
        </p:spPr>
      </p:pic>
      <p:pic>
        <p:nvPicPr>
          <p:cNvPr id="4" name="Image 1" descr="preencoded.png"/>
          <p:cNvPicPr>
            <a:picLocks noChangeAspect="1"/>
          </p:cNvPicPr>
          <p:nvPr/>
        </p:nvPicPr>
        <p:blipFill>
          <a:blip r:embed="rId4"/>
          <a:stretch>
            <a:fillRect/>
          </a:stretch>
        </p:blipFill>
        <p:spPr>
          <a:xfrm>
            <a:off x="8866108" y="653653"/>
            <a:ext cx="2186940" cy="5341620"/>
          </a:xfrm>
          <a:prstGeom prst="rect">
            <a:avLst/>
          </a:prstGeom>
        </p:spPr>
      </p:pic>
      <p:sp>
        <p:nvSpPr>
          <p:cNvPr id="5" name="Shape 1"/>
          <p:cNvSpPr/>
          <p:nvPr/>
        </p:nvSpPr>
        <p:spPr>
          <a:xfrm>
            <a:off x="542092" y="6399073"/>
            <a:ext cx="348377" cy="348377"/>
          </a:xfrm>
          <a:prstGeom prst="roundRect">
            <a:avLst>
              <a:gd name="adj" fmla="val 6669"/>
            </a:avLst>
          </a:prstGeom>
          <a:solidFill>
            <a:srgbClr val="2B2952"/>
          </a:solidFill>
          <a:ln/>
        </p:spPr>
        <p:txBody>
          <a:bodyPr/>
          <a:lstStyle/>
          <a:p>
            <a:endParaRPr lang="en-IN"/>
          </a:p>
        </p:txBody>
      </p:sp>
      <p:pic>
        <p:nvPicPr>
          <p:cNvPr id="6" name="Image 2" descr="preencoded.png"/>
          <p:cNvPicPr>
            <a:picLocks noChangeAspect="1"/>
          </p:cNvPicPr>
          <p:nvPr/>
        </p:nvPicPr>
        <p:blipFill>
          <a:blip r:embed="rId5"/>
          <a:stretch>
            <a:fillRect/>
          </a:stretch>
        </p:blipFill>
        <p:spPr>
          <a:xfrm>
            <a:off x="606981" y="6436638"/>
            <a:ext cx="218599" cy="273248"/>
          </a:xfrm>
          <a:prstGeom prst="rect">
            <a:avLst/>
          </a:prstGeom>
        </p:spPr>
      </p:pic>
      <p:sp>
        <p:nvSpPr>
          <p:cNvPr id="7" name="Text 2"/>
          <p:cNvSpPr/>
          <p:nvPr/>
        </p:nvSpPr>
        <p:spPr>
          <a:xfrm>
            <a:off x="1045250" y="6399073"/>
            <a:ext cx="1822133" cy="227648"/>
          </a:xfrm>
          <a:prstGeom prst="rect">
            <a:avLst/>
          </a:prstGeom>
          <a:noFill/>
          <a:ln/>
        </p:spPr>
        <p:txBody>
          <a:bodyPr wrap="none" lIns="0" tIns="0" rIns="0" bIns="0" rtlCol="0" anchor="t"/>
          <a:lstStyle/>
          <a:p>
            <a:pPr marL="0" indent="0" algn="l">
              <a:lnSpc>
                <a:spcPts val="1750"/>
              </a:lnSpc>
              <a:buNone/>
            </a:pPr>
            <a:r>
              <a:rPr lang="en-US" sz="1600" b="1" dirty="0">
                <a:solidFill>
                  <a:srgbClr val="D9E1FF"/>
                </a:solidFill>
                <a:latin typeface="Syne Bold" pitchFamily="34" charset="0"/>
                <a:ea typeface="Syne Bold" pitchFamily="34" charset="-122"/>
                <a:cs typeface="Syne Bold" pitchFamily="34" charset="-120"/>
              </a:rPr>
              <a:t>Regional Leaders</a:t>
            </a:r>
            <a:endParaRPr lang="en-US" sz="1600" dirty="0"/>
          </a:p>
        </p:txBody>
      </p:sp>
      <p:sp>
        <p:nvSpPr>
          <p:cNvPr id="8" name="Text 3"/>
          <p:cNvSpPr/>
          <p:nvPr/>
        </p:nvSpPr>
        <p:spPr>
          <a:xfrm>
            <a:off x="1045250" y="6719590"/>
            <a:ext cx="3909060" cy="991076"/>
          </a:xfrm>
          <a:prstGeom prst="rect">
            <a:avLst/>
          </a:prstGeom>
          <a:noFill/>
          <a:ln/>
        </p:spPr>
        <p:txBody>
          <a:bodyPr wrap="square" lIns="0" tIns="0" rIns="0" bIns="0" rtlCol="0" anchor="t"/>
          <a:lstStyle/>
          <a:p>
            <a:pPr marL="0" indent="0" algn="l">
              <a:lnSpc>
                <a:spcPts val="1950"/>
              </a:lnSpc>
              <a:buNone/>
            </a:pPr>
            <a:r>
              <a:rPr lang="en-US" sz="1600" dirty="0">
                <a:solidFill>
                  <a:srgbClr val="D9E1FF"/>
                </a:solidFill>
                <a:latin typeface="Arimo" pitchFamily="34" charset="0"/>
                <a:ea typeface="Arimo" pitchFamily="34" charset="-122"/>
                <a:cs typeface="Arimo" pitchFamily="34" charset="-120"/>
              </a:rPr>
              <a:t>States like California, Washington, and Colorado demonstrate the highest EV penetration rates, with some counties surpassing 15-20% of total vehicles being electric.</a:t>
            </a:r>
            <a:endParaRPr lang="en-US" sz="1600" dirty="0"/>
          </a:p>
        </p:txBody>
      </p:sp>
      <p:sp>
        <p:nvSpPr>
          <p:cNvPr id="9" name="Shape 4"/>
          <p:cNvSpPr/>
          <p:nvPr/>
        </p:nvSpPr>
        <p:spPr>
          <a:xfrm>
            <a:off x="5109091" y="6399073"/>
            <a:ext cx="348377" cy="348377"/>
          </a:xfrm>
          <a:prstGeom prst="roundRect">
            <a:avLst>
              <a:gd name="adj" fmla="val 6669"/>
            </a:avLst>
          </a:prstGeom>
          <a:solidFill>
            <a:srgbClr val="2B2952"/>
          </a:solidFill>
          <a:ln/>
        </p:spPr>
        <p:txBody>
          <a:bodyPr/>
          <a:lstStyle/>
          <a:p>
            <a:endParaRPr lang="en-IN"/>
          </a:p>
        </p:txBody>
      </p:sp>
      <p:pic>
        <p:nvPicPr>
          <p:cNvPr id="10" name="Image 3" descr="preencoded.png"/>
          <p:cNvPicPr>
            <a:picLocks noChangeAspect="1"/>
          </p:cNvPicPr>
          <p:nvPr/>
        </p:nvPicPr>
        <p:blipFill>
          <a:blip r:embed="rId6"/>
          <a:stretch>
            <a:fillRect/>
          </a:stretch>
        </p:blipFill>
        <p:spPr>
          <a:xfrm>
            <a:off x="5173980" y="6436638"/>
            <a:ext cx="218599" cy="273248"/>
          </a:xfrm>
          <a:prstGeom prst="rect">
            <a:avLst/>
          </a:prstGeom>
        </p:spPr>
      </p:pic>
      <p:sp>
        <p:nvSpPr>
          <p:cNvPr id="11" name="Text 5"/>
          <p:cNvSpPr/>
          <p:nvPr/>
        </p:nvSpPr>
        <p:spPr>
          <a:xfrm>
            <a:off x="5612249" y="6399073"/>
            <a:ext cx="1822133" cy="227648"/>
          </a:xfrm>
          <a:prstGeom prst="rect">
            <a:avLst/>
          </a:prstGeom>
          <a:noFill/>
          <a:ln/>
        </p:spPr>
        <p:txBody>
          <a:bodyPr wrap="none" lIns="0" tIns="0" rIns="0" bIns="0" rtlCol="0" anchor="t"/>
          <a:lstStyle/>
          <a:p>
            <a:pPr marL="0" indent="0" algn="l">
              <a:lnSpc>
                <a:spcPts val="1750"/>
              </a:lnSpc>
              <a:buNone/>
            </a:pPr>
            <a:r>
              <a:rPr lang="en-US" sz="1600" b="1" dirty="0">
                <a:solidFill>
                  <a:srgbClr val="D9E1FF"/>
                </a:solidFill>
                <a:latin typeface="Syne Bold" pitchFamily="34" charset="0"/>
                <a:ea typeface="Syne Bold" pitchFamily="34" charset="-122"/>
                <a:cs typeface="Syne Bold" pitchFamily="34" charset="-120"/>
              </a:rPr>
              <a:t>Urban Advantage</a:t>
            </a:r>
            <a:endParaRPr lang="en-US" sz="1600" dirty="0"/>
          </a:p>
        </p:txBody>
      </p:sp>
      <p:sp>
        <p:nvSpPr>
          <p:cNvPr id="12" name="Text 6"/>
          <p:cNvSpPr/>
          <p:nvPr/>
        </p:nvSpPr>
        <p:spPr>
          <a:xfrm>
            <a:off x="5612249" y="6719590"/>
            <a:ext cx="3909060" cy="743307"/>
          </a:xfrm>
          <a:prstGeom prst="rect">
            <a:avLst/>
          </a:prstGeom>
          <a:noFill/>
          <a:ln/>
        </p:spPr>
        <p:txBody>
          <a:bodyPr wrap="square" lIns="0" tIns="0" rIns="0" bIns="0" rtlCol="0" anchor="t"/>
          <a:lstStyle/>
          <a:p>
            <a:pPr marL="0" indent="0" algn="l">
              <a:lnSpc>
                <a:spcPts val="1950"/>
              </a:lnSpc>
              <a:buNone/>
            </a:pPr>
            <a:r>
              <a:rPr lang="en-US" sz="1600" dirty="0">
                <a:solidFill>
                  <a:srgbClr val="D9E1FF"/>
                </a:solidFill>
                <a:latin typeface="Arimo" pitchFamily="34" charset="0"/>
                <a:ea typeface="Arimo" pitchFamily="34" charset="-122"/>
                <a:cs typeface="Arimo" pitchFamily="34" charset="-120"/>
              </a:rPr>
              <a:t>Urban areas exhibit higher EV adoption rates due to better charging networks and greater exposure to environmental initiatives.</a:t>
            </a:r>
            <a:endParaRPr lang="en-US" sz="1600" dirty="0"/>
          </a:p>
        </p:txBody>
      </p:sp>
      <p:sp>
        <p:nvSpPr>
          <p:cNvPr id="13" name="Shape 7"/>
          <p:cNvSpPr/>
          <p:nvPr/>
        </p:nvSpPr>
        <p:spPr>
          <a:xfrm>
            <a:off x="9676090" y="6399073"/>
            <a:ext cx="348377" cy="348377"/>
          </a:xfrm>
          <a:prstGeom prst="roundRect">
            <a:avLst>
              <a:gd name="adj" fmla="val 6669"/>
            </a:avLst>
          </a:prstGeom>
          <a:solidFill>
            <a:srgbClr val="2B2952"/>
          </a:solidFill>
          <a:ln/>
        </p:spPr>
        <p:txBody>
          <a:bodyPr/>
          <a:lstStyle/>
          <a:p>
            <a:endParaRPr lang="en-IN"/>
          </a:p>
        </p:txBody>
      </p:sp>
      <p:pic>
        <p:nvPicPr>
          <p:cNvPr id="14" name="Image 4" descr="preencoded.png"/>
          <p:cNvPicPr>
            <a:picLocks noChangeAspect="1"/>
          </p:cNvPicPr>
          <p:nvPr/>
        </p:nvPicPr>
        <p:blipFill>
          <a:blip r:embed="rId7"/>
          <a:stretch>
            <a:fillRect/>
          </a:stretch>
        </p:blipFill>
        <p:spPr>
          <a:xfrm>
            <a:off x="9740979" y="6436638"/>
            <a:ext cx="218599" cy="273248"/>
          </a:xfrm>
          <a:prstGeom prst="rect">
            <a:avLst/>
          </a:prstGeom>
        </p:spPr>
      </p:pic>
      <p:sp>
        <p:nvSpPr>
          <p:cNvPr id="15" name="Text 8"/>
          <p:cNvSpPr/>
          <p:nvPr/>
        </p:nvSpPr>
        <p:spPr>
          <a:xfrm>
            <a:off x="10179248" y="6399073"/>
            <a:ext cx="1822133" cy="227648"/>
          </a:xfrm>
          <a:prstGeom prst="rect">
            <a:avLst/>
          </a:prstGeom>
          <a:noFill/>
          <a:ln/>
        </p:spPr>
        <p:txBody>
          <a:bodyPr wrap="none" lIns="0" tIns="0" rIns="0" bIns="0" rtlCol="0" anchor="t"/>
          <a:lstStyle/>
          <a:p>
            <a:pPr marL="0" indent="0" algn="l">
              <a:lnSpc>
                <a:spcPts val="1750"/>
              </a:lnSpc>
              <a:buNone/>
            </a:pPr>
            <a:r>
              <a:rPr lang="en-US" sz="1600" b="1" dirty="0">
                <a:solidFill>
                  <a:srgbClr val="D9E1FF"/>
                </a:solidFill>
                <a:latin typeface="Syne Bold" pitchFamily="34" charset="0"/>
                <a:ea typeface="Syne Bold" pitchFamily="34" charset="-122"/>
                <a:cs typeface="Syne Bold" pitchFamily="34" charset="-120"/>
              </a:rPr>
              <a:t>Rural Challenges</a:t>
            </a:r>
            <a:endParaRPr lang="en-US" sz="1600" dirty="0"/>
          </a:p>
        </p:txBody>
      </p:sp>
      <p:sp>
        <p:nvSpPr>
          <p:cNvPr id="16" name="Text 9"/>
          <p:cNvSpPr/>
          <p:nvPr/>
        </p:nvSpPr>
        <p:spPr>
          <a:xfrm>
            <a:off x="10179248" y="6719590"/>
            <a:ext cx="3909060" cy="991076"/>
          </a:xfrm>
          <a:prstGeom prst="rect">
            <a:avLst/>
          </a:prstGeom>
          <a:noFill/>
          <a:ln/>
        </p:spPr>
        <p:txBody>
          <a:bodyPr wrap="square" lIns="0" tIns="0" rIns="0" bIns="0" rtlCol="0" anchor="t"/>
          <a:lstStyle/>
          <a:p>
            <a:pPr marL="0" indent="0" algn="l">
              <a:lnSpc>
                <a:spcPts val="1950"/>
              </a:lnSpc>
              <a:buNone/>
            </a:pPr>
            <a:r>
              <a:rPr lang="en-US" sz="1600" dirty="0">
                <a:solidFill>
                  <a:srgbClr val="D9E1FF"/>
                </a:solidFill>
                <a:latin typeface="Arimo" pitchFamily="34" charset="0"/>
                <a:ea typeface="Arimo" pitchFamily="34" charset="-122"/>
                <a:cs typeface="Arimo" pitchFamily="34" charset="-120"/>
              </a:rPr>
              <a:t>Rural counties in states like Mississippi, Wyoming, and West Virginia report EV market shares below 2%, reflecting disparities in infrastructure, awareness, and access.</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89109" y="384334"/>
            <a:ext cx="6089452" cy="411004"/>
          </a:xfrm>
          <a:prstGeom prst="rect">
            <a:avLst/>
          </a:prstGeom>
          <a:noFill/>
          <a:ln/>
        </p:spPr>
        <p:txBody>
          <a:bodyPr wrap="none" lIns="0" tIns="0" rIns="0" bIns="0" rtlCol="0" anchor="t"/>
          <a:lstStyle/>
          <a:p>
            <a:pPr marL="0" indent="0" algn="l">
              <a:lnSpc>
                <a:spcPts val="3200"/>
              </a:lnSpc>
              <a:buNone/>
            </a:pPr>
            <a:r>
              <a:rPr lang="en-US" sz="2550" b="1" dirty="0">
                <a:solidFill>
                  <a:srgbClr val="FFFFFF"/>
                </a:solidFill>
                <a:latin typeface="Syne Bold" pitchFamily="34" charset="0"/>
                <a:ea typeface="Syne Bold" pitchFamily="34" charset="-122"/>
                <a:cs typeface="Syne Bold" pitchFamily="34" charset="-120"/>
              </a:rPr>
              <a:t>BEV vs. PHEV Distribution Insights</a:t>
            </a:r>
            <a:endParaRPr lang="en-US" sz="2550" dirty="0"/>
          </a:p>
        </p:txBody>
      </p:sp>
      <p:pic>
        <p:nvPicPr>
          <p:cNvPr id="3" name="Image 0" descr="preencoded.png"/>
          <p:cNvPicPr>
            <a:picLocks noChangeAspect="1"/>
          </p:cNvPicPr>
          <p:nvPr/>
        </p:nvPicPr>
        <p:blipFill>
          <a:blip r:embed="rId3"/>
          <a:stretch>
            <a:fillRect/>
          </a:stretch>
        </p:blipFill>
        <p:spPr>
          <a:xfrm>
            <a:off x="489109" y="501088"/>
            <a:ext cx="13652183" cy="6031071"/>
          </a:xfrm>
          <a:prstGeom prst="rect">
            <a:avLst/>
          </a:prstGeom>
        </p:spPr>
      </p:pic>
      <p:sp>
        <p:nvSpPr>
          <p:cNvPr id="4" name="Shape 1"/>
          <p:cNvSpPr/>
          <p:nvPr/>
        </p:nvSpPr>
        <p:spPr>
          <a:xfrm>
            <a:off x="11110579" y="3336908"/>
            <a:ext cx="139660" cy="139660"/>
          </a:xfrm>
          <a:prstGeom prst="roundRect">
            <a:avLst>
              <a:gd name="adj" fmla="val 13095"/>
            </a:avLst>
          </a:prstGeom>
          <a:solidFill>
            <a:srgbClr val="1E0099"/>
          </a:solidFill>
          <a:ln/>
        </p:spPr>
        <p:txBody>
          <a:bodyPr/>
          <a:lstStyle/>
          <a:p>
            <a:endParaRPr lang="en-IN"/>
          </a:p>
        </p:txBody>
      </p:sp>
      <p:sp>
        <p:nvSpPr>
          <p:cNvPr id="5" name="Text 2"/>
          <p:cNvSpPr/>
          <p:nvPr/>
        </p:nvSpPr>
        <p:spPr>
          <a:xfrm>
            <a:off x="11311200" y="3336908"/>
            <a:ext cx="349329" cy="139660"/>
          </a:xfrm>
          <a:prstGeom prst="rect">
            <a:avLst/>
          </a:prstGeom>
          <a:noFill/>
          <a:ln/>
        </p:spPr>
        <p:txBody>
          <a:bodyPr wrap="none" lIns="0" tIns="0" rIns="0" bIns="0" rtlCol="0" anchor="t"/>
          <a:lstStyle/>
          <a:p>
            <a:pPr marL="0" indent="0" algn="l">
              <a:lnSpc>
                <a:spcPts val="1100"/>
              </a:lnSpc>
              <a:buNone/>
            </a:pPr>
            <a:r>
              <a:rPr lang="en-US" sz="1100" dirty="0">
                <a:solidFill>
                  <a:srgbClr val="D9E1FF"/>
                </a:solidFill>
                <a:latin typeface="Arimo" pitchFamily="34" charset="0"/>
                <a:ea typeface="Arimo" pitchFamily="34" charset="-122"/>
                <a:cs typeface="Arimo" pitchFamily="34" charset="-120"/>
              </a:rPr>
              <a:t>BEVs</a:t>
            </a:r>
            <a:endParaRPr lang="en-US" sz="1100" dirty="0"/>
          </a:p>
        </p:txBody>
      </p:sp>
      <p:sp>
        <p:nvSpPr>
          <p:cNvPr id="6" name="Shape 3"/>
          <p:cNvSpPr/>
          <p:nvPr/>
        </p:nvSpPr>
        <p:spPr>
          <a:xfrm>
            <a:off x="11812929" y="3336908"/>
            <a:ext cx="139660" cy="139660"/>
          </a:xfrm>
          <a:prstGeom prst="roundRect">
            <a:avLst>
              <a:gd name="adj" fmla="val 13095"/>
            </a:avLst>
          </a:prstGeom>
          <a:solidFill>
            <a:srgbClr val="6540FF"/>
          </a:solidFill>
          <a:ln/>
        </p:spPr>
        <p:txBody>
          <a:bodyPr/>
          <a:lstStyle/>
          <a:p>
            <a:endParaRPr lang="en-IN"/>
          </a:p>
        </p:txBody>
      </p:sp>
      <p:sp>
        <p:nvSpPr>
          <p:cNvPr id="7" name="Text 4"/>
          <p:cNvSpPr/>
          <p:nvPr/>
        </p:nvSpPr>
        <p:spPr>
          <a:xfrm>
            <a:off x="12013549" y="3336908"/>
            <a:ext cx="450175" cy="139660"/>
          </a:xfrm>
          <a:prstGeom prst="rect">
            <a:avLst/>
          </a:prstGeom>
          <a:noFill/>
          <a:ln/>
        </p:spPr>
        <p:txBody>
          <a:bodyPr wrap="none" lIns="0" tIns="0" rIns="0" bIns="0" rtlCol="0" anchor="t"/>
          <a:lstStyle/>
          <a:p>
            <a:pPr marL="0" indent="0" algn="l">
              <a:lnSpc>
                <a:spcPts val="1100"/>
              </a:lnSpc>
              <a:buNone/>
            </a:pPr>
            <a:r>
              <a:rPr lang="en-US" sz="1100" dirty="0">
                <a:solidFill>
                  <a:srgbClr val="D9E1FF"/>
                </a:solidFill>
                <a:latin typeface="Arimo" pitchFamily="34" charset="0"/>
                <a:ea typeface="Arimo" pitchFamily="34" charset="-122"/>
                <a:cs typeface="Arimo" pitchFamily="34" charset="-120"/>
              </a:rPr>
              <a:t>PHEVs</a:t>
            </a:r>
            <a:endParaRPr lang="en-US" sz="1100" dirty="0"/>
          </a:p>
        </p:txBody>
      </p:sp>
      <p:sp>
        <p:nvSpPr>
          <p:cNvPr id="8" name="Text 5"/>
          <p:cNvSpPr/>
          <p:nvPr/>
        </p:nvSpPr>
        <p:spPr>
          <a:xfrm>
            <a:off x="570132" y="6648913"/>
            <a:ext cx="13652183" cy="447199"/>
          </a:xfrm>
          <a:prstGeom prst="rect">
            <a:avLst/>
          </a:prstGeom>
          <a:noFill/>
          <a:ln/>
        </p:spPr>
        <p:txBody>
          <a:bodyPr wrap="square" lIns="0" tIns="0" rIns="0" bIns="0" rtlCol="0" anchor="t"/>
          <a:lstStyle/>
          <a:p>
            <a:pPr marL="0" indent="0" algn="l">
              <a:lnSpc>
                <a:spcPts val="1750"/>
              </a:lnSpc>
              <a:buNone/>
            </a:pPr>
            <a:r>
              <a:rPr lang="en-US" sz="1600" dirty="0">
                <a:solidFill>
                  <a:srgbClr val="D9E1FF"/>
                </a:solidFill>
                <a:latin typeface="Arimo" pitchFamily="34" charset="0"/>
                <a:ea typeface="Arimo" pitchFamily="34" charset="-122"/>
                <a:cs typeface="Arimo" pitchFamily="34" charset="-120"/>
              </a:rPr>
              <a:t>Analysis reveals a clear and growing preference for BEVs over PHEVs across most regions, especially in recent years. BEVs consistently outnumber PHEVs in high-adoption states like California, Oregon, and New York, reflecting rising consumer trust in battery performance and charging infrastructure.</a:t>
            </a:r>
            <a:endParaRPr lang="en-US" sz="1600" dirty="0"/>
          </a:p>
        </p:txBody>
      </p:sp>
      <p:sp>
        <p:nvSpPr>
          <p:cNvPr id="9" name="Text 6"/>
          <p:cNvSpPr/>
          <p:nvPr/>
        </p:nvSpPr>
        <p:spPr>
          <a:xfrm>
            <a:off x="489109" y="7398067"/>
            <a:ext cx="12291104" cy="447199"/>
          </a:xfrm>
          <a:prstGeom prst="rect">
            <a:avLst/>
          </a:prstGeom>
          <a:noFill/>
          <a:ln/>
        </p:spPr>
        <p:txBody>
          <a:bodyPr wrap="none" lIns="0" tIns="0" rIns="0" bIns="0" rtlCol="0" anchor="t"/>
          <a:lstStyle/>
          <a:p>
            <a:pPr marL="0" indent="0" algn="l">
              <a:lnSpc>
                <a:spcPts val="1750"/>
              </a:lnSpc>
              <a:buNone/>
            </a:pPr>
            <a:r>
              <a:rPr lang="en-US" sz="1600" dirty="0">
                <a:solidFill>
                  <a:srgbClr val="D9E1FF"/>
                </a:solidFill>
                <a:latin typeface="Arimo" pitchFamily="34" charset="0"/>
                <a:ea typeface="Arimo" pitchFamily="34" charset="-122"/>
                <a:cs typeface="Arimo" pitchFamily="34" charset="-120"/>
              </a:rPr>
              <a:t>Between 2020 and 2023, BEVs saw significant acceleration in adoption. Regions with higher urban density tend to favor BEVs,</a:t>
            </a:r>
          </a:p>
          <a:p>
            <a:pPr marL="0" indent="0" algn="l">
              <a:lnSpc>
                <a:spcPts val="1750"/>
              </a:lnSpc>
              <a:buNone/>
            </a:pPr>
            <a:r>
              <a:rPr lang="en-US" sz="1600" dirty="0">
                <a:solidFill>
                  <a:srgbClr val="D9E1FF"/>
                </a:solidFill>
                <a:latin typeface="Arimo" pitchFamily="34" charset="0"/>
                <a:ea typeface="Arimo" pitchFamily="34" charset="-122"/>
                <a:cs typeface="Arimo" pitchFamily="34" charset="-120"/>
              </a:rPr>
              <a:t> while some rural areas still show a modest inclination toward PHEVs due to range concerns.</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6162" y="570548"/>
            <a:ext cx="10528102" cy="610314"/>
          </a:xfrm>
          <a:prstGeom prst="rect">
            <a:avLst/>
          </a:prstGeom>
          <a:noFill/>
          <a:ln/>
        </p:spPr>
        <p:txBody>
          <a:bodyPr wrap="none" lIns="0" tIns="0" rIns="0" bIns="0" rtlCol="0" anchor="t"/>
          <a:lstStyle/>
          <a:p>
            <a:pPr marL="0" indent="0" algn="l">
              <a:lnSpc>
                <a:spcPts val="4800"/>
              </a:lnSpc>
              <a:buNone/>
            </a:pPr>
            <a:r>
              <a:rPr lang="en-US" sz="3800" b="1" dirty="0">
                <a:solidFill>
                  <a:srgbClr val="FFFFFF"/>
                </a:solidFill>
                <a:latin typeface="Syne Bold" pitchFamily="34" charset="0"/>
                <a:ea typeface="Syne Bold" pitchFamily="34" charset="-122"/>
                <a:cs typeface="Syne Bold" pitchFamily="34" charset="-120"/>
              </a:rPr>
              <a:t>Top 10 Counties Leading in EV Adoption</a:t>
            </a:r>
            <a:endParaRPr lang="en-US" sz="3800" dirty="0"/>
          </a:p>
        </p:txBody>
      </p:sp>
      <p:pic>
        <p:nvPicPr>
          <p:cNvPr id="3" name="Image 0" descr="preencoded.png"/>
          <p:cNvPicPr>
            <a:picLocks noChangeAspect="1"/>
          </p:cNvPicPr>
          <p:nvPr/>
        </p:nvPicPr>
        <p:blipFill>
          <a:blip r:embed="rId3"/>
          <a:stretch>
            <a:fillRect/>
          </a:stretch>
        </p:blipFill>
        <p:spPr>
          <a:xfrm>
            <a:off x="726162" y="1595795"/>
            <a:ext cx="7124700" cy="2918460"/>
          </a:xfrm>
          <a:prstGeom prst="rect">
            <a:avLst/>
          </a:prstGeom>
        </p:spPr>
      </p:pic>
      <p:sp>
        <p:nvSpPr>
          <p:cNvPr id="4" name="Text 1"/>
          <p:cNvSpPr/>
          <p:nvPr/>
        </p:nvSpPr>
        <p:spPr>
          <a:xfrm>
            <a:off x="726162" y="4851321"/>
            <a:ext cx="4185166" cy="684728"/>
          </a:xfrm>
          <a:prstGeom prst="rect">
            <a:avLst/>
          </a:prstGeom>
          <a:noFill/>
          <a:ln/>
        </p:spPr>
        <p:txBody>
          <a:bodyPr wrap="none" lIns="0" tIns="0" rIns="0" bIns="0" rtlCol="0" anchor="t"/>
          <a:lstStyle/>
          <a:p>
            <a:pPr marL="0" indent="0" algn="ctr">
              <a:lnSpc>
                <a:spcPts val="5350"/>
              </a:lnSpc>
              <a:buNone/>
            </a:pPr>
            <a:r>
              <a:rPr lang="en-US" sz="5350" b="1" dirty="0">
                <a:solidFill>
                  <a:srgbClr val="D9E1FF"/>
                </a:solidFill>
                <a:latin typeface="Syne Bold" pitchFamily="34" charset="0"/>
                <a:ea typeface="Syne Bold" pitchFamily="34" charset="-122"/>
                <a:cs typeface="Syne Bold" pitchFamily="34" charset="-120"/>
              </a:rPr>
              <a:t>25%</a:t>
            </a:r>
            <a:endParaRPr lang="en-US" sz="5350" dirty="0"/>
          </a:p>
        </p:txBody>
      </p:sp>
      <p:sp>
        <p:nvSpPr>
          <p:cNvPr id="5" name="Text 2"/>
          <p:cNvSpPr/>
          <p:nvPr/>
        </p:nvSpPr>
        <p:spPr>
          <a:xfrm>
            <a:off x="1486853" y="5795367"/>
            <a:ext cx="2663785" cy="305038"/>
          </a:xfrm>
          <a:prstGeom prst="rect">
            <a:avLst/>
          </a:prstGeom>
          <a:noFill/>
          <a:ln/>
        </p:spPr>
        <p:txBody>
          <a:bodyPr wrap="none" lIns="0" tIns="0" rIns="0" bIns="0" rtlCol="0" anchor="t"/>
          <a:lstStyle/>
          <a:p>
            <a:pPr marL="0" indent="0" algn="ctr">
              <a:lnSpc>
                <a:spcPts val="2400"/>
              </a:lnSpc>
              <a:buNone/>
            </a:pPr>
            <a:r>
              <a:rPr lang="en-US" sz="1900" b="1" dirty="0">
                <a:solidFill>
                  <a:srgbClr val="D9E1FF"/>
                </a:solidFill>
                <a:latin typeface="Syne Bold" pitchFamily="34" charset="0"/>
                <a:ea typeface="Syne Bold" pitchFamily="34" charset="-122"/>
                <a:cs typeface="Syne Bold" pitchFamily="34" charset="-120"/>
              </a:rPr>
              <a:t>Highest Penetration</a:t>
            </a:r>
            <a:endParaRPr lang="en-US" sz="1900" dirty="0"/>
          </a:p>
        </p:txBody>
      </p:sp>
      <p:sp>
        <p:nvSpPr>
          <p:cNvPr id="6" name="Text 3"/>
          <p:cNvSpPr/>
          <p:nvPr/>
        </p:nvSpPr>
        <p:spPr>
          <a:xfrm>
            <a:off x="726162" y="6224826"/>
            <a:ext cx="4185166" cy="331946"/>
          </a:xfrm>
          <a:prstGeom prst="rect">
            <a:avLst/>
          </a:prstGeom>
          <a:noFill/>
          <a:ln/>
        </p:spPr>
        <p:txBody>
          <a:bodyPr wrap="none" lIns="0" tIns="0" rIns="0" bIns="0" rtlCol="0" anchor="t"/>
          <a:lstStyle/>
          <a:p>
            <a:pPr marL="0" indent="0" algn="ctr">
              <a:lnSpc>
                <a:spcPts val="2600"/>
              </a:lnSpc>
              <a:buNone/>
            </a:pPr>
            <a:r>
              <a:rPr lang="en-US" sz="1600" dirty="0">
                <a:solidFill>
                  <a:srgbClr val="D9E1FF"/>
                </a:solidFill>
                <a:latin typeface="Arimo" pitchFamily="34" charset="0"/>
                <a:ea typeface="Arimo" pitchFamily="34" charset="-122"/>
                <a:cs typeface="Arimo" pitchFamily="34" charset="-120"/>
              </a:rPr>
              <a:t>Top counties exceed 25% EV market share</a:t>
            </a:r>
            <a:endParaRPr lang="en-US" sz="1600" dirty="0"/>
          </a:p>
        </p:txBody>
      </p:sp>
      <p:sp>
        <p:nvSpPr>
          <p:cNvPr id="7" name="Text 4"/>
          <p:cNvSpPr/>
          <p:nvPr/>
        </p:nvSpPr>
        <p:spPr>
          <a:xfrm>
            <a:off x="5222558" y="4851321"/>
            <a:ext cx="4185166" cy="684728"/>
          </a:xfrm>
          <a:prstGeom prst="rect">
            <a:avLst/>
          </a:prstGeom>
          <a:noFill/>
          <a:ln/>
        </p:spPr>
        <p:txBody>
          <a:bodyPr wrap="none" lIns="0" tIns="0" rIns="0" bIns="0" rtlCol="0" anchor="t"/>
          <a:lstStyle/>
          <a:p>
            <a:pPr marL="0" indent="0" algn="ctr">
              <a:lnSpc>
                <a:spcPts val="5350"/>
              </a:lnSpc>
              <a:buNone/>
            </a:pPr>
            <a:r>
              <a:rPr lang="en-US" sz="5350" b="1" dirty="0">
                <a:solidFill>
                  <a:srgbClr val="D9E1FF"/>
                </a:solidFill>
                <a:latin typeface="Syne Bold" pitchFamily="34" charset="0"/>
                <a:ea typeface="Syne Bold" pitchFamily="34" charset="-122"/>
                <a:cs typeface="Syne Bold" pitchFamily="34" charset="-120"/>
              </a:rPr>
              <a:t>10</a:t>
            </a:r>
            <a:endParaRPr lang="en-US" sz="5350" dirty="0"/>
          </a:p>
        </p:txBody>
      </p:sp>
      <p:sp>
        <p:nvSpPr>
          <p:cNvPr id="8" name="Text 5"/>
          <p:cNvSpPr/>
          <p:nvPr/>
        </p:nvSpPr>
        <p:spPr>
          <a:xfrm>
            <a:off x="6030039" y="5795367"/>
            <a:ext cx="2570202" cy="305038"/>
          </a:xfrm>
          <a:prstGeom prst="rect">
            <a:avLst/>
          </a:prstGeom>
          <a:noFill/>
          <a:ln/>
        </p:spPr>
        <p:txBody>
          <a:bodyPr wrap="none" lIns="0" tIns="0" rIns="0" bIns="0" rtlCol="0" anchor="t"/>
          <a:lstStyle/>
          <a:p>
            <a:pPr marL="0" indent="0" algn="ctr">
              <a:lnSpc>
                <a:spcPts val="2400"/>
              </a:lnSpc>
              <a:buNone/>
            </a:pPr>
            <a:r>
              <a:rPr lang="en-US" sz="1900" b="1" dirty="0">
                <a:solidFill>
                  <a:srgbClr val="D9E1FF"/>
                </a:solidFill>
                <a:latin typeface="Syne Bold" pitchFamily="34" charset="0"/>
                <a:ea typeface="Syne Bold" pitchFamily="34" charset="-122"/>
                <a:cs typeface="Syne Bold" pitchFamily="34" charset="-120"/>
              </a:rPr>
              <a:t>California Counties</a:t>
            </a:r>
            <a:endParaRPr lang="en-US" sz="1900" dirty="0"/>
          </a:p>
        </p:txBody>
      </p:sp>
      <p:sp>
        <p:nvSpPr>
          <p:cNvPr id="9" name="Text 6"/>
          <p:cNvSpPr/>
          <p:nvPr/>
        </p:nvSpPr>
        <p:spPr>
          <a:xfrm>
            <a:off x="5222558" y="6224826"/>
            <a:ext cx="4185166" cy="331946"/>
          </a:xfrm>
          <a:prstGeom prst="rect">
            <a:avLst/>
          </a:prstGeom>
          <a:noFill/>
          <a:ln/>
        </p:spPr>
        <p:txBody>
          <a:bodyPr wrap="none" lIns="0" tIns="0" rIns="0" bIns="0" rtlCol="0" anchor="t"/>
          <a:lstStyle/>
          <a:p>
            <a:pPr marL="0" indent="0" algn="ctr">
              <a:lnSpc>
                <a:spcPts val="2600"/>
              </a:lnSpc>
              <a:buNone/>
            </a:pPr>
            <a:r>
              <a:rPr lang="en-US" sz="1600" dirty="0">
                <a:solidFill>
                  <a:srgbClr val="D9E1FF"/>
                </a:solidFill>
                <a:latin typeface="Arimo" pitchFamily="34" charset="0"/>
                <a:ea typeface="Arimo" pitchFamily="34" charset="-122"/>
                <a:cs typeface="Arimo" pitchFamily="34" charset="-120"/>
              </a:rPr>
              <a:t>Dominate the top rankings</a:t>
            </a:r>
            <a:endParaRPr lang="en-US" sz="1600" dirty="0"/>
          </a:p>
        </p:txBody>
      </p:sp>
      <p:sp>
        <p:nvSpPr>
          <p:cNvPr id="10" name="Text 7"/>
          <p:cNvSpPr/>
          <p:nvPr/>
        </p:nvSpPr>
        <p:spPr>
          <a:xfrm>
            <a:off x="9718953" y="4851321"/>
            <a:ext cx="4185166" cy="684728"/>
          </a:xfrm>
          <a:prstGeom prst="rect">
            <a:avLst/>
          </a:prstGeom>
          <a:noFill/>
          <a:ln/>
        </p:spPr>
        <p:txBody>
          <a:bodyPr wrap="none" lIns="0" tIns="0" rIns="0" bIns="0" rtlCol="0" anchor="t"/>
          <a:lstStyle/>
          <a:p>
            <a:pPr marL="0" indent="0" algn="ctr">
              <a:lnSpc>
                <a:spcPts val="5350"/>
              </a:lnSpc>
              <a:buNone/>
            </a:pPr>
            <a:r>
              <a:rPr lang="en-US" sz="5350" b="1" dirty="0">
                <a:solidFill>
                  <a:srgbClr val="D9E1FF"/>
                </a:solidFill>
                <a:latin typeface="Syne Bold" pitchFamily="34" charset="0"/>
                <a:ea typeface="Syne Bold" pitchFamily="34" charset="-122"/>
                <a:cs typeface="Syne Bold" pitchFamily="34" charset="-120"/>
              </a:rPr>
              <a:t>&lt;1%</a:t>
            </a:r>
            <a:endParaRPr lang="en-US" sz="5350" dirty="0"/>
          </a:p>
        </p:txBody>
      </p:sp>
      <p:sp>
        <p:nvSpPr>
          <p:cNvPr id="11" name="Text 8"/>
          <p:cNvSpPr/>
          <p:nvPr/>
        </p:nvSpPr>
        <p:spPr>
          <a:xfrm>
            <a:off x="10590967" y="5795367"/>
            <a:ext cx="2441019" cy="305038"/>
          </a:xfrm>
          <a:prstGeom prst="rect">
            <a:avLst/>
          </a:prstGeom>
          <a:noFill/>
          <a:ln/>
        </p:spPr>
        <p:txBody>
          <a:bodyPr wrap="none" lIns="0" tIns="0" rIns="0" bIns="0" rtlCol="0" anchor="t"/>
          <a:lstStyle/>
          <a:p>
            <a:pPr marL="0" indent="0" algn="ctr">
              <a:lnSpc>
                <a:spcPts val="2400"/>
              </a:lnSpc>
              <a:buNone/>
            </a:pPr>
            <a:r>
              <a:rPr lang="en-US" sz="1900" b="1" dirty="0">
                <a:solidFill>
                  <a:srgbClr val="D9E1FF"/>
                </a:solidFill>
                <a:latin typeface="Syne Bold" pitchFamily="34" charset="0"/>
                <a:ea typeface="Syne Bold" pitchFamily="34" charset="-122"/>
                <a:cs typeface="Syne Bold" pitchFamily="34" charset="-120"/>
              </a:rPr>
              <a:t>Rural Counties</a:t>
            </a:r>
            <a:endParaRPr lang="en-US" sz="1900" dirty="0"/>
          </a:p>
        </p:txBody>
      </p:sp>
      <p:sp>
        <p:nvSpPr>
          <p:cNvPr id="12" name="Text 9"/>
          <p:cNvSpPr/>
          <p:nvPr/>
        </p:nvSpPr>
        <p:spPr>
          <a:xfrm>
            <a:off x="9718953" y="6224826"/>
            <a:ext cx="4185166" cy="331946"/>
          </a:xfrm>
          <a:prstGeom prst="rect">
            <a:avLst/>
          </a:prstGeom>
          <a:noFill/>
          <a:ln/>
        </p:spPr>
        <p:txBody>
          <a:bodyPr wrap="none" lIns="0" tIns="0" rIns="0" bIns="0" rtlCol="0" anchor="t"/>
          <a:lstStyle/>
          <a:p>
            <a:pPr marL="0" indent="0" algn="ctr">
              <a:lnSpc>
                <a:spcPts val="2600"/>
              </a:lnSpc>
              <a:buNone/>
            </a:pPr>
            <a:r>
              <a:rPr lang="en-US" sz="1600" dirty="0">
                <a:solidFill>
                  <a:srgbClr val="D9E1FF"/>
                </a:solidFill>
                <a:latin typeface="Arimo" pitchFamily="34" charset="0"/>
                <a:ea typeface="Arimo" pitchFamily="34" charset="-122"/>
                <a:cs typeface="Arimo" pitchFamily="34" charset="-120"/>
              </a:rPr>
              <a:t>Show limited adoption in bottom tier</a:t>
            </a:r>
            <a:endParaRPr lang="en-US" sz="1600" dirty="0"/>
          </a:p>
        </p:txBody>
      </p:sp>
      <p:sp>
        <p:nvSpPr>
          <p:cNvPr id="13" name="Text 10"/>
          <p:cNvSpPr/>
          <p:nvPr/>
        </p:nvSpPr>
        <p:spPr>
          <a:xfrm>
            <a:off x="726162" y="6790134"/>
            <a:ext cx="13178076" cy="995839"/>
          </a:xfrm>
          <a:prstGeom prst="rect">
            <a:avLst/>
          </a:prstGeom>
          <a:noFill/>
          <a:ln/>
        </p:spPr>
        <p:txBody>
          <a:bodyPr wrap="square" lIns="0" tIns="0" rIns="0" bIns="0" rtlCol="0" anchor="t"/>
          <a:lstStyle/>
          <a:p>
            <a:pPr marL="0" indent="0" algn="l">
              <a:lnSpc>
                <a:spcPts val="2600"/>
              </a:lnSpc>
              <a:buNone/>
            </a:pPr>
            <a:r>
              <a:rPr lang="en-US" sz="1600" dirty="0">
                <a:solidFill>
                  <a:srgbClr val="D9E1FF"/>
                </a:solidFill>
                <a:latin typeface="Arimo" pitchFamily="34" charset="0"/>
                <a:ea typeface="Arimo" pitchFamily="34" charset="-122"/>
                <a:cs typeface="Arimo" pitchFamily="34" charset="-120"/>
              </a:rPr>
              <a:t>Counties in California dominate the top 10 list, with EV penetration exceeding 20-25% in several locations, such as Santa Clara, San Mateo, and Marin. These counties benefit from favorable policy support, early infrastructure development, and strong environmental consciousness among residents.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18862" y="329089"/>
            <a:ext cx="5389840" cy="35194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Syne Bold" pitchFamily="34" charset="0"/>
                <a:ea typeface="Syne Bold" pitchFamily="34" charset="-122"/>
                <a:cs typeface="Syne Bold" pitchFamily="34" charset="-120"/>
              </a:rPr>
              <a:t>EV Growth vs. Total Vehicle Growth</a:t>
            </a:r>
            <a:endParaRPr lang="en-US" sz="2200" dirty="0"/>
          </a:p>
        </p:txBody>
      </p:sp>
      <p:pic>
        <p:nvPicPr>
          <p:cNvPr id="3" name="Image 0" descr="preencoded.png"/>
          <p:cNvPicPr>
            <a:picLocks noChangeAspect="1"/>
          </p:cNvPicPr>
          <p:nvPr/>
        </p:nvPicPr>
        <p:blipFill>
          <a:blip r:embed="rId3"/>
          <a:stretch>
            <a:fillRect/>
          </a:stretch>
        </p:blipFill>
        <p:spPr>
          <a:xfrm>
            <a:off x="418862" y="920353"/>
            <a:ext cx="6987540" cy="2796540"/>
          </a:xfrm>
          <a:prstGeom prst="rect">
            <a:avLst/>
          </a:prstGeom>
        </p:spPr>
      </p:pic>
      <p:pic>
        <p:nvPicPr>
          <p:cNvPr id="4" name="Image 1" descr="preencoded.png"/>
          <p:cNvPicPr>
            <a:picLocks noChangeAspect="1"/>
          </p:cNvPicPr>
          <p:nvPr/>
        </p:nvPicPr>
        <p:blipFill>
          <a:blip r:embed="rId4"/>
          <a:stretch>
            <a:fillRect/>
          </a:stretch>
        </p:blipFill>
        <p:spPr>
          <a:xfrm>
            <a:off x="658179" y="3956207"/>
            <a:ext cx="12590339" cy="2941549"/>
          </a:xfrm>
          <a:prstGeom prst="rect">
            <a:avLst/>
          </a:prstGeom>
        </p:spPr>
      </p:pic>
      <p:sp>
        <p:nvSpPr>
          <p:cNvPr id="5" name="Shape 1"/>
          <p:cNvSpPr/>
          <p:nvPr/>
        </p:nvSpPr>
        <p:spPr>
          <a:xfrm>
            <a:off x="10516672" y="3382804"/>
            <a:ext cx="119658" cy="119658"/>
          </a:xfrm>
          <a:prstGeom prst="roundRect">
            <a:avLst>
              <a:gd name="adj" fmla="val 15284"/>
            </a:avLst>
          </a:prstGeom>
          <a:solidFill>
            <a:srgbClr val="5B33FF"/>
          </a:solidFill>
          <a:ln/>
        </p:spPr>
        <p:txBody>
          <a:bodyPr/>
          <a:lstStyle/>
          <a:p>
            <a:endParaRPr lang="en-IN"/>
          </a:p>
        </p:txBody>
      </p:sp>
      <p:sp>
        <p:nvSpPr>
          <p:cNvPr id="6" name="Text 2"/>
          <p:cNvSpPr/>
          <p:nvPr/>
        </p:nvSpPr>
        <p:spPr>
          <a:xfrm>
            <a:off x="10697289" y="3382804"/>
            <a:ext cx="717471" cy="119658"/>
          </a:xfrm>
          <a:prstGeom prst="rect">
            <a:avLst/>
          </a:prstGeom>
          <a:noFill/>
          <a:ln/>
        </p:spPr>
        <p:txBody>
          <a:bodyPr wrap="none" lIns="0" tIns="0" rIns="0" bIns="0" rtlCol="0" anchor="t"/>
          <a:lstStyle/>
          <a:p>
            <a:pPr marL="0" indent="0" algn="l">
              <a:lnSpc>
                <a:spcPts val="900"/>
              </a:lnSpc>
              <a:buNone/>
            </a:pPr>
            <a:r>
              <a:rPr lang="en-US" sz="900" dirty="0">
                <a:solidFill>
                  <a:srgbClr val="D9E1FF"/>
                </a:solidFill>
                <a:latin typeface="Arimo" pitchFamily="34" charset="0"/>
                <a:ea typeface="Arimo" pitchFamily="34" charset="-122"/>
                <a:cs typeface="Arimo" pitchFamily="34" charset="-120"/>
              </a:rPr>
              <a:t>EV Growth %</a:t>
            </a:r>
            <a:endParaRPr lang="en-US" sz="900" dirty="0"/>
          </a:p>
        </p:txBody>
      </p:sp>
      <p:sp>
        <p:nvSpPr>
          <p:cNvPr id="7" name="Shape 3"/>
          <p:cNvSpPr/>
          <p:nvPr/>
        </p:nvSpPr>
        <p:spPr>
          <a:xfrm>
            <a:off x="11567160" y="3382804"/>
            <a:ext cx="119658" cy="119658"/>
          </a:xfrm>
          <a:prstGeom prst="roundRect">
            <a:avLst>
              <a:gd name="adj" fmla="val 15284"/>
            </a:avLst>
          </a:prstGeom>
          <a:solidFill>
            <a:srgbClr val="A38CFF"/>
          </a:solidFill>
          <a:ln/>
        </p:spPr>
        <p:txBody>
          <a:bodyPr/>
          <a:lstStyle/>
          <a:p>
            <a:endParaRPr lang="en-IN"/>
          </a:p>
        </p:txBody>
      </p:sp>
      <p:sp>
        <p:nvSpPr>
          <p:cNvPr id="8" name="Text 4"/>
          <p:cNvSpPr/>
          <p:nvPr/>
        </p:nvSpPr>
        <p:spPr>
          <a:xfrm>
            <a:off x="11747778" y="3382804"/>
            <a:ext cx="1229201" cy="119658"/>
          </a:xfrm>
          <a:prstGeom prst="rect">
            <a:avLst/>
          </a:prstGeom>
          <a:noFill/>
          <a:ln/>
        </p:spPr>
        <p:txBody>
          <a:bodyPr wrap="none" lIns="0" tIns="0" rIns="0" bIns="0" rtlCol="0" anchor="t"/>
          <a:lstStyle/>
          <a:p>
            <a:pPr marL="0" indent="0" algn="l">
              <a:lnSpc>
                <a:spcPts val="900"/>
              </a:lnSpc>
              <a:buNone/>
            </a:pPr>
            <a:r>
              <a:rPr lang="en-US" sz="900" dirty="0">
                <a:solidFill>
                  <a:srgbClr val="D9E1FF"/>
                </a:solidFill>
                <a:latin typeface="Arimo" pitchFamily="34" charset="0"/>
                <a:ea typeface="Arimo" pitchFamily="34" charset="-122"/>
                <a:cs typeface="Arimo" pitchFamily="34" charset="-120"/>
              </a:rPr>
              <a:t>Total Vehicle Growth %</a:t>
            </a:r>
            <a:endParaRPr lang="en-US" sz="900" dirty="0"/>
          </a:p>
        </p:txBody>
      </p:sp>
      <p:sp>
        <p:nvSpPr>
          <p:cNvPr id="9" name="Text 5"/>
          <p:cNvSpPr/>
          <p:nvPr/>
        </p:nvSpPr>
        <p:spPr>
          <a:xfrm>
            <a:off x="807244" y="7213520"/>
            <a:ext cx="13792676" cy="489306"/>
          </a:xfrm>
          <a:prstGeom prst="rect">
            <a:avLst/>
          </a:prstGeom>
          <a:noFill/>
          <a:ln/>
        </p:spPr>
        <p:txBody>
          <a:bodyPr wrap="none" lIns="0" tIns="0" rIns="0" bIns="0" rtlCol="0" anchor="t"/>
          <a:lstStyle/>
          <a:p>
            <a:pPr marL="0" indent="0" algn="l">
              <a:lnSpc>
                <a:spcPts val="1500"/>
              </a:lnSpc>
              <a:buNone/>
            </a:pPr>
            <a:r>
              <a:rPr lang="en-US" sz="1600" dirty="0">
                <a:solidFill>
                  <a:srgbClr val="D9E1FF"/>
                </a:solidFill>
                <a:latin typeface="Arimo" pitchFamily="34" charset="0"/>
                <a:ea typeface="Arimo" pitchFamily="34" charset="-122"/>
                <a:cs typeface="Arimo" pitchFamily="34" charset="-120"/>
              </a:rPr>
              <a:t>EV adoption has accelerated rapidly, growing 5 to 8 times faster than total vehicle registrations. States such as California, Washington,</a:t>
            </a:r>
          </a:p>
          <a:p>
            <a:pPr marL="0" indent="0" algn="l">
              <a:lnSpc>
                <a:spcPts val="1500"/>
              </a:lnSpc>
              <a:buNone/>
            </a:pPr>
            <a:r>
              <a:rPr lang="en-US" sz="1600" dirty="0">
                <a:solidFill>
                  <a:srgbClr val="D9E1FF"/>
                </a:solidFill>
                <a:latin typeface="Arimo" pitchFamily="34" charset="0"/>
                <a:ea typeface="Arimo" pitchFamily="34" charset="-122"/>
                <a:cs typeface="Arimo" pitchFamily="34" charset="-120"/>
              </a:rPr>
              <a:t> and Colorado show exponential growth in EV registrations, with increases exceeding 300% in some cases.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18862" y="329089"/>
            <a:ext cx="4531043" cy="351949"/>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Syne Bold" pitchFamily="34" charset="0"/>
                <a:ea typeface="Syne Bold" pitchFamily="34" charset="-122"/>
                <a:cs typeface="Syne Bold" pitchFamily="34" charset="-120"/>
              </a:rPr>
              <a:t>Forecasting Future EV Trends</a:t>
            </a:r>
            <a:endParaRPr lang="en-US" sz="2200" dirty="0"/>
          </a:p>
        </p:txBody>
      </p:sp>
      <p:pic>
        <p:nvPicPr>
          <p:cNvPr id="3" name="Image 0" descr="preencoded.png"/>
          <p:cNvPicPr>
            <a:picLocks noChangeAspect="1"/>
          </p:cNvPicPr>
          <p:nvPr/>
        </p:nvPicPr>
        <p:blipFill>
          <a:blip r:embed="rId3"/>
          <a:stretch>
            <a:fillRect/>
          </a:stretch>
        </p:blipFill>
        <p:spPr>
          <a:xfrm>
            <a:off x="418862" y="920353"/>
            <a:ext cx="598408" cy="718066"/>
          </a:xfrm>
          <a:prstGeom prst="rect">
            <a:avLst/>
          </a:prstGeom>
        </p:spPr>
      </p:pic>
      <p:sp>
        <p:nvSpPr>
          <p:cNvPr id="4" name="Text 1"/>
          <p:cNvSpPr/>
          <p:nvPr/>
        </p:nvSpPr>
        <p:spPr>
          <a:xfrm>
            <a:off x="1196697" y="1040011"/>
            <a:ext cx="1545074" cy="175974"/>
          </a:xfrm>
          <a:prstGeom prst="rect">
            <a:avLst/>
          </a:prstGeom>
          <a:noFill/>
          <a:ln/>
        </p:spPr>
        <p:txBody>
          <a:bodyPr wrap="none" lIns="0" tIns="0" rIns="0" bIns="0" rtlCol="0" anchor="t"/>
          <a:lstStyle/>
          <a:p>
            <a:pPr marL="0" indent="0" algn="l">
              <a:lnSpc>
                <a:spcPts val="1350"/>
              </a:lnSpc>
              <a:buNone/>
            </a:pPr>
            <a:r>
              <a:rPr lang="en-US" sz="1600" b="1" dirty="0">
                <a:solidFill>
                  <a:srgbClr val="D9E1FF"/>
                </a:solidFill>
                <a:latin typeface="Syne Bold" pitchFamily="34" charset="0"/>
                <a:ea typeface="Syne Bold" pitchFamily="34" charset="-122"/>
                <a:cs typeface="Syne Bold" pitchFamily="34" charset="-120"/>
              </a:rPr>
              <a:t>Exponential Growth</a:t>
            </a:r>
            <a:endParaRPr lang="en-US" sz="1600" dirty="0"/>
          </a:p>
        </p:txBody>
      </p:sp>
      <p:sp>
        <p:nvSpPr>
          <p:cNvPr id="5" name="Text 2"/>
          <p:cNvSpPr/>
          <p:nvPr/>
        </p:nvSpPr>
        <p:spPr>
          <a:xfrm>
            <a:off x="1196697" y="1287780"/>
            <a:ext cx="13014841" cy="191453"/>
          </a:xfrm>
          <a:prstGeom prst="rect">
            <a:avLst/>
          </a:prstGeom>
          <a:noFill/>
          <a:ln/>
        </p:spPr>
        <p:txBody>
          <a:bodyPr wrap="none" lIns="0" tIns="0" rIns="0" bIns="0" rtlCol="0" anchor="t"/>
          <a:lstStyle/>
          <a:p>
            <a:pPr marL="0" indent="0" algn="l">
              <a:lnSpc>
                <a:spcPts val="1500"/>
              </a:lnSpc>
              <a:buNone/>
            </a:pPr>
            <a:r>
              <a:rPr lang="en-US" sz="1600" dirty="0">
                <a:solidFill>
                  <a:srgbClr val="D9E1FF"/>
                </a:solidFill>
                <a:latin typeface="Arimo" pitchFamily="34" charset="0"/>
                <a:ea typeface="Arimo" pitchFamily="34" charset="-122"/>
                <a:cs typeface="Arimo" pitchFamily="34" charset="-120"/>
              </a:rPr>
              <a:t>Trendline analysis projects continued acceleration in EV adoption with a sharp upward trajectory expected in the next 3-5 years.</a:t>
            </a:r>
            <a:endParaRPr lang="en-US" sz="1600" dirty="0"/>
          </a:p>
        </p:txBody>
      </p:sp>
      <p:pic>
        <p:nvPicPr>
          <p:cNvPr id="6" name="Image 1" descr="preencoded.png"/>
          <p:cNvPicPr>
            <a:picLocks noChangeAspect="1"/>
          </p:cNvPicPr>
          <p:nvPr/>
        </p:nvPicPr>
        <p:blipFill>
          <a:blip r:embed="rId4"/>
          <a:stretch>
            <a:fillRect/>
          </a:stretch>
        </p:blipFill>
        <p:spPr>
          <a:xfrm>
            <a:off x="418862" y="1638419"/>
            <a:ext cx="598408" cy="718066"/>
          </a:xfrm>
          <a:prstGeom prst="rect">
            <a:avLst/>
          </a:prstGeom>
        </p:spPr>
      </p:pic>
      <p:sp>
        <p:nvSpPr>
          <p:cNvPr id="7" name="Text 3"/>
          <p:cNvSpPr/>
          <p:nvPr/>
        </p:nvSpPr>
        <p:spPr>
          <a:xfrm>
            <a:off x="1196697" y="1758077"/>
            <a:ext cx="1601272" cy="175974"/>
          </a:xfrm>
          <a:prstGeom prst="rect">
            <a:avLst/>
          </a:prstGeom>
          <a:noFill/>
          <a:ln/>
        </p:spPr>
        <p:txBody>
          <a:bodyPr wrap="none" lIns="0" tIns="0" rIns="0" bIns="0" rtlCol="0" anchor="t"/>
          <a:lstStyle/>
          <a:p>
            <a:pPr marL="0" indent="0" algn="l">
              <a:lnSpc>
                <a:spcPts val="1350"/>
              </a:lnSpc>
              <a:buNone/>
            </a:pPr>
            <a:r>
              <a:rPr lang="en-US" sz="1600" b="1" dirty="0">
                <a:solidFill>
                  <a:srgbClr val="D9E1FF"/>
                </a:solidFill>
                <a:latin typeface="Syne Bold" pitchFamily="34" charset="0"/>
                <a:ea typeface="Syne Bold" pitchFamily="34" charset="-122"/>
                <a:cs typeface="Syne Bold" pitchFamily="34" charset="-120"/>
              </a:rPr>
              <a:t>Infrastructure Needs</a:t>
            </a:r>
            <a:endParaRPr lang="en-US" sz="1600" dirty="0"/>
          </a:p>
        </p:txBody>
      </p:sp>
      <p:sp>
        <p:nvSpPr>
          <p:cNvPr id="8" name="Text 4"/>
          <p:cNvSpPr/>
          <p:nvPr/>
        </p:nvSpPr>
        <p:spPr>
          <a:xfrm>
            <a:off x="1196697" y="2005846"/>
            <a:ext cx="13014841" cy="191453"/>
          </a:xfrm>
          <a:prstGeom prst="rect">
            <a:avLst/>
          </a:prstGeom>
          <a:noFill/>
          <a:ln/>
        </p:spPr>
        <p:txBody>
          <a:bodyPr wrap="none" lIns="0" tIns="0" rIns="0" bIns="0" rtlCol="0" anchor="t"/>
          <a:lstStyle/>
          <a:p>
            <a:pPr marL="0" indent="0" algn="l">
              <a:lnSpc>
                <a:spcPts val="1500"/>
              </a:lnSpc>
              <a:buNone/>
            </a:pPr>
            <a:r>
              <a:rPr lang="en-US" sz="1600" dirty="0">
                <a:solidFill>
                  <a:srgbClr val="D9E1FF"/>
                </a:solidFill>
                <a:latin typeface="Arimo" pitchFamily="34" charset="0"/>
                <a:ea typeface="Arimo" pitchFamily="34" charset="-122"/>
                <a:cs typeface="Arimo" pitchFamily="34" charset="-120"/>
              </a:rPr>
              <a:t>Forecast supports planning for charging networks, battery supply chains, and grid infrastructure investments.</a:t>
            </a:r>
            <a:endParaRPr lang="en-US" sz="1600" dirty="0"/>
          </a:p>
        </p:txBody>
      </p:sp>
      <p:pic>
        <p:nvPicPr>
          <p:cNvPr id="9" name="Image 2" descr="preencoded.png"/>
          <p:cNvPicPr>
            <a:picLocks noChangeAspect="1"/>
          </p:cNvPicPr>
          <p:nvPr/>
        </p:nvPicPr>
        <p:blipFill>
          <a:blip r:embed="rId5"/>
          <a:stretch>
            <a:fillRect/>
          </a:stretch>
        </p:blipFill>
        <p:spPr>
          <a:xfrm>
            <a:off x="418862" y="2356485"/>
            <a:ext cx="598408" cy="718066"/>
          </a:xfrm>
          <a:prstGeom prst="rect">
            <a:avLst/>
          </a:prstGeom>
        </p:spPr>
      </p:pic>
      <p:sp>
        <p:nvSpPr>
          <p:cNvPr id="10" name="Text 5"/>
          <p:cNvSpPr/>
          <p:nvPr/>
        </p:nvSpPr>
        <p:spPr>
          <a:xfrm>
            <a:off x="1196697" y="2476143"/>
            <a:ext cx="1433274" cy="175974"/>
          </a:xfrm>
          <a:prstGeom prst="rect">
            <a:avLst/>
          </a:prstGeom>
          <a:noFill/>
          <a:ln/>
        </p:spPr>
        <p:txBody>
          <a:bodyPr wrap="none" lIns="0" tIns="0" rIns="0" bIns="0" rtlCol="0" anchor="t"/>
          <a:lstStyle/>
          <a:p>
            <a:pPr marL="0" indent="0" algn="l">
              <a:lnSpc>
                <a:spcPts val="1350"/>
              </a:lnSpc>
              <a:buNone/>
            </a:pPr>
            <a:r>
              <a:rPr lang="en-US" sz="1600" b="1" dirty="0">
                <a:solidFill>
                  <a:srgbClr val="D9E1FF"/>
                </a:solidFill>
                <a:latin typeface="Syne Bold" pitchFamily="34" charset="0"/>
                <a:ea typeface="Syne Bold" pitchFamily="34" charset="-122"/>
                <a:cs typeface="Syne Bold" pitchFamily="34" charset="-120"/>
              </a:rPr>
              <a:t>Sustainability Shift</a:t>
            </a:r>
            <a:endParaRPr lang="en-US" sz="1600" dirty="0"/>
          </a:p>
        </p:txBody>
      </p:sp>
      <p:sp>
        <p:nvSpPr>
          <p:cNvPr id="11" name="Text 6"/>
          <p:cNvSpPr/>
          <p:nvPr/>
        </p:nvSpPr>
        <p:spPr>
          <a:xfrm>
            <a:off x="1196697" y="2723912"/>
            <a:ext cx="13014841" cy="191453"/>
          </a:xfrm>
          <a:prstGeom prst="rect">
            <a:avLst/>
          </a:prstGeom>
          <a:noFill/>
          <a:ln/>
        </p:spPr>
        <p:txBody>
          <a:bodyPr wrap="none" lIns="0" tIns="0" rIns="0" bIns="0" rtlCol="0" anchor="t"/>
          <a:lstStyle/>
          <a:p>
            <a:pPr marL="0" indent="0" algn="l">
              <a:lnSpc>
                <a:spcPts val="1500"/>
              </a:lnSpc>
              <a:buNone/>
            </a:pPr>
            <a:r>
              <a:rPr lang="en-US" sz="1600" dirty="0">
                <a:solidFill>
                  <a:srgbClr val="D9E1FF"/>
                </a:solidFill>
                <a:latin typeface="Arimo" pitchFamily="34" charset="0"/>
                <a:ea typeface="Arimo" pitchFamily="34" charset="-122"/>
                <a:cs typeface="Arimo" pitchFamily="34" charset="-120"/>
              </a:rPr>
              <a:t>Widening gap between EV and total vehicle growth indicates a structural shift toward sustainable mobility.</a:t>
            </a:r>
            <a:endParaRPr lang="en-US" sz="1600" dirty="0"/>
          </a:p>
        </p:txBody>
      </p:sp>
      <p:pic>
        <p:nvPicPr>
          <p:cNvPr id="12" name="Image 3" descr="preencoded.png"/>
          <p:cNvPicPr>
            <a:picLocks noChangeAspect="1"/>
          </p:cNvPicPr>
          <p:nvPr/>
        </p:nvPicPr>
        <p:blipFill>
          <a:blip r:embed="rId6"/>
          <a:stretch>
            <a:fillRect/>
          </a:stretch>
        </p:blipFill>
        <p:spPr>
          <a:xfrm>
            <a:off x="418862" y="3209092"/>
            <a:ext cx="13792676" cy="3732728"/>
          </a:xfrm>
          <a:prstGeom prst="rect">
            <a:avLst/>
          </a:prstGeom>
        </p:spPr>
      </p:pic>
      <p:sp>
        <p:nvSpPr>
          <p:cNvPr id="13" name="Shape 7"/>
          <p:cNvSpPr/>
          <p:nvPr/>
        </p:nvSpPr>
        <p:spPr>
          <a:xfrm>
            <a:off x="5681722" y="7498795"/>
            <a:ext cx="119658" cy="119658"/>
          </a:xfrm>
          <a:prstGeom prst="roundRect">
            <a:avLst>
              <a:gd name="adj" fmla="val 15284"/>
            </a:avLst>
          </a:prstGeom>
          <a:solidFill>
            <a:srgbClr val="5B33FF"/>
          </a:solidFill>
          <a:ln/>
        </p:spPr>
        <p:txBody>
          <a:bodyPr/>
          <a:lstStyle/>
          <a:p>
            <a:endParaRPr lang="en-IN"/>
          </a:p>
        </p:txBody>
      </p:sp>
      <p:sp>
        <p:nvSpPr>
          <p:cNvPr id="14" name="Text 8"/>
          <p:cNvSpPr/>
          <p:nvPr/>
        </p:nvSpPr>
        <p:spPr>
          <a:xfrm>
            <a:off x="5862340" y="7498795"/>
            <a:ext cx="877133" cy="119658"/>
          </a:xfrm>
          <a:prstGeom prst="rect">
            <a:avLst/>
          </a:prstGeom>
          <a:noFill/>
          <a:ln/>
        </p:spPr>
        <p:txBody>
          <a:bodyPr wrap="none" lIns="0" tIns="0" rIns="0" bIns="0" rtlCol="0" anchor="t"/>
          <a:lstStyle/>
          <a:p>
            <a:pPr marL="0" indent="0" algn="l">
              <a:lnSpc>
                <a:spcPts val="900"/>
              </a:lnSpc>
              <a:buNone/>
            </a:pPr>
            <a:r>
              <a:rPr lang="en-US" sz="900" dirty="0">
                <a:solidFill>
                  <a:srgbClr val="D9E1FF"/>
                </a:solidFill>
                <a:latin typeface="Arimo" pitchFamily="34" charset="0"/>
                <a:ea typeface="Arimo" pitchFamily="34" charset="-122"/>
                <a:cs typeface="Arimo" pitchFamily="34" charset="-120"/>
              </a:rPr>
              <a:t>Actual EV Count</a:t>
            </a:r>
            <a:endParaRPr lang="en-US" sz="900" dirty="0"/>
          </a:p>
        </p:txBody>
      </p:sp>
      <p:sp>
        <p:nvSpPr>
          <p:cNvPr id="15" name="Shape 9"/>
          <p:cNvSpPr/>
          <p:nvPr/>
        </p:nvSpPr>
        <p:spPr>
          <a:xfrm>
            <a:off x="6891873" y="7498795"/>
            <a:ext cx="119658" cy="119658"/>
          </a:xfrm>
          <a:prstGeom prst="roundRect">
            <a:avLst>
              <a:gd name="adj" fmla="val 15284"/>
            </a:avLst>
          </a:prstGeom>
          <a:solidFill>
            <a:srgbClr val="A38CFF"/>
          </a:solidFill>
          <a:ln/>
        </p:spPr>
        <p:txBody>
          <a:bodyPr/>
          <a:lstStyle/>
          <a:p>
            <a:endParaRPr lang="en-IN"/>
          </a:p>
        </p:txBody>
      </p:sp>
      <p:sp>
        <p:nvSpPr>
          <p:cNvPr id="16" name="Text 10"/>
          <p:cNvSpPr/>
          <p:nvPr/>
        </p:nvSpPr>
        <p:spPr>
          <a:xfrm>
            <a:off x="7072491" y="7498795"/>
            <a:ext cx="1010007" cy="119658"/>
          </a:xfrm>
          <a:prstGeom prst="rect">
            <a:avLst/>
          </a:prstGeom>
          <a:noFill/>
          <a:ln/>
        </p:spPr>
        <p:txBody>
          <a:bodyPr wrap="none" lIns="0" tIns="0" rIns="0" bIns="0" rtlCol="0" anchor="t"/>
          <a:lstStyle/>
          <a:p>
            <a:pPr marL="0" indent="0" algn="l">
              <a:lnSpc>
                <a:spcPts val="900"/>
              </a:lnSpc>
              <a:buNone/>
            </a:pPr>
            <a:r>
              <a:rPr lang="en-US" sz="900" dirty="0">
                <a:solidFill>
                  <a:srgbClr val="D9E1FF"/>
                </a:solidFill>
                <a:latin typeface="Arimo" pitchFamily="34" charset="0"/>
                <a:ea typeface="Arimo" pitchFamily="34" charset="-122"/>
                <a:cs typeface="Arimo" pitchFamily="34" charset="-120"/>
              </a:rPr>
              <a:t>Forecast EV Count</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65190" y="444103"/>
            <a:ext cx="10199965" cy="475059"/>
          </a:xfrm>
          <a:prstGeom prst="rect">
            <a:avLst/>
          </a:prstGeom>
          <a:noFill/>
          <a:ln/>
        </p:spPr>
        <p:txBody>
          <a:bodyPr wrap="none" lIns="0" tIns="0" rIns="0" bIns="0" rtlCol="0" anchor="t"/>
          <a:lstStyle/>
          <a:p>
            <a:pPr marL="0" indent="0" algn="l">
              <a:lnSpc>
                <a:spcPts val="3700"/>
              </a:lnSpc>
              <a:buNone/>
            </a:pPr>
            <a:r>
              <a:rPr lang="en-US" sz="2950" b="1" dirty="0">
                <a:solidFill>
                  <a:srgbClr val="FFFFFF"/>
                </a:solidFill>
                <a:latin typeface="Syne Bold" pitchFamily="34" charset="0"/>
                <a:ea typeface="Syne Bold" pitchFamily="34" charset="-122"/>
                <a:cs typeface="Syne Bold" pitchFamily="34" charset="-120"/>
              </a:rPr>
              <a:t>EV Adoption by Vehicle Type: Passenger vs. Truck</a:t>
            </a:r>
            <a:endParaRPr lang="en-US" sz="2950" dirty="0"/>
          </a:p>
        </p:txBody>
      </p:sp>
      <p:pic>
        <p:nvPicPr>
          <p:cNvPr id="3" name="Image 0" descr="preencoded.png"/>
          <p:cNvPicPr>
            <a:picLocks noChangeAspect="1"/>
          </p:cNvPicPr>
          <p:nvPr/>
        </p:nvPicPr>
        <p:blipFill>
          <a:blip r:embed="rId3"/>
          <a:stretch>
            <a:fillRect/>
          </a:stretch>
        </p:blipFill>
        <p:spPr>
          <a:xfrm>
            <a:off x="8848129" y="992375"/>
            <a:ext cx="4549140" cy="2712720"/>
          </a:xfrm>
          <a:prstGeom prst="rect">
            <a:avLst/>
          </a:prstGeom>
        </p:spPr>
      </p:pic>
      <p:sp>
        <p:nvSpPr>
          <p:cNvPr id="4" name="Text 1"/>
          <p:cNvSpPr/>
          <p:nvPr/>
        </p:nvSpPr>
        <p:spPr>
          <a:xfrm>
            <a:off x="8631198" y="1306592"/>
            <a:ext cx="5441513" cy="258485"/>
          </a:xfrm>
          <a:prstGeom prst="rect">
            <a:avLst/>
          </a:prstGeom>
          <a:noFill/>
          <a:ln/>
        </p:spPr>
        <p:txBody>
          <a:bodyPr wrap="none" lIns="0" tIns="0" rIns="0" bIns="0" rtlCol="0" anchor="t"/>
          <a:lstStyle/>
          <a:p>
            <a:pPr marL="0" indent="0" algn="l">
              <a:lnSpc>
                <a:spcPts val="2000"/>
              </a:lnSpc>
              <a:buNone/>
            </a:pPr>
            <a:endParaRPr lang="en-US" sz="1250" dirty="0"/>
          </a:p>
        </p:txBody>
      </p:sp>
      <p:sp>
        <p:nvSpPr>
          <p:cNvPr id="5" name="Text 2"/>
          <p:cNvSpPr/>
          <p:nvPr/>
        </p:nvSpPr>
        <p:spPr>
          <a:xfrm>
            <a:off x="1503402" y="2892981"/>
            <a:ext cx="2359104" cy="237530"/>
          </a:xfrm>
          <a:prstGeom prst="rect">
            <a:avLst/>
          </a:prstGeom>
          <a:noFill/>
          <a:ln/>
        </p:spPr>
        <p:txBody>
          <a:bodyPr wrap="none" lIns="0" tIns="0" rIns="0" bIns="0" rtlCol="0" anchor="t"/>
          <a:lstStyle/>
          <a:p>
            <a:pPr marL="0" indent="0" algn="r">
              <a:lnSpc>
                <a:spcPts val="1850"/>
              </a:lnSpc>
              <a:buNone/>
            </a:pPr>
            <a:r>
              <a:rPr lang="en-US" sz="1450" b="1" dirty="0">
                <a:solidFill>
                  <a:srgbClr val="D9E1FF"/>
                </a:solidFill>
                <a:latin typeface="Syne Bold" pitchFamily="34" charset="0"/>
                <a:ea typeface="Syne Bold" pitchFamily="34" charset="-122"/>
                <a:cs typeface="Syne Bold" pitchFamily="34" charset="-120"/>
              </a:rPr>
              <a:t>Passenger Dominance</a:t>
            </a:r>
            <a:endParaRPr lang="en-US" sz="1450" dirty="0"/>
          </a:p>
        </p:txBody>
      </p:sp>
      <p:sp>
        <p:nvSpPr>
          <p:cNvPr id="6" name="Text 3"/>
          <p:cNvSpPr/>
          <p:nvPr/>
        </p:nvSpPr>
        <p:spPr>
          <a:xfrm>
            <a:off x="692874" y="3446611"/>
            <a:ext cx="3393352" cy="516969"/>
          </a:xfrm>
          <a:prstGeom prst="rect">
            <a:avLst/>
          </a:prstGeom>
          <a:noFill/>
          <a:ln/>
        </p:spPr>
        <p:txBody>
          <a:bodyPr wrap="square" lIns="0" tIns="0" rIns="0" bIns="0" rtlCol="0" anchor="t"/>
          <a:lstStyle/>
          <a:p>
            <a:pPr marL="0" indent="0" algn="r">
              <a:lnSpc>
                <a:spcPts val="2000"/>
              </a:lnSpc>
              <a:buNone/>
            </a:pPr>
            <a:r>
              <a:rPr lang="en-US" sz="1250" dirty="0">
                <a:solidFill>
                  <a:srgbClr val="D9E1FF"/>
                </a:solidFill>
                <a:latin typeface="Arimo" pitchFamily="34" charset="0"/>
                <a:ea typeface="Arimo" pitchFamily="34" charset="-122"/>
                <a:cs typeface="Arimo" pitchFamily="34" charset="-120"/>
              </a:rPr>
              <a:t>Passenger EVs consistently represent over 85-90% of total EV registrations annually.</a:t>
            </a:r>
            <a:endParaRPr lang="en-US" sz="1250" dirty="0"/>
          </a:p>
        </p:txBody>
      </p:sp>
      <p:pic>
        <p:nvPicPr>
          <p:cNvPr id="7" name="Image 1" descr="preencoded.png"/>
          <p:cNvPicPr>
            <a:picLocks noChangeAspect="1"/>
          </p:cNvPicPr>
          <p:nvPr/>
        </p:nvPicPr>
        <p:blipFill>
          <a:blip r:embed="rId4"/>
          <a:stretch>
            <a:fillRect/>
          </a:stretch>
        </p:blipFill>
        <p:spPr>
          <a:xfrm>
            <a:off x="4104680" y="2198013"/>
            <a:ext cx="4724995" cy="4724995"/>
          </a:xfrm>
          <a:prstGeom prst="rect">
            <a:avLst/>
          </a:prstGeom>
        </p:spPr>
      </p:pic>
      <p:pic>
        <p:nvPicPr>
          <p:cNvPr id="8" name="Image 2" descr="preencoded.png"/>
          <p:cNvPicPr>
            <a:picLocks noChangeAspect="1"/>
          </p:cNvPicPr>
          <p:nvPr/>
        </p:nvPicPr>
        <p:blipFill>
          <a:blip r:embed="rId5"/>
          <a:stretch>
            <a:fillRect/>
          </a:stretch>
        </p:blipFill>
        <p:spPr>
          <a:xfrm>
            <a:off x="5395377" y="3056394"/>
            <a:ext cx="241578" cy="302062"/>
          </a:xfrm>
          <a:prstGeom prst="rect">
            <a:avLst/>
          </a:prstGeom>
        </p:spPr>
      </p:pic>
      <p:sp>
        <p:nvSpPr>
          <p:cNvPr id="9" name="Text 4"/>
          <p:cNvSpPr/>
          <p:nvPr/>
        </p:nvSpPr>
        <p:spPr>
          <a:xfrm>
            <a:off x="9500111" y="3805378"/>
            <a:ext cx="2619613" cy="237530"/>
          </a:xfrm>
          <a:prstGeom prst="rect">
            <a:avLst/>
          </a:prstGeom>
          <a:noFill/>
          <a:ln/>
        </p:spPr>
        <p:txBody>
          <a:bodyPr wrap="none" lIns="0" tIns="0" rIns="0" bIns="0" rtlCol="0" anchor="t"/>
          <a:lstStyle/>
          <a:p>
            <a:pPr marL="0" indent="0" algn="l">
              <a:lnSpc>
                <a:spcPts val="1850"/>
              </a:lnSpc>
              <a:buNone/>
            </a:pPr>
            <a:r>
              <a:rPr lang="en-US" sz="1450" b="1" dirty="0">
                <a:solidFill>
                  <a:srgbClr val="D9E1FF"/>
                </a:solidFill>
                <a:latin typeface="Syne Bold" pitchFamily="34" charset="0"/>
                <a:ea typeface="Syne Bold" pitchFamily="34" charset="-122"/>
                <a:cs typeface="Syne Bold" pitchFamily="34" charset="-120"/>
              </a:rPr>
              <a:t>Emerging Truck Segment</a:t>
            </a:r>
            <a:endParaRPr lang="en-US" sz="1450" dirty="0"/>
          </a:p>
        </p:txBody>
      </p:sp>
      <p:sp>
        <p:nvSpPr>
          <p:cNvPr id="10" name="Text 5"/>
          <p:cNvSpPr/>
          <p:nvPr/>
        </p:nvSpPr>
        <p:spPr>
          <a:xfrm>
            <a:off x="9500111" y="4107535"/>
            <a:ext cx="4145399" cy="775454"/>
          </a:xfrm>
          <a:prstGeom prst="rect">
            <a:avLst/>
          </a:prstGeom>
          <a:noFill/>
          <a:ln/>
        </p:spPr>
        <p:txBody>
          <a:bodyPr wrap="square" lIns="0" tIns="0" rIns="0" bIns="0" rtlCol="0" anchor="t"/>
          <a:lstStyle/>
          <a:p>
            <a:pPr marL="0" indent="0" algn="l">
              <a:lnSpc>
                <a:spcPts val="2000"/>
              </a:lnSpc>
              <a:buNone/>
            </a:pPr>
            <a:r>
              <a:rPr lang="en-US" sz="1250" dirty="0">
                <a:solidFill>
                  <a:srgbClr val="D9E1FF"/>
                </a:solidFill>
                <a:latin typeface="Arimo" pitchFamily="34" charset="0"/>
                <a:ea typeface="Arimo" pitchFamily="34" charset="-122"/>
                <a:cs typeface="Arimo" pitchFamily="34" charset="-120"/>
              </a:rPr>
              <a:t>Electric trucks have seen noticeable growth, particularly from 2021 onward, aligning with new EV truck model releases.</a:t>
            </a:r>
            <a:endParaRPr lang="en-US" sz="1250" dirty="0"/>
          </a:p>
        </p:txBody>
      </p:sp>
      <p:pic>
        <p:nvPicPr>
          <p:cNvPr id="11" name="Image 3" descr="preencoded.png"/>
          <p:cNvPicPr>
            <a:picLocks noChangeAspect="1"/>
          </p:cNvPicPr>
          <p:nvPr/>
        </p:nvPicPr>
        <p:blipFill>
          <a:blip r:embed="rId6"/>
          <a:stretch>
            <a:fillRect/>
          </a:stretch>
        </p:blipFill>
        <p:spPr>
          <a:xfrm>
            <a:off x="4104680" y="2198013"/>
            <a:ext cx="4724995" cy="4724995"/>
          </a:xfrm>
          <a:prstGeom prst="rect">
            <a:avLst/>
          </a:prstGeom>
        </p:spPr>
      </p:pic>
      <p:pic>
        <p:nvPicPr>
          <p:cNvPr id="12" name="Image 4" descr="preencoded.png"/>
          <p:cNvPicPr>
            <a:picLocks noChangeAspect="1"/>
          </p:cNvPicPr>
          <p:nvPr/>
        </p:nvPicPr>
        <p:blipFill>
          <a:blip r:embed="rId7"/>
          <a:stretch>
            <a:fillRect/>
          </a:stretch>
        </p:blipFill>
        <p:spPr>
          <a:xfrm>
            <a:off x="7699355" y="3458468"/>
            <a:ext cx="241578" cy="302062"/>
          </a:xfrm>
          <a:prstGeom prst="rect">
            <a:avLst/>
          </a:prstGeom>
        </p:spPr>
      </p:pic>
      <p:sp>
        <p:nvSpPr>
          <p:cNvPr id="13" name="Text 6"/>
          <p:cNvSpPr/>
          <p:nvPr/>
        </p:nvSpPr>
        <p:spPr>
          <a:xfrm>
            <a:off x="8631198" y="6250608"/>
            <a:ext cx="2292072" cy="237530"/>
          </a:xfrm>
          <a:prstGeom prst="rect">
            <a:avLst/>
          </a:prstGeom>
          <a:noFill/>
          <a:ln/>
        </p:spPr>
        <p:txBody>
          <a:bodyPr wrap="none" lIns="0" tIns="0" rIns="0" bIns="0" rtlCol="0" anchor="t"/>
          <a:lstStyle/>
          <a:p>
            <a:pPr marL="0" indent="0" algn="l">
              <a:lnSpc>
                <a:spcPts val="1850"/>
              </a:lnSpc>
              <a:buNone/>
            </a:pPr>
            <a:r>
              <a:rPr lang="en-US" sz="1450" b="1" dirty="0">
                <a:solidFill>
                  <a:srgbClr val="D9E1FF"/>
                </a:solidFill>
                <a:latin typeface="Syne Bold" pitchFamily="34" charset="0"/>
                <a:ea typeface="Syne Bold" pitchFamily="34" charset="-122"/>
                <a:cs typeface="Syne Bold" pitchFamily="34" charset="-120"/>
              </a:rPr>
              <a:t>Commercial Potential</a:t>
            </a:r>
            <a:endParaRPr lang="en-US" sz="1450" dirty="0"/>
          </a:p>
        </p:txBody>
      </p:sp>
      <p:sp>
        <p:nvSpPr>
          <p:cNvPr id="14" name="Text 7"/>
          <p:cNvSpPr/>
          <p:nvPr/>
        </p:nvSpPr>
        <p:spPr>
          <a:xfrm>
            <a:off x="8208032" y="6599908"/>
            <a:ext cx="4145399" cy="775454"/>
          </a:xfrm>
          <a:prstGeom prst="rect">
            <a:avLst/>
          </a:prstGeom>
          <a:noFill/>
          <a:ln/>
        </p:spPr>
        <p:txBody>
          <a:bodyPr wrap="square" lIns="0" tIns="0" rIns="0" bIns="0" rtlCol="0" anchor="t"/>
          <a:lstStyle/>
          <a:p>
            <a:pPr marL="0" indent="0" algn="l">
              <a:lnSpc>
                <a:spcPts val="2000"/>
              </a:lnSpc>
              <a:buNone/>
            </a:pPr>
            <a:r>
              <a:rPr lang="en-US" sz="1250" dirty="0">
                <a:solidFill>
                  <a:srgbClr val="D9E1FF"/>
                </a:solidFill>
                <a:latin typeface="Arimo" pitchFamily="34" charset="0"/>
                <a:ea typeface="Arimo" pitchFamily="34" charset="-122"/>
                <a:cs typeface="Arimo" pitchFamily="34" charset="-120"/>
              </a:rPr>
              <a:t>Electrification of commercial and heavy-use vehicles is gaining momentum and may see a sharper rise in the near future.</a:t>
            </a:r>
            <a:endParaRPr lang="en-US" sz="1250" dirty="0"/>
          </a:p>
        </p:txBody>
      </p:sp>
      <p:pic>
        <p:nvPicPr>
          <p:cNvPr id="15" name="Image 5" descr="preencoded.png"/>
          <p:cNvPicPr>
            <a:picLocks noChangeAspect="1"/>
          </p:cNvPicPr>
          <p:nvPr/>
        </p:nvPicPr>
        <p:blipFill>
          <a:blip r:embed="rId8"/>
          <a:stretch>
            <a:fillRect/>
          </a:stretch>
        </p:blipFill>
        <p:spPr>
          <a:xfrm>
            <a:off x="4104680" y="2198013"/>
            <a:ext cx="4724995" cy="4724995"/>
          </a:xfrm>
          <a:prstGeom prst="rect">
            <a:avLst/>
          </a:prstGeom>
        </p:spPr>
      </p:pic>
      <p:pic>
        <p:nvPicPr>
          <p:cNvPr id="16" name="Image 6" descr="preencoded.png"/>
          <p:cNvPicPr>
            <a:picLocks noChangeAspect="1"/>
          </p:cNvPicPr>
          <p:nvPr/>
        </p:nvPicPr>
        <p:blipFill>
          <a:blip r:embed="rId9"/>
          <a:stretch>
            <a:fillRect/>
          </a:stretch>
        </p:blipFill>
        <p:spPr>
          <a:xfrm>
            <a:off x="7297281" y="5762446"/>
            <a:ext cx="241578" cy="302062"/>
          </a:xfrm>
          <a:prstGeom prst="rect">
            <a:avLst/>
          </a:prstGeom>
        </p:spPr>
      </p:pic>
      <p:sp>
        <p:nvSpPr>
          <p:cNvPr id="17" name="Text 8"/>
          <p:cNvSpPr/>
          <p:nvPr/>
        </p:nvSpPr>
        <p:spPr>
          <a:xfrm>
            <a:off x="1680328" y="5959656"/>
            <a:ext cx="2005251" cy="237530"/>
          </a:xfrm>
          <a:prstGeom prst="rect">
            <a:avLst/>
          </a:prstGeom>
          <a:noFill/>
          <a:ln/>
        </p:spPr>
        <p:txBody>
          <a:bodyPr wrap="none" lIns="0" tIns="0" rIns="0" bIns="0" rtlCol="0" anchor="t"/>
          <a:lstStyle/>
          <a:p>
            <a:pPr marL="0" indent="0" algn="r">
              <a:lnSpc>
                <a:spcPts val="1850"/>
              </a:lnSpc>
              <a:buNone/>
            </a:pPr>
            <a:r>
              <a:rPr lang="en-US" sz="1450" b="1" dirty="0">
                <a:solidFill>
                  <a:srgbClr val="D9E1FF"/>
                </a:solidFill>
                <a:latin typeface="Syne Bold" pitchFamily="34" charset="0"/>
                <a:ea typeface="Syne Bold" pitchFamily="34" charset="-122"/>
                <a:cs typeface="Syne Bold" pitchFamily="34" charset="-120"/>
              </a:rPr>
              <a:t>Regional Variations</a:t>
            </a:r>
            <a:endParaRPr lang="en-US" sz="1450" dirty="0"/>
          </a:p>
        </p:txBody>
      </p:sp>
      <p:sp>
        <p:nvSpPr>
          <p:cNvPr id="18" name="Text 9"/>
          <p:cNvSpPr/>
          <p:nvPr/>
        </p:nvSpPr>
        <p:spPr>
          <a:xfrm>
            <a:off x="949524" y="6683693"/>
            <a:ext cx="4145280" cy="775454"/>
          </a:xfrm>
          <a:prstGeom prst="rect">
            <a:avLst/>
          </a:prstGeom>
          <a:noFill/>
          <a:ln/>
        </p:spPr>
        <p:txBody>
          <a:bodyPr wrap="square" lIns="0" tIns="0" rIns="0" bIns="0" rtlCol="0" anchor="t"/>
          <a:lstStyle/>
          <a:p>
            <a:pPr marL="0" indent="0" algn="r">
              <a:lnSpc>
                <a:spcPts val="2000"/>
              </a:lnSpc>
              <a:buNone/>
            </a:pPr>
            <a:r>
              <a:rPr lang="en-US" sz="1250" dirty="0">
                <a:solidFill>
                  <a:srgbClr val="D9E1FF"/>
                </a:solidFill>
                <a:latin typeface="Arimo" pitchFamily="34" charset="0"/>
                <a:ea typeface="Arimo" pitchFamily="34" charset="-122"/>
                <a:cs typeface="Arimo" pitchFamily="34" charset="-120"/>
              </a:rPr>
              <a:t>States with rural and agricultural economies show relatively higher proportions of electric trucks compared to urbanized regions.</a:t>
            </a:r>
            <a:endParaRPr lang="en-US" sz="1250" dirty="0"/>
          </a:p>
        </p:txBody>
      </p:sp>
      <p:pic>
        <p:nvPicPr>
          <p:cNvPr id="19" name="Image 7" descr="preencoded.png"/>
          <p:cNvPicPr>
            <a:picLocks noChangeAspect="1"/>
          </p:cNvPicPr>
          <p:nvPr/>
        </p:nvPicPr>
        <p:blipFill>
          <a:blip r:embed="rId10"/>
          <a:stretch>
            <a:fillRect/>
          </a:stretch>
        </p:blipFill>
        <p:spPr>
          <a:xfrm>
            <a:off x="4104680" y="2198013"/>
            <a:ext cx="4724995" cy="4724995"/>
          </a:xfrm>
          <a:prstGeom prst="rect">
            <a:avLst/>
          </a:prstGeom>
        </p:spPr>
      </p:pic>
      <p:pic>
        <p:nvPicPr>
          <p:cNvPr id="20" name="Image 8" descr="preencoded.png"/>
          <p:cNvPicPr>
            <a:picLocks noChangeAspect="1"/>
          </p:cNvPicPr>
          <p:nvPr/>
        </p:nvPicPr>
        <p:blipFill>
          <a:blip r:embed="rId11"/>
          <a:stretch>
            <a:fillRect/>
          </a:stretch>
        </p:blipFill>
        <p:spPr>
          <a:xfrm>
            <a:off x="4993303" y="5360372"/>
            <a:ext cx="241578" cy="302062"/>
          </a:xfrm>
          <a:prstGeom prst="rect">
            <a:avLst/>
          </a:prstGeom>
        </p:spPr>
      </p:pic>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17</TotalTime>
  <Words>872</Words>
  <Application>Microsoft Office PowerPoint</Application>
  <PresentationFormat>Custom</PresentationFormat>
  <Paragraphs>88</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Arimo</vt:lpstr>
      <vt:lpstr>Syne Bold</vt:lpstr>
      <vt:lpstr>Calibri Light</vt:lpstr>
      <vt:lpstr>Arimo Bold</vt:lpstr>
      <vt:lpstr>Arial</vt:lpstr>
      <vt:lpstr>Calibri</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ELECTRIC VEHICLE DASHBOARD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Mrittick Deb</cp:lastModifiedBy>
  <cp:revision>4</cp:revision>
  <dcterms:created xsi:type="dcterms:W3CDTF">2025-04-11T16:20:59Z</dcterms:created>
  <dcterms:modified xsi:type="dcterms:W3CDTF">2025-04-11T17:26:25Z</dcterms:modified>
</cp:coreProperties>
</file>