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matic SC"/>
      <p:regular r:id="rId25"/>
      <p:bold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maticSC-bold.fntdata"/><Relationship Id="rId25" Type="http://schemas.openxmlformats.org/officeDocument/2006/relationships/font" Target="fonts/AmaticSC-regular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c51242d1d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c51242d1d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f088078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f088078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f088078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f088078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0880783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f088078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c51242d1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c51242d1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c51242d1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c51242d1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f088078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f088078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c51242d1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c51242d1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c51242d1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c51242d1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f0880783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f0880783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f2d38238a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f2d38238a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f2d3823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f2d382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c51242d1d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c51242d1d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c51242d1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c51242d1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c51242d1d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c51242d1d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c51242d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c51242d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f08807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f08807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total time window was 100ms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not much difference in class 1 and class 2 spiking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beta vaues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f088078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f088078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Relationship Id="rId4" Type="http://schemas.openxmlformats.org/officeDocument/2006/relationships/image" Target="../media/image18.jpg"/><Relationship Id="rId11" Type="http://schemas.openxmlformats.org/officeDocument/2006/relationships/image" Target="../media/image31.jpg"/><Relationship Id="rId10" Type="http://schemas.openxmlformats.org/officeDocument/2006/relationships/image" Target="../media/image19.jpg"/><Relationship Id="rId9" Type="http://schemas.openxmlformats.org/officeDocument/2006/relationships/image" Target="../media/image28.jpg"/><Relationship Id="rId5" Type="http://schemas.openxmlformats.org/officeDocument/2006/relationships/image" Target="../media/image13.jpg"/><Relationship Id="rId6" Type="http://schemas.openxmlformats.org/officeDocument/2006/relationships/image" Target="../media/image24.jpg"/><Relationship Id="rId7" Type="http://schemas.openxmlformats.org/officeDocument/2006/relationships/image" Target="../media/image17.jpg"/><Relationship Id="rId8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785000" y="3194350"/>
            <a:ext cx="40473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90"/>
              <a:t>Presented by: Mrittika Dey </a:t>
            </a:r>
            <a:endParaRPr sz="229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290"/>
              <a:t>                       Rajat Joshi</a:t>
            </a:r>
            <a:endParaRPr sz="229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0900"/>
            <a:ext cx="8520601" cy="24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 vs I characteristics of the different classes of excitability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88098"/>
            <a:ext cx="8455625" cy="29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200" y="931800"/>
            <a:ext cx="4373225" cy="3279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3" y="931800"/>
            <a:ext cx="4373225" cy="327990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1329500" y="4310200"/>
            <a:ext cx="147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Class I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831913" y="4310200"/>
            <a:ext cx="1853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Class II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2806700" y="147700"/>
            <a:ext cx="327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f-I Curves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402875" y="2223125"/>
            <a:ext cx="1678800" cy="52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Class I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6100" y="161275"/>
            <a:ext cx="6427950" cy="48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402875" y="2223125"/>
            <a:ext cx="1826400" cy="861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Class II and Class III</a:t>
            </a:r>
            <a:endParaRPr b="1" sz="2200">
              <a:solidFill>
                <a:schemeClr val="dk1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400" y="156188"/>
            <a:ext cx="6441499" cy="48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165975" y="109900"/>
            <a:ext cx="42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plane analysis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50" y="820600"/>
            <a:ext cx="8031676" cy="42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599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Bifurcations caused due to parameter 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="1" baseline="-25000" lang="en" sz="26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65115" t="0"/>
          <a:stretch/>
        </p:blipFill>
        <p:spPr>
          <a:xfrm>
            <a:off x="6027275" y="2112400"/>
            <a:ext cx="2936935" cy="23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35777" r="31019" t="0"/>
          <a:stretch/>
        </p:blipFill>
        <p:spPr>
          <a:xfrm>
            <a:off x="3144288" y="2129725"/>
            <a:ext cx="2753399" cy="226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 rotWithShape="1">
          <a:blip r:embed="rId3">
            <a:alphaModFix/>
          </a:blip>
          <a:srcRect b="0" l="67295" r="0" t="0"/>
          <a:stretch/>
        </p:blipFill>
        <p:spPr>
          <a:xfrm>
            <a:off x="101025" y="2129713"/>
            <a:ext cx="2753399" cy="23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6027275" y="2309400"/>
            <a:ext cx="2820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311688" y="1729525"/>
            <a:ext cx="24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Class I excitability</a:t>
            </a:r>
            <a:endParaRPr b="1" u="sng">
              <a:solidFill>
                <a:srgbClr val="FFFFFF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3352588" y="1729525"/>
            <a:ext cx="24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Class II excitability</a:t>
            </a:r>
            <a:endParaRPr b="1" u="sng"/>
          </a:p>
        </p:txBody>
      </p:sp>
      <p:sp>
        <p:nvSpPr>
          <p:cNvPr id="157" name="Google Shape;157;p27"/>
          <p:cNvSpPr txBox="1"/>
          <p:nvPr/>
        </p:nvSpPr>
        <p:spPr>
          <a:xfrm>
            <a:off x="6284063" y="1712200"/>
            <a:ext cx="24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FFFF"/>
                </a:solidFill>
              </a:rPr>
              <a:t>Class III excitability</a:t>
            </a:r>
            <a:endParaRPr b="1" u="sn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75" y="175125"/>
            <a:ext cx="2019650" cy="1514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350" y="138988"/>
            <a:ext cx="2019650" cy="1514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6025" y="138963"/>
            <a:ext cx="2102786" cy="15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8675" y="1866700"/>
            <a:ext cx="2019650" cy="1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52350" y="1848602"/>
            <a:ext cx="2019650" cy="1514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6025" y="1825363"/>
            <a:ext cx="2102775" cy="1498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8674" y="3527063"/>
            <a:ext cx="2019650" cy="1514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552350" y="3527050"/>
            <a:ext cx="2019650" cy="1514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26026" y="3495875"/>
            <a:ext cx="2102775" cy="157708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7332525" y="2171550"/>
            <a:ext cx="124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Phase portraits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559400" y="124475"/>
            <a:ext cx="28209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3D model</a:t>
            </a:r>
            <a:endParaRPr b="1" sz="3000"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8000" y="711750"/>
            <a:ext cx="3651050" cy="42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87" y="743788"/>
            <a:ext cx="4957826" cy="166056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114175" y="830675"/>
            <a:ext cx="50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09500" y="2502325"/>
            <a:ext cx="4957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V’ = fast acting variable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y’  z’  = slow acting variable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V= membrane potential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yinf, zinf = open state probability functions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y, z = instantaneous open state probability 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Tau = time scale for the recovery process              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950" y="0"/>
            <a:ext cx="7154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2134500" y="1893575"/>
            <a:ext cx="48750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800">
                <a:latin typeface="Amatic SC"/>
                <a:ea typeface="Amatic SC"/>
                <a:cs typeface="Amatic SC"/>
                <a:sym typeface="Amatic SC"/>
              </a:rPr>
              <a:t>Thank you!</a:t>
            </a:r>
            <a:endParaRPr b="1" sz="78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2752050" y="3665675"/>
            <a:ext cx="363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Special thanks :</a:t>
            </a:r>
            <a:r>
              <a:rPr b="1"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Anagh Pathak 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Hodgkin classes of excitability (1948), based on the f-I </a:t>
            </a:r>
            <a:r>
              <a:rPr lang="en">
                <a:solidFill>
                  <a:schemeClr val="dk1"/>
                </a:solidFill>
              </a:rPr>
              <a:t>curves of different neurons.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            </a:t>
            </a:r>
            <a:r>
              <a:rPr lang="en" u="sng">
                <a:solidFill>
                  <a:schemeClr val="dk1"/>
                </a:solidFill>
              </a:rPr>
              <a:t>CLASS </a:t>
            </a:r>
            <a:r>
              <a:rPr lang="en">
                <a:solidFill>
                  <a:schemeClr val="dk1"/>
                </a:solidFill>
              </a:rPr>
              <a:t>III                                  </a:t>
            </a:r>
            <a:r>
              <a:rPr lang="en" u="sng">
                <a:solidFill>
                  <a:schemeClr val="dk1"/>
                </a:solidFill>
              </a:rPr>
              <a:t>CLASS </a:t>
            </a:r>
            <a:r>
              <a:rPr lang="en">
                <a:solidFill>
                  <a:schemeClr val="dk1"/>
                </a:solidFill>
              </a:rPr>
              <a:t>II                                 </a:t>
            </a:r>
            <a:r>
              <a:rPr lang="en" u="sng">
                <a:solidFill>
                  <a:schemeClr val="dk1"/>
                </a:solidFill>
              </a:rPr>
              <a:t>CLASS </a:t>
            </a:r>
            <a:r>
              <a:rPr lang="en">
                <a:solidFill>
                  <a:schemeClr val="dk1"/>
                </a:solidFill>
              </a:rPr>
              <a:t>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Morris-Lecar model (1981).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78" y="1943975"/>
            <a:ext cx="7629125" cy="21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643000" y="142000"/>
            <a:ext cx="3858000" cy="8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Morris Lecar Model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400" y="1026400"/>
            <a:ext cx="6071698" cy="14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766450" y="2517650"/>
            <a:ext cx="7386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V’ = fast acting variable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W’ = slow recovery variable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V= membrane potential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Mss, Wss = open state probability functions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M, W = </a:t>
            </a:r>
            <a:r>
              <a:rPr lang="en">
                <a:solidFill>
                  <a:srgbClr val="FFFFFF"/>
                </a:solidFill>
              </a:rPr>
              <a:t>instantaneous</a:t>
            </a:r>
            <a:r>
              <a:rPr lang="en">
                <a:solidFill>
                  <a:srgbClr val="FFFFFF"/>
                </a:solidFill>
              </a:rPr>
              <a:t> open state probability 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Tw = time scale for the recovery process              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849" y="2758675"/>
            <a:ext cx="26382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850" y="3789700"/>
            <a:ext cx="2638250" cy="636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237675" y="1989575"/>
            <a:ext cx="2940300" cy="73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="1" baseline="-25000" lang="en" sz="2600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 Parameter  </a:t>
            </a:r>
            <a:endParaRPr sz="26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275" y="330300"/>
            <a:ext cx="5758975" cy="44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550" y="0"/>
            <a:ext cx="60950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276850" y="2271600"/>
            <a:ext cx="201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</a:rPr>
              <a:t>Excitability</a:t>
            </a:r>
            <a:endParaRPr b="1" sz="2700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2637325" y="0"/>
            <a:ext cx="408000" cy="68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359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Biophysical Recordings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75" y="1588200"/>
            <a:ext cx="8944700" cy="32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45400" y="779825"/>
            <a:ext cx="594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Lamina I spinal neurons.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241025"/>
            <a:ext cx="538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from the computational model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12" y="976250"/>
            <a:ext cx="7876376" cy="40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25" y="708175"/>
            <a:ext cx="4275358" cy="320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625" y="661175"/>
            <a:ext cx="4338025" cy="325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281200" y="4055725"/>
            <a:ext cx="202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Class I excitability</a:t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5908975" y="4096000"/>
            <a:ext cx="213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</a:rPr>
              <a:t>Class II excitability</a:t>
            </a:r>
            <a:endParaRPr b="1" sz="1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75" y="304800"/>
            <a:ext cx="8613050" cy="410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3317075" y="4498875"/>
            <a:ext cx="257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Class III excitability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