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/>
              <a:t>Chronic Kidney</a:t>
            </a:r>
            <a:br>
              <a:rPr lang="en-US" sz="5300" b="1" dirty="0"/>
            </a:br>
            <a:r>
              <a:rPr lang="en-US" sz="5300" b="1" dirty="0"/>
              <a:t>Disease </a:t>
            </a:r>
            <a:br>
              <a:rPr lang="en-US" sz="5300" b="1" dirty="0"/>
            </a:br>
            <a:br>
              <a:rPr lang="en-US" sz="5300" b="1" dirty="0"/>
            </a:br>
            <a:br>
              <a:rPr lang="en-US" sz="5300" b="1" dirty="0"/>
            </a:br>
            <a:r>
              <a:rPr lang="en-US" sz="3600" b="1" dirty="0"/>
              <a:t>Dataset Challenge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5836502"/>
            <a:ext cx="6269347" cy="1021498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-Mritunjay Kumar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Model Building –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227285" y="751344"/>
            <a:ext cx="1130034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 of all these model, under-sampling data perfume well with recall and Accuracy. Below are the ROC curve and Confusion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Please refer GIT repository for other model reference***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4DA83-D654-4F67-B8A2-8A008AD0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89" y="5123853"/>
            <a:ext cx="3725663" cy="1089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6A782-8FAB-44A4-B87B-B199EE16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5" y="5149128"/>
            <a:ext cx="4617863" cy="108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41BAF-E8B0-4AC6-A531-EEC3D8A6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6" y="1389885"/>
            <a:ext cx="4617863" cy="3270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9B768-62AA-42EB-BE12-0536DD35F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30" y="1365204"/>
            <a:ext cx="4883404" cy="32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Model Building –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227285" y="751344"/>
            <a:ext cx="1130034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model didn’t perform well what I have expected, even its recall is very bad.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In our health care industry, we have to focused a lot on recall percentage even more than Accuracy and precision</a:t>
            </a:r>
            <a:r>
              <a:rPr lang="en-US" dirty="0"/>
              <a:t>. Below are the ROC curve and Confusion matrix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2AD12B-44FC-44D8-B623-F7278A46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5" y="1652492"/>
            <a:ext cx="4463261" cy="327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1C85B-BC92-4AB9-8824-93FA6DD7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89" y="1652491"/>
            <a:ext cx="4810830" cy="3273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110916-300B-424E-9F1C-327846D75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5" y="5231952"/>
            <a:ext cx="4463261" cy="1248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D3566-C906-48B5-9EF5-0D44388A5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489" y="5231952"/>
            <a:ext cx="4505051" cy="1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Model Building – Improvement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227285" y="751344"/>
            <a:ext cx="11300347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sz="2400" dirty="0"/>
              <a:t>Below are the possibilities to improve the model:-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Increase the Observation points which was less in our case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Have added more features like below:-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For each blood test,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Start blood test value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End blood test value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Rate of change in their blood test over the time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For medication data:-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Could have all the medication details of all the missing patients (28 missing data points with different medications)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Could have tried some other classifiers like SVM, K-NN, naïve </a:t>
            </a:r>
            <a:r>
              <a:rPr lang="en-US" dirty="0" err="1"/>
              <a:t>bayes</a:t>
            </a:r>
            <a:endParaRPr lang="en-US" dirty="0"/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Here, can’t try the neural network as we have very less observation points (neural network will be preferable for large dataset)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B8FCF-FB42-4170-A3A6-7EA6562A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61" y="389283"/>
            <a:ext cx="8189843" cy="4174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D429C-697A-4E42-9A4F-58FC761F5BA4}"/>
              </a:ext>
            </a:extLst>
          </p:cNvPr>
          <p:cNvSpPr txBox="1"/>
          <p:nvPr/>
        </p:nvSpPr>
        <p:spPr>
          <a:xfrm flipH="1">
            <a:off x="519789" y="5720834"/>
            <a:ext cx="111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Love to have feedback regarding my approach for solving this problem and will try to work on the same in future…</a:t>
            </a:r>
          </a:p>
        </p:txBody>
      </p:sp>
    </p:spTree>
    <p:extLst>
      <p:ext uri="{BB962C8B-B14F-4D97-AF65-F5344CB8AC3E}">
        <p14:creationId xmlns:p14="http://schemas.microsoft.com/office/powerpoint/2010/main" val="14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6" y="1180429"/>
            <a:ext cx="10058400" cy="1905000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Chronic kidney disease is a type of chronic kidney failure which gradually looses the kidney function…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F91C-208B-43D6-8798-08DE336FC0EF}"/>
              </a:ext>
            </a:extLst>
          </p:cNvPr>
          <p:cNvSpPr txBox="1"/>
          <p:nvPr/>
        </p:nvSpPr>
        <p:spPr>
          <a:xfrm>
            <a:off x="271856" y="5349895"/>
            <a:ext cx="1164825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If we have a good model, we can concentrate more on the patients who are not going to </a:t>
            </a:r>
          </a:p>
          <a:p>
            <a:r>
              <a:rPr lang="en-US" sz="2400" i="1" dirty="0">
                <a:solidFill>
                  <a:srgbClr val="FFFFFF"/>
                </a:solidFill>
              </a:rPr>
              <a:t>make through the model with extra care.</a:t>
            </a:r>
            <a:br>
              <a:rPr lang="en-US" sz="4400" i="1" dirty="0">
                <a:solidFill>
                  <a:srgbClr val="FFFFFF"/>
                </a:solidFill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Observation and Visualization -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94EBF-DCD1-4382-BD03-C3EEF023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9" y="832093"/>
            <a:ext cx="394335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28F47-7DD7-4224-8F02-DAC6F961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98" y="901148"/>
            <a:ext cx="3886200" cy="27268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844662-FFEB-4AF3-9055-2AFB41E8EB64}"/>
              </a:ext>
            </a:extLst>
          </p:cNvPr>
          <p:cNvSpPr/>
          <p:nvPr/>
        </p:nvSpPr>
        <p:spPr>
          <a:xfrm>
            <a:off x="848259" y="3631141"/>
            <a:ext cx="1080040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below for this CKD data: </a:t>
            </a:r>
          </a:p>
          <a:p>
            <a:r>
              <a:rPr lang="en-US" dirty="0">
                <a:solidFill>
                  <a:srgbClr val="C00000"/>
                </a:solidFill>
              </a:rPr>
              <a:t>1. 33.3% patients are make through the CKD stage progress</a:t>
            </a:r>
          </a:p>
          <a:p>
            <a:r>
              <a:rPr lang="en-US" dirty="0">
                <a:solidFill>
                  <a:srgbClr val="C00000"/>
                </a:solidFill>
              </a:rPr>
              <a:t>2. 66.7 patients are not able to make through this CKD stage progress</a:t>
            </a:r>
          </a:p>
          <a:p>
            <a:r>
              <a:rPr lang="en-US" dirty="0">
                <a:solidFill>
                  <a:srgbClr val="C00000"/>
                </a:solidFill>
              </a:rPr>
              <a:t>3. We have total of 58.6% female observations and 41.4% of male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imbalance dataset</a:t>
            </a:r>
          </a:p>
          <a:p>
            <a:r>
              <a:rPr lang="en-US" dirty="0">
                <a:solidFill>
                  <a:schemeClr val="bg1"/>
                </a:solidFill>
              </a:rPr>
              <a:t>Solution for imbalance dataset: -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over-sampling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under-sampling </a:t>
            </a:r>
          </a:p>
        </p:txBody>
      </p:sp>
    </p:spTree>
    <p:extLst>
      <p:ext uri="{BB962C8B-B14F-4D97-AF65-F5344CB8AC3E}">
        <p14:creationId xmlns:p14="http://schemas.microsoft.com/office/powerpoint/2010/main" val="36740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Observation and Visualization -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44662-FFEB-4AF3-9055-2AFB41E8EB64}"/>
              </a:ext>
            </a:extLst>
          </p:cNvPr>
          <p:cNvSpPr/>
          <p:nvPr/>
        </p:nvSpPr>
        <p:spPr>
          <a:xfrm>
            <a:off x="848259" y="3631141"/>
            <a:ext cx="108004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below for this CKD data: </a:t>
            </a:r>
          </a:p>
          <a:p>
            <a:r>
              <a:rPr lang="en-US" dirty="0">
                <a:solidFill>
                  <a:srgbClr val="C00000"/>
                </a:solidFill>
              </a:rPr>
              <a:t>1. We have total of 5 race (White, Black, Asian, Hispanic and unknown)</a:t>
            </a:r>
          </a:p>
          <a:p>
            <a:r>
              <a:rPr lang="en-US" dirty="0">
                <a:solidFill>
                  <a:srgbClr val="C00000"/>
                </a:solidFill>
              </a:rPr>
              <a:t>2. Overall, White race is the highest in number and Hispanic is the least in number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we have 2.7% (8) patients, who are below 50 age and </a:t>
            </a:r>
          </a:p>
          <a:p>
            <a:r>
              <a:rPr lang="en-US" dirty="0">
                <a:solidFill>
                  <a:schemeClr val="bg1"/>
                </a:solidFill>
              </a:rPr>
              <a:t>    In between 50 age and 75 age, we have 63.3% (190) patients and </a:t>
            </a:r>
          </a:p>
          <a:p>
            <a:r>
              <a:rPr lang="en-US" dirty="0">
                <a:solidFill>
                  <a:schemeClr val="bg1"/>
                </a:solidFill>
              </a:rPr>
              <a:t>   34% (102) patients are of age more than 75.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40EA1-4530-4E3F-A5DC-FD5FDC2D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1" y="762369"/>
            <a:ext cx="3886200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3C484-6E6B-4E58-9DEA-836AA4FB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56" y="727858"/>
            <a:ext cx="3743325" cy="2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758952"/>
            <a:ext cx="11860695" cy="5911596"/>
          </a:xfrm>
        </p:spPr>
        <p:txBody>
          <a:bodyPr anchor="ctr">
            <a:normAutofit/>
          </a:bodyPr>
          <a:lstStyle/>
          <a:p>
            <a:pPr lvl="0"/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Observation and Visualization - III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44662-FFEB-4AF3-9055-2AFB41E8EB64}"/>
              </a:ext>
            </a:extLst>
          </p:cNvPr>
          <p:cNvSpPr/>
          <p:nvPr/>
        </p:nvSpPr>
        <p:spPr>
          <a:xfrm>
            <a:off x="848259" y="3631141"/>
            <a:ext cx="108004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below for this CKD data: </a:t>
            </a:r>
          </a:p>
          <a:p>
            <a:r>
              <a:rPr lang="en-US" dirty="0">
                <a:solidFill>
                  <a:srgbClr val="C00000"/>
                </a:solidFill>
              </a:rPr>
              <a:t>1. In Female, White race is the highest one and in male, Asian race is the highest one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38C88-D526-4E71-A2C8-BD3FB6FA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61" y="901148"/>
            <a:ext cx="431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0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Cleaning and Preparation -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494088" y="1088600"/>
            <a:ext cx="986674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Datasets:- Total 9 different files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1. </a:t>
            </a:r>
            <a:r>
              <a:rPr lang="en-US" i="1" dirty="0" err="1">
                <a:solidFill>
                  <a:srgbClr val="FFFFFF"/>
                </a:solidFill>
              </a:rPr>
              <a:t>T_creatinine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2. T_DBP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3. </a:t>
            </a:r>
            <a:r>
              <a:rPr lang="en-US" i="1" dirty="0" err="1">
                <a:solidFill>
                  <a:srgbClr val="FFFFFF"/>
                </a:solidFill>
              </a:rPr>
              <a:t>T_demo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4. </a:t>
            </a:r>
            <a:r>
              <a:rPr lang="en-US" i="1" dirty="0" err="1">
                <a:solidFill>
                  <a:srgbClr val="FFFFFF"/>
                </a:solidFill>
              </a:rPr>
              <a:t>T_glucose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5. T_HGB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6. </a:t>
            </a:r>
            <a:r>
              <a:rPr lang="en-US" i="1" dirty="0" err="1">
                <a:solidFill>
                  <a:srgbClr val="FFFFFF"/>
                </a:solidFill>
              </a:rPr>
              <a:t>T_ldl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7. </a:t>
            </a:r>
            <a:r>
              <a:rPr lang="en-US" i="1" dirty="0" err="1">
                <a:solidFill>
                  <a:srgbClr val="FFFFFF"/>
                </a:solidFill>
              </a:rPr>
              <a:t>T_meds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8. T_SBP</a:t>
            </a: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9. </a:t>
            </a:r>
            <a:r>
              <a:rPr lang="en-US" i="1" dirty="0" err="1">
                <a:solidFill>
                  <a:srgbClr val="FFFFFF"/>
                </a:solidFill>
              </a:rPr>
              <a:t>T_stage</a:t>
            </a:r>
            <a:br>
              <a:rPr lang="en-US" i="1" dirty="0">
                <a:solidFill>
                  <a:srgbClr val="FFFFFF"/>
                </a:solidFill>
              </a:rPr>
            </a:br>
            <a:br>
              <a:rPr lang="en-US" i="1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Out of 9 datasets, we have 6 blood test data, 1 demography data, 1 medication data and 1 dataset </a:t>
            </a:r>
          </a:p>
          <a:p>
            <a:r>
              <a:rPr lang="en-US" i="1" dirty="0">
                <a:solidFill>
                  <a:srgbClr val="FFFFFF"/>
                </a:solidFill>
              </a:rPr>
              <a:t>which has progress report for all patients related to CKD.</a:t>
            </a: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r>
              <a:rPr lang="en-US" i="1" dirty="0">
                <a:solidFill>
                  <a:srgbClr val="FFFFFF"/>
                </a:solidFill>
              </a:rPr>
              <a:t>All the Blood Test Data have been converted into 4 columns like below:- (for example to creatinine)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FFFF"/>
                </a:solidFill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FFFFFF"/>
                </a:solidFill>
              </a:rPr>
              <a:t>creatinine_no_of_test</a:t>
            </a:r>
            <a:r>
              <a:rPr lang="en-US" i="1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FFFFFF"/>
                </a:solidFill>
              </a:rPr>
              <a:t>Creatinine_mean_value</a:t>
            </a:r>
            <a:endParaRPr lang="en-US" i="1" dirty="0">
              <a:solidFill>
                <a:srgbClr val="FFFF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FFFFFF"/>
                </a:solidFill>
              </a:rPr>
              <a:t>Creatinine_duration_of_test</a:t>
            </a:r>
            <a:endParaRPr lang="en-US" i="1" dirty="0">
              <a:solidFill>
                <a:srgbClr val="FFFFFF"/>
              </a:solidFill>
            </a:endParaRPr>
          </a:p>
          <a:p>
            <a:br>
              <a:rPr lang="en-US" i="1" dirty="0">
                <a:solidFill>
                  <a:srgbClr val="FFFFFF"/>
                </a:solidFill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DAA84-D337-4067-B256-DA2B6DFC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05" y="1088600"/>
            <a:ext cx="5875307" cy="2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Cleaning and Preparation -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494088" y="901148"/>
            <a:ext cx="11300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 Sample transform dataset for Blood test look like below:-</a:t>
            </a: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r>
              <a:rPr lang="en-US" i="1" dirty="0">
                <a:solidFill>
                  <a:srgbClr val="FFFFFF"/>
                </a:solidFill>
              </a:rPr>
              <a:t>2. Medication Dataset has been changed line below:- for meds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FFFF"/>
                </a:solidFill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FFFF"/>
                </a:solidFill>
              </a:rPr>
              <a:t>All the different drugs as a columns name (total 21 columns)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err="1">
                <a:solidFill>
                  <a:srgbClr val="FFFFFF"/>
                </a:solidFill>
              </a:rPr>
              <a:t>No_of_days_with_drug</a:t>
            </a:r>
            <a:endParaRPr lang="en-US" i="1" dirty="0">
              <a:solidFill>
                <a:srgbClr val="FFFF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err="1">
                <a:solidFill>
                  <a:srgbClr val="FFFFFF"/>
                </a:solidFill>
              </a:rPr>
              <a:t>no_of_days_without_drugs</a:t>
            </a:r>
            <a:r>
              <a:rPr lang="en-US" i="1" dirty="0">
                <a:solidFill>
                  <a:srgbClr val="FFFFFF"/>
                </a:solidFill>
              </a:rPr>
              <a:t>                                                                         </a:t>
            </a:r>
            <a:r>
              <a:rPr lang="en-US" b="1" i="1" dirty="0">
                <a:solidFill>
                  <a:srgbClr val="FFFFFF"/>
                </a:solidFill>
              </a:rPr>
              <a:t>Screenshots below: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>
              <a:solidFill>
                <a:srgbClr val="FFFFFF"/>
              </a:solidFill>
            </a:endParaRPr>
          </a:p>
          <a:p>
            <a:endParaRPr lang="en-US" i="1" dirty="0">
              <a:solidFill>
                <a:srgbClr val="FFFFFF"/>
              </a:solidFill>
            </a:endParaRPr>
          </a:p>
          <a:p>
            <a:br>
              <a:rPr lang="en-US" i="1" dirty="0">
                <a:solidFill>
                  <a:srgbClr val="FFFFFF"/>
                </a:solidFill>
              </a:rPr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DB1D47-211A-48B3-A771-2DED45B5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9" y="1522083"/>
            <a:ext cx="5057100" cy="1608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C3656-7DF8-4DEB-930F-91B511FE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56" y="5015213"/>
            <a:ext cx="5820888" cy="155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84D35-D6D8-4D3A-8443-B601E2430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50" y="5022723"/>
            <a:ext cx="6279057" cy="16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Cleaning and Preparation -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494088" y="901148"/>
            <a:ext cx="11300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have merged all the prepared data into a consolidated dataset on the basis of its ‘id’ columns</a:t>
            </a:r>
          </a:p>
          <a:p>
            <a:endParaRPr lang="en-US" dirty="0"/>
          </a:p>
          <a:p>
            <a:r>
              <a:rPr lang="en-US" dirty="0"/>
              <a:t>Consolidated Data look like below:-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F7EA9-9CA4-4914-94CD-0DB0D8E1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8" y="1940804"/>
            <a:ext cx="10668038" cy="2302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1E3CC-24AB-40CD-B0E6-ECF87E40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42" y="4479525"/>
            <a:ext cx="10792569" cy="21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59" y="187452"/>
            <a:ext cx="10058400" cy="71369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j-lt"/>
              </a:rPr>
              <a:t>CKD Data 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4848B-E9EF-4C43-8747-A5AC80D77653}"/>
              </a:ext>
            </a:extLst>
          </p:cNvPr>
          <p:cNvSpPr txBox="1"/>
          <p:nvPr/>
        </p:nvSpPr>
        <p:spPr>
          <a:xfrm>
            <a:off x="227285" y="751344"/>
            <a:ext cx="1130034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spc="200" dirty="0">
                <a:solidFill>
                  <a:srgbClr val="002060"/>
                </a:solidFill>
                <a:latin typeface="+mj-lt"/>
              </a:rPr>
              <a:t>Started with Random Forest</a:t>
            </a:r>
          </a:p>
          <a:p>
            <a:pPr algn="ctr"/>
            <a:endParaRPr lang="en-US" b="1" cap="all" spc="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b="1" cap="all" spc="200" dirty="0">
                <a:solidFill>
                  <a:srgbClr val="002060"/>
                </a:solidFill>
                <a:latin typeface="+mj-lt"/>
              </a:rPr>
              <a:t>Why </a:t>
            </a:r>
          </a:p>
          <a:p>
            <a:pPr algn="ctr"/>
            <a:endParaRPr lang="en-US" b="1" cap="all" spc="2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b="1" cap="all" spc="200" dirty="0">
                <a:solidFill>
                  <a:srgbClr val="002060"/>
                </a:solidFill>
                <a:latin typeface="+mj-lt"/>
              </a:rPr>
              <a:t>Random Forest?</a:t>
            </a:r>
          </a:p>
          <a:p>
            <a:pPr algn="ctr"/>
            <a:endParaRPr lang="en-US" b="1" cap="all" spc="2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CKD data analysis is a classification problem and we need to build a classifier for this. To start a learning a classifier, have started with Logistic regression, then Decision Tree followed by random forest and many more.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 mostly used for the numerical features and if there is any categorical features, it internally change it into numerical value.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mixed features like categorical as well as numerical, we mostly prefer random forest and random forest internally use decision tree.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 in our dataset, we have some categorical features like Gender, Race,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Before building the model, we have </a:t>
            </a:r>
            <a:r>
              <a:rPr lang="en-US" dirty="0" err="1">
                <a:solidFill>
                  <a:schemeClr val="bg1"/>
                </a:solidFill>
              </a:rPr>
              <a:t>splitted</a:t>
            </a:r>
            <a:r>
              <a:rPr lang="en-US" dirty="0">
                <a:solidFill>
                  <a:schemeClr val="bg1"/>
                </a:solidFill>
              </a:rPr>
              <a:t> the data into training and testing dataset with 9:1 ratio (90% : 10%)</a:t>
            </a:r>
          </a:p>
          <a:p>
            <a:r>
              <a:rPr lang="en-US" dirty="0">
                <a:solidFill>
                  <a:schemeClr val="bg1"/>
                </a:solidFill>
              </a:rPr>
              <a:t>Have Noticed, the dataset is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-balanced, as it have very small observations points. (It is not too biased)</a:t>
            </a:r>
          </a:p>
          <a:p>
            <a:r>
              <a:rPr lang="en-US" dirty="0">
                <a:solidFill>
                  <a:schemeClr val="bg1"/>
                </a:solidFill>
              </a:rPr>
              <a:t> Have Tried Random Forest in four ways: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Normal Random Forest model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Over-sampling Random Forest model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Under-sampling Random Forest model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Grid Search to Optimize and tune the Random Forest model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1FDE63-9B07-4E24-BB19-C93E23AA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77" y="861012"/>
            <a:ext cx="2813638" cy="1414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0F26A7-A4BB-4E8E-AF04-468F83D2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85" y="855440"/>
            <a:ext cx="2813638" cy="14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147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632</Words>
  <Application>Microsoft Office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Chronic Kidney Disease    Dataset Challenge</vt:lpstr>
      <vt:lpstr>Chronic kidney disease is a type of chronic kidney failure which gradually looses the kidney function…</vt:lpstr>
      <vt:lpstr>   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2020-02-17T05:48:39Z</dcterms:created>
  <dcterms:modified xsi:type="dcterms:W3CDTF">2020-02-20T17:06:42Z</dcterms:modified>
</cp:coreProperties>
</file>