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90" r:id="rId2"/>
    <p:sldId id="391" r:id="rId3"/>
    <p:sldId id="392" r:id="rId4"/>
    <p:sldId id="394" r:id="rId5"/>
    <p:sldId id="395" r:id="rId6"/>
    <p:sldId id="396" r:id="rId7"/>
    <p:sldId id="398" r:id="rId8"/>
    <p:sldId id="397" r:id="rId9"/>
    <p:sldId id="399" r:id="rId10"/>
    <p:sldId id="400" r:id="rId11"/>
    <p:sldId id="401" r:id="rId12"/>
    <p:sldId id="402" r:id="rId13"/>
    <p:sldId id="405" r:id="rId14"/>
    <p:sldId id="404" r:id="rId15"/>
    <p:sldId id="406" r:id="rId16"/>
    <p:sldId id="40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06" autoAdjust="0"/>
    <p:restoredTop sz="94660"/>
  </p:normalViewPr>
  <p:slideViewPr>
    <p:cSldViewPr snapToGrid="0">
      <p:cViewPr>
        <p:scale>
          <a:sx n="110" d="100"/>
          <a:sy n="110" d="100"/>
        </p:scale>
        <p:origin x="27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37D071-ADF9-4A6D-8835-557FD02F1E73}" type="datetimeFigureOut">
              <a:rPr lang="en-SG" smtClean="0"/>
              <a:t>14/4/2023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48F494-11F2-42AB-A118-5B7B378B7437}" type="slidenum">
              <a:rPr lang="en-SG" smtClean="0"/>
              <a:t>‹#›</a:t>
            </a:fld>
            <a:endParaRPr lang="en-SG"/>
          </a:p>
        </p:txBody>
      </p:sp>
    </p:spTree>
    <p:extLst>
      <p:ext uri="{BB962C8B-B14F-4D97-AF65-F5344CB8AC3E}">
        <p14:creationId xmlns:p14="http://schemas.microsoft.com/office/powerpoint/2010/main" val="283308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DC85-F050-4ACE-898A-DEBCEA9F27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DD7D7949-7342-498A-A3CD-E7346B372B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C5DF0C26-86D9-4797-AF0E-CD086A2A9642}"/>
              </a:ext>
            </a:extLst>
          </p:cNvPr>
          <p:cNvSpPr>
            <a:spLocks noGrp="1"/>
          </p:cNvSpPr>
          <p:nvPr>
            <p:ph type="dt" sz="half" idx="10"/>
          </p:nvPr>
        </p:nvSpPr>
        <p:spPr/>
        <p:txBody>
          <a:bodyPr/>
          <a:lstStyle/>
          <a:p>
            <a:fld id="{C6E1F756-83E8-45BF-8AE8-9183A9B32DCF}" type="datetimeFigureOut">
              <a:rPr lang="en-SG" smtClean="0"/>
              <a:t>14/4/2023</a:t>
            </a:fld>
            <a:endParaRPr lang="en-SG"/>
          </a:p>
        </p:txBody>
      </p:sp>
      <p:sp>
        <p:nvSpPr>
          <p:cNvPr id="5" name="Footer Placeholder 4">
            <a:extLst>
              <a:ext uri="{FF2B5EF4-FFF2-40B4-BE49-F238E27FC236}">
                <a16:creationId xmlns:a16="http://schemas.microsoft.com/office/drawing/2014/main" id="{0E77B80E-667A-4EEC-8E70-45BD690E491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9D9C66A-6074-455B-A700-3CDD3D7B3332}"/>
              </a:ext>
            </a:extLst>
          </p:cNvPr>
          <p:cNvSpPr>
            <a:spLocks noGrp="1"/>
          </p:cNvSpPr>
          <p:nvPr>
            <p:ph type="sldNum" sz="quarter" idx="12"/>
          </p:nvPr>
        </p:nvSpPr>
        <p:spPr/>
        <p:txBody>
          <a:bodyPr/>
          <a:lstStyle/>
          <a:p>
            <a:fld id="{319FAAA4-E1A4-4FCC-B774-A346942824C2}" type="slidenum">
              <a:rPr lang="en-SG" smtClean="0"/>
              <a:t>‹#›</a:t>
            </a:fld>
            <a:endParaRPr lang="en-SG"/>
          </a:p>
        </p:txBody>
      </p:sp>
    </p:spTree>
    <p:extLst>
      <p:ext uri="{BB962C8B-B14F-4D97-AF65-F5344CB8AC3E}">
        <p14:creationId xmlns:p14="http://schemas.microsoft.com/office/powerpoint/2010/main" val="30613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D4D6F-CA17-4272-926F-FF7FD0AC8940}"/>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31B676F8-2F42-4533-B8C2-025C2E77EC8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6E9A984-6A25-416A-91FB-11150AB713F6}"/>
              </a:ext>
            </a:extLst>
          </p:cNvPr>
          <p:cNvSpPr>
            <a:spLocks noGrp="1"/>
          </p:cNvSpPr>
          <p:nvPr>
            <p:ph type="dt" sz="half" idx="10"/>
          </p:nvPr>
        </p:nvSpPr>
        <p:spPr/>
        <p:txBody>
          <a:bodyPr/>
          <a:lstStyle/>
          <a:p>
            <a:fld id="{C6E1F756-83E8-45BF-8AE8-9183A9B32DCF}" type="datetimeFigureOut">
              <a:rPr lang="en-SG" smtClean="0"/>
              <a:t>14/4/2023</a:t>
            </a:fld>
            <a:endParaRPr lang="en-SG"/>
          </a:p>
        </p:txBody>
      </p:sp>
      <p:sp>
        <p:nvSpPr>
          <p:cNvPr id="5" name="Footer Placeholder 4">
            <a:extLst>
              <a:ext uri="{FF2B5EF4-FFF2-40B4-BE49-F238E27FC236}">
                <a16:creationId xmlns:a16="http://schemas.microsoft.com/office/drawing/2014/main" id="{E3F3548A-B53C-40D8-BDDF-D8B761F4554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7AC0458-6F7C-40BA-A22F-BCEE89F98539}"/>
              </a:ext>
            </a:extLst>
          </p:cNvPr>
          <p:cNvSpPr>
            <a:spLocks noGrp="1"/>
          </p:cNvSpPr>
          <p:nvPr>
            <p:ph type="sldNum" sz="quarter" idx="12"/>
          </p:nvPr>
        </p:nvSpPr>
        <p:spPr/>
        <p:txBody>
          <a:bodyPr/>
          <a:lstStyle/>
          <a:p>
            <a:fld id="{319FAAA4-E1A4-4FCC-B774-A346942824C2}" type="slidenum">
              <a:rPr lang="en-SG" smtClean="0"/>
              <a:t>‹#›</a:t>
            </a:fld>
            <a:endParaRPr lang="en-SG"/>
          </a:p>
        </p:txBody>
      </p:sp>
    </p:spTree>
    <p:extLst>
      <p:ext uri="{BB962C8B-B14F-4D97-AF65-F5344CB8AC3E}">
        <p14:creationId xmlns:p14="http://schemas.microsoft.com/office/powerpoint/2010/main" val="89688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019D57-AD48-434F-B280-CF0CF2C971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9F0597D-4B47-4C61-A553-A6E075BC03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E631A02-5E59-4F49-A415-AD61B524C841}"/>
              </a:ext>
            </a:extLst>
          </p:cNvPr>
          <p:cNvSpPr>
            <a:spLocks noGrp="1"/>
          </p:cNvSpPr>
          <p:nvPr>
            <p:ph type="dt" sz="half" idx="10"/>
          </p:nvPr>
        </p:nvSpPr>
        <p:spPr/>
        <p:txBody>
          <a:bodyPr/>
          <a:lstStyle/>
          <a:p>
            <a:fld id="{C6E1F756-83E8-45BF-8AE8-9183A9B32DCF}" type="datetimeFigureOut">
              <a:rPr lang="en-SG" smtClean="0"/>
              <a:t>14/4/2023</a:t>
            </a:fld>
            <a:endParaRPr lang="en-SG"/>
          </a:p>
        </p:txBody>
      </p:sp>
      <p:sp>
        <p:nvSpPr>
          <p:cNvPr id="5" name="Footer Placeholder 4">
            <a:extLst>
              <a:ext uri="{FF2B5EF4-FFF2-40B4-BE49-F238E27FC236}">
                <a16:creationId xmlns:a16="http://schemas.microsoft.com/office/drawing/2014/main" id="{04A3D79B-EB28-4AE5-86DC-C1A387FAA5E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CEA7182-3C87-4CA0-A4B0-A4D26F7F01ED}"/>
              </a:ext>
            </a:extLst>
          </p:cNvPr>
          <p:cNvSpPr>
            <a:spLocks noGrp="1"/>
          </p:cNvSpPr>
          <p:nvPr>
            <p:ph type="sldNum" sz="quarter" idx="12"/>
          </p:nvPr>
        </p:nvSpPr>
        <p:spPr/>
        <p:txBody>
          <a:bodyPr/>
          <a:lstStyle/>
          <a:p>
            <a:fld id="{319FAAA4-E1A4-4FCC-B774-A346942824C2}" type="slidenum">
              <a:rPr lang="en-SG" smtClean="0"/>
              <a:t>‹#›</a:t>
            </a:fld>
            <a:endParaRPr lang="en-SG"/>
          </a:p>
        </p:txBody>
      </p:sp>
    </p:spTree>
    <p:extLst>
      <p:ext uri="{BB962C8B-B14F-4D97-AF65-F5344CB8AC3E}">
        <p14:creationId xmlns:p14="http://schemas.microsoft.com/office/powerpoint/2010/main" val="2399857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FX_Fullpic">
    <p:spTree>
      <p:nvGrpSpPr>
        <p:cNvPr id="1" name=""/>
        <p:cNvGrpSpPr/>
        <p:nvPr/>
      </p:nvGrpSpPr>
      <p:grpSpPr>
        <a:xfrm>
          <a:off x="0" y="0"/>
          <a:ext cx="0" cy="0"/>
          <a:chOff x="0" y="0"/>
          <a:chExt cx="0" cy="0"/>
        </a:xfrm>
      </p:grpSpPr>
      <p:sp>
        <p:nvSpPr>
          <p:cNvPr id="3" name="IFXSHAPE"/>
          <p:cNvSpPr>
            <a:spLocks noGrp="1"/>
          </p:cNvSpPr>
          <p:nvPr>
            <p:ph type="ftr" sz="quarter" idx="10"/>
          </p:nvPr>
        </p:nvSpPr>
        <p:spPr>
          <a:xfrm>
            <a:off x="5711952" y="6553200"/>
            <a:ext cx="768096" cy="304800"/>
          </a:xfrm>
        </p:spPr>
        <p:txBody>
          <a:bodyPr wrap="none" lIns="0" tIns="0" rIns="0" bIns="0" anchor="ctr">
            <a:noAutofit/>
          </a:bodyPr>
          <a:lstStyle>
            <a:lvl1pPr algn="ctr" fontAlgn="t">
              <a:buClr>
                <a:schemeClr val="accent2"/>
              </a:buClr>
              <a:defRPr sz="800" b="0">
                <a:solidFill>
                  <a:schemeClr val="accent2"/>
                </a:solidFill>
                <a:latin typeface="Arial" panose="020B0604020202020204" pitchFamily="34" charset="0"/>
              </a:defRPr>
            </a:lvl1pPr>
          </a:lstStyle>
          <a:p>
            <a:r>
              <a:rPr lang="en-US"/>
              <a:t>Copyright © Infineon Technologies AG 2020. All rights reserved.</a:t>
            </a:r>
          </a:p>
        </p:txBody>
      </p:sp>
    </p:spTree>
    <p:extLst>
      <p:ext uri="{BB962C8B-B14F-4D97-AF65-F5344CB8AC3E}">
        <p14:creationId xmlns:p14="http://schemas.microsoft.com/office/powerpoint/2010/main" val="3418024490"/>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D3B3-8641-4961-9592-217FD3CE2E4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97B493B3-DA6E-413D-A5ED-2316774EB93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204D094-47F6-4778-A489-5EC94BF7AF6C}"/>
              </a:ext>
            </a:extLst>
          </p:cNvPr>
          <p:cNvSpPr>
            <a:spLocks noGrp="1"/>
          </p:cNvSpPr>
          <p:nvPr>
            <p:ph type="dt" sz="half" idx="10"/>
          </p:nvPr>
        </p:nvSpPr>
        <p:spPr/>
        <p:txBody>
          <a:bodyPr/>
          <a:lstStyle/>
          <a:p>
            <a:fld id="{C6E1F756-83E8-45BF-8AE8-9183A9B32DCF}" type="datetimeFigureOut">
              <a:rPr lang="en-SG" smtClean="0"/>
              <a:t>14/4/2023</a:t>
            </a:fld>
            <a:endParaRPr lang="en-SG"/>
          </a:p>
        </p:txBody>
      </p:sp>
      <p:sp>
        <p:nvSpPr>
          <p:cNvPr id="5" name="Footer Placeholder 4">
            <a:extLst>
              <a:ext uri="{FF2B5EF4-FFF2-40B4-BE49-F238E27FC236}">
                <a16:creationId xmlns:a16="http://schemas.microsoft.com/office/drawing/2014/main" id="{8903BD1B-5C86-4389-8EA6-B64C4590B0A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4D439F3-EBAB-4DD2-B185-9E448400E4CE}"/>
              </a:ext>
            </a:extLst>
          </p:cNvPr>
          <p:cNvSpPr>
            <a:spLocks noGrp="1"/>
          </p:cNvSpPr>
          <p:nvPr>
            <p:ph type="sldNum" sz="quarter" idx="12"/>
          </p:nvPr>
        </p:nvSpPr>
        <p:spPr/>
        <p:txBody>
          <a:bodyPr/>
          <a:lstStyle/>
          <a:p>
            <a:fld id="{319FAAA4-E1A4-4FCC-B774-A346942824C2}" type="slidenum">
              <a:rPr lang="en-SG" smtClean="0"/>
              <a:t>‹#›</a:t>
            </a:fld>
            <a:endParaRPr lang="en-SG"/>
          </a:p>
        </p:txBody>
      </p:sp>
    </p:spTree>
    <p:extLst>
      <p:ext uri="{BB962C8B-B14F-4D97-AF65-F5344CB8AC3E}">
        <p14:creationId xmlns:p14="http://schemas.microsoft.com/office/powerpoint/2010/main" val="3856197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FB7F-09A5-4975-942E-60F77F990D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B872DF22-6F95-4220-AFE0-837497B7E5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54AC2B9-1FAB-42F1-9C18-865764E2B16C}"/>
              </a:ext>
            </a:extLst>
          </p:cNvPr>
          <p:cNvSpPr>
            <a:spLocks noGrp="1"/>
          </p:cNvSpPr>
          <p:nvPr>
            <p:ph type="dt" sz="half" idx="10"/>
          </p:nvPr>
        </p:nvSpPr>
        <p:spPr/>
        <p:txBody>
          <a:bodyPr/>
          <a:lstStyle/>
          <a:p>
            <a:fld id="{C6E1F756-83E8-45BF-8AE8-9183A9B32DCF}" type="datetimeFigureOut">
              <a:rPr lang="en-SG" smtClean="0"/>
              <a:t>14/4/2023</a:t>
            </a:fld>
            <a:endParaRPr lang="en-SG"/>
          </a:p>
        </p:txBody>
      </p:sp>
      <p:sp>
        <p:nvSpPr>
          <p:cNvPr id="5" name="Footer Placeholder 4">
            <a:extLst>
              <a:ext uri="{FF2B5EF4-FFF2-40B4-BE49-F238E27FC236}">
                <a16:creationId xmlns:a16="http://schemas.microsoft.com/office/drawing/2014/main" id="{5283A555-06A8-46F1-8CA7-57A92E4F5DC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6BD4EDC-719E-4496-9DA7-7A23E8A91782}"/>
              </a:ext>
            </a:extLst>
          </p:cNvPr>
          <p:cNvSpPr>
            <a:spLocks noGrp="1"/>
          </p:cNvSpPr>
          <p:nvPr>
            <p:ph type="sldNum" sz="quarter" idx="12"/>
          </p:nvPr>
        </p:nvSpPr>
        <p:spPr/>
        <p:txBody>
          <a:bodyPr/>
          <a:lstStyle/>
          <a:p>
            <a:fld id="{319FAAA4-E1A4-4FCC-B774-A346942824C2}" type="slidenum">
              <a:rPr lang="en-SG" smtClean="0"/>
              <a:t>‹#›</a:t>
            </a:fld>
            <a:endParaRPr lang="en-SG"/>
          </a:p>
        </p:txBody>
      </p:sp>
    </p:spTree>
    <p:extLst>
      <p:ext uri="{BB962C8B-B14F-4D97-AF65-F5344CB8AC3E}">
        <p14:creationId xmlns:p14="http://schemas.microsoft.com/office/powerpoint/2010/main" val="4000052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B519B-F95F-40F2-B1C9-6330F0B26C2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6E1B0D08-0ADC-4A23-9382-473008620A1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EBDA1269-B649-4D23-9E64-334B613505F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EBE56F55-EA26-426C-9696-AD0DFD160C88}"/>
              </a:ext>
            </a:extLst>
          </p:cNvPr>
          <p:cNvSpPr>
            <a:spLocks noGrp="1"/>
          </p:cNvSpPr>
          <p:nvPr>
            <p:ph type="dt" sz="half" idx="10"/>
          </p:nvPr>
        </p:nvSpPr>
        <p:spPr/>
        <p:txBody>
          <a:bodyPr/>
          <a:lstStyle/>
          <a:p>
            <a:fld id="{C6E1F756-83E8-45BF-8AE8-9183A9B32DCF}" type="datetimeFigureOut">
              <a:rPr lang="en-SG" smtClean="0"/>
              <a:t>14/4/2023</a:t>
            </a:fld>
            <a:endParaRPr lang="en-SG"/>
          </a:p>
        </p:txBody>
      </p:sp>
      <p:sp>
        <p:nvSpPr>
          <p:cNvPr id="6" name="Footer Placeholder 5">
            <a:extLst>
              <a:ext uri="{FF2B5EF4-FFF2-40B4-BE49-F238E27FC236}">
                <a16:creationId xmlns:a16="http://schemas.microsoft.com/office/drawing/2014/main" id="{EBC42992-DFA6-420E-AD6B-FB6BDDF2F38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6A1442AA-AA87-47A5-9045-488B6CB8DF94}"/>
              </a:ext>
            </a:extLst>
          </p:cNvPr>
          <p:cNvSpPr>
            <a:spLocks noGrp="1"/>
          </p:cNvSpPr>
          <p:nvPr>
            <p:ph type="sldNum" sz="quarter" idx="12"/>
          </p:nvPr>
        </p:nvSpPr>
        <p:spPr/>
        <p:txBody>
          <a:bodyPr/>
          <a:lstStyle/>
          <a:p>
            <a:fld id="{319FAAA4-E1A4-4FCC-B774-A346942824C2}" type="slidenum">
              <a:rPr lang="en-SG" smtClean="0"/>
              <a:t>‹#›</a:t>
            </a:fld>
            <a:endParaRPr lang="en-SG"/>
          </a:p>
        </p:txBody>
      </p:sp>
    </p:spTree>
    <p:extLst>
      <p:ext uri="{BB962C8B-B14F-4D97-AF65-F5344CB8AC3E}">
        <p14:creationId xmlns:p14="http://schemas.microsoft.com/office/powerpoint/2010/main" val="2452695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157C4-5072-4AD0-BA94-628CA2DECEA6}"/>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3842809-2439-4AA9-825D-6E28AE0C7A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7517638-BFF4-42DE-93DF-C2F9019917F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7E649C6D-94BA-446D-94C7-8FA6CF0AD8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9B8903-F73F-42DC-AB8A-E636BED9639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32FFD082-FBA4-4C76-B12B-28977D3B1158}"/>
              </a:ext>
            </a:extLst>
          </p:cNvPr>
          <p:cNvSpPr>
            <a:spLocks noGrp="1"/>
          </p:cNvSpPr>
          <p:nvPr>
            <p:ph type="dt" sz="half" idx="10"/>
          </p:nvPr>
        </p:nvSpPr>
        <p:spPr/>
        <p:txBody>
          <a:bodyPr/>
          <a:lstStyle/>
          <a:p>
            <a:fld id="{C6E1F756-83E8-45BF-8AE8-9183A9B32DCF}" type="datetimeFigureOut">
              <a:rPr lang="en-SG" smtClean="0"/>
              <a:t>14/4/2023</a:t>
            </a:fld>
            <a:endParaRPr lang="en-SG"/>
          </a:p>
        </p:txBody>
      </p:sp>
      <p:sp>
        <p:nvSpPr>
          <p:cNvPr id="8" name="Footer Placeholder 7">
            <a:extLst>
              <a:ext uri="{FF2B5EF4-FFF2-40B4-BE49-F238E27FC236}">
                <a16:creationId xmlns:a16="http://schemas.microsoft.com/office/drawing/2014/main" id="{62A8DED3-B805-4C2D-8E7A-209ED9938E84}"/>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29AFB015-61FD-4A9F-A2C9-ABD6B7E52B71}"/>
              </a:ext>
            </a:extLst>
          </p:cNvPr>
          <p:cNvSpPr>
            <a:spLocks noGrp="1"/>
          </p:cNvSpPr>
          <p:nvPr>
            <p:ph type="sldNum" sz="quarter" idx="12"/>
          </p:nvPr>
        </p:nvSpPr>
        <p:spPr/>
        <p:txBody>
          <a:bodyPr/>
          <a:lstStyle/>
          <a:p>
            <a:fld id="{319FAAA4-E1A4-4FCC-B774-A346942824C2}" type="slidenum">
              <a:rPr lang="en-SG" smtClean="0"/>
              <a:t>‹#›</a:t>
            </a:fld>
            <a:endParaRPr lang="en-SG"/>
          </a:p>
        </p:txBody>
      </p:sp>
    </p:spTree>
    <p:extLst>
      <p:ext uri="{BB962C8B-B14F-4D97-AF65-F5344CB8AC3E}">
        <p14:creationId xmlns:p14="http://schemas.microsoft.com/office/powerpoint/2010/main" val="3844388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F6C0-8C49-42F7-A806-0435CAA18A8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628581D5-6B41-4006-8300-D21B9EA0F37D}"/>
              </a:ext>
            </a:extLst>
          </p:cNvPr>
          <p:cNvSpPr>
            <a:spLocks noGrp="1"/>
          </p:cNvSpPr>
          <p:nvPr>
            <p:ph type="dt" sz="half" idx="10"/>
          </p:nvPr>
        </p:nvSpPr>
        <p:spPr/>
        <p:txBody>
          <a:bodyPr/>
          <a:lstStyle/>
          <a:p>
            <a:fld id="{C6E1F756-83E8-45BF-8AE8-9183A9B32DCF}" type="datetimeFigureOut">
              <a:rPr lang="en-SG" smtClean="0"/>
              <a:t>14/4/2023</a:t>
            </a:fld>
            <a:endParaRPr lang="en-SG"/>
          </a:p>
        </p:txBody>
      </p:sp>
      <p:sp>
        <p:nvSpPr>
          <p:cNvPr id="4" name="Footer Placeholder 3">
            <a:extLst>
              <a:ext uri="{FF2B5EF4-FFF2-40B4-BE49-F238E27FC236}">
                <a16:creationId xmlns:a16="http://schemas.microsoft.com/office/drawing/2014/main" id="{0A20B5E9-63EB-4825-B9A0-8D29E4BA761B}"/>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8D04149-9337-42E4-8230-70266C9887FA}"/>
              </a:ext>
            </a:extLst>
          </p:cNvPr>
          <p:cNvSpPr>
            <a:spLocks noGrp="1"/>
          </p:cNvSpPr>
          <p:nvPr>
            <p:ph type="sldNum" sz="quarter" idx="12"/>
          </p:nvPr>
        </p:nvSpPr>
        <p:spPr/>
        <p:txBody>
          <a:bodyPr/>
          <a:lstStyle/>
          <a:p>
            <a:fld id="{319FAAA4-E1A4-4FCC-B774-A346942824C2}" type="slidenum">
              <a:rPr lang="en-SG" smtClean="0"/>
              <a:t>‹#›</a:t>
            </a:fld>
            <a:endParaRPr lang="en-SG"/>
          </a:p>
        </p:txBody>
      </p:sp>
    </p:spTree>
    <p:extLst>
      <p:ext uri="{BB962C8B-B14F-4D97-AF65-F5344CB8AC3E}">
        <p14:creationId xmlns:p14="http://schemas.microsoft.com/office/powerpoint/2010/main" val="3659726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70EA43-9B60-48F2-8216-847338D5B6A4}"/>
              </a:ext>
            </a:extLst>
          </p:cNvPr>
          <p:cNvSpPr>
            <a:spLocks noGrp="1"/>
          </p:cNvSpPr>
          <p:nvPr>
            <p:ph type="dt" sz="half" idx="10"/>
          </p:nvPr>
        </p:nvSpPr>
        <p:spPr/>
        <p:txBody>
          <a:bodyPr/>
          <a:lstStyle/>
          <a:p>
            <a:fld id="{C6E1F756-83E8-45BF-8AE8-9183A9B32DCF}" type="datetimeFigureOut">
              <a:rPr lang="en-SG" smtClean="0"/>
              <a:t>14/4/2023</a:t>
            </a:fld>
            <a:endParaRPr lang="en-SG"/>
          </a:p>
        </p:txBody>
      </p:sp>
      <p:sp>
        <p:nvSpPr>
          <p:cNvPr id="3" name="Footer Placeholder 2">
            <a:extLst>
              <a:ext uri="{FF2B5EF4-FFF2-40B4-BE49-F238E27FC236}">
                <a16:creationId xmlns:a16="http://schemas.microsoft.com/office/drawing/2014/main" id="{D0DBD5E4-D2F0-4901-A1A5-C3948398170A}"/>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3EE369EE-CC36-4512-B32B-F88D59D8004C}"/>
              </a:ext>
            </a:extLst>
          </p:cNvPr>
          <p:cNvSpPr>
            <a:spLocks noGrp="1"/>
          </p:cNvSpPr>
          <p:nvPr>
            <p:ph type="sldNum" sz="quarter" idx="12"/>
          </p:nvPr>
        </p:nvSpPr>
        <p:spPr/>
        <p:txBody>
          <a:bodyPr/>
          <a:lstStyle/>
          <a:p>
            <a:fld id="{319FAAA4-E1A4-4FCC-B774-A346942824C2}" type="slidenum">
              <a:rPr lang="en-SG" smtClean="0"/>
              <a:t>‹#›</a:t>
            </a:fld>
            <a:endParaRPr lang="en-SG"/>
          </a:p>
        </p:txBody>
      </p:sp>
    </p:spTree>
    <p:extLst>
      <p:ext uri="{BB962C8B-B14F-4D97-AF65-F5344CB8AC3E}">
        <p14:creationId xmlns:p14="http://schemas.microsoft.com/office/powerpoint/2010/main" val="1127872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735F9-D882-4915-8BE7-F6BC247A22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53C20131-D92F-46AD-B8B0-488B1484CC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8BE74B91-83DB-4DF7-A8C1-4835BC75A9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11D1F0-44C3-4902-A191-7593E0CB0A82}"/>
              </a:ext>
            </a:extLst>
          </p:cNvPr>
          <p:cNvSpPr>
            <a:spLocks noGrp="1"/>
          </p:cNvSpPr>
          <p:nvPr>
            <p:ph type="dt" sz="half" idx="10"/>
          </p:nvPr>
        </p:nvSpPr>
        <p:spPr/>
        <p:txBody>
          <a:bodyPr/>
          <a:lstStyle/>
          <a:p>
            <a:fld id="{C6E1F756-83E8-45BF-8AE8-9183A9B32DCF}" type="datetimeFigureOut">
              <a:rPr lang="en-SG" smtClean="0"/>
              <a:t>14/4/2023</a:t>
            </a:fld>
            <a:endParaRPr lang="en-SG"/>
          </a:p>
        </p:txBody>
      </p:sp>
      <p:sp>
        <p:nvSpPr>
          <p:cNvPr id="6" name="Footer Placeholder 5">
            <a:extLst>
              <a:ext uri="{FF2B5EF4-FFF2-40B4-BE49-F238E27FC236}">
                <a16:creationId xmlns:a16="http://schemas.microsoft.com/office/drawing/2014/main" id="{D9A411F6-1EF1-44B6-A3ED-314CC36210A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C262BCE-5BAA-461D-8B1B-EF70547D2CF3}"/>
              </a:ext>
            </a:extLst>
          </p:cNvPr>
          <p:cNvSpPr>
            <a:spLocks noGrp="1"/>
          </p:cNvSpPr>
          <p:nvPr>
            <p:ph type="sldNum" sz="quarter" idx="12"/>
          </p:nvPr>
        </p:nvSpPr>
        <p:spPr/>
        <p:txBody>
          <a:bodyPr/>
          <a:lstStyle/>
          <a:p>
            <a:fld id="{319FAAA4-E1A4-4FCC-B774-A346942824C2}" type="slidenum">
              <a:rPr lang="en-SG" smtClean="0"/>
              <a:t>‹#›</a:t>
            </a:fld>
            <a:endParaRPr lang="en-SG"/>
          </a:p>
        </p:txBody>
      </p:sp>
    </p:spTree>
    <p:extLst>
      <p:ext uri="{BB962C8B-B14F-4D97-AF65-F5344CB8AC3E}">
        <p14:creationId xmlns:p14="http://schemas.microsoft.com/office/powerpoint/2010/main" val="1298160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8E545-7469-4057-BED6-BCF253E6AE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9972ADF5-7E42-48D5-B7A3-CD37FD58B4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93F770A7-F74A-4347-8465-7DBE2364A5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5C28E1-E95B-4215-8D9E-11A94BC5593B}"/>
              </a:ext>
            </a:extLst>
          </p:cNvPr>
          <p:cNvSpPr>
            <a:spLocks noGrp="1"/>
          </p:cNvSpPr>
          <p:nvPr>
            <p:ph type="dt" sz="half" idx="10"/>
          </p:nvPr>
        </p:nvSpPr>
        <p:spPr/>
        <p:txBody>
          <a:bodyPr/>
          <a:lstStyle/>
          <a:p>
            <a:fld id="{C6E1F756-83E8-45BF-8AE8-9183A9B32DCF}" type="datetimeFigureOut">
              <a:rPr lang="en-SG" smtClean="0"/>
              <a:t>14/4/2023</a:t>
            </a:fld>
            <a:endParaRPr lang="en-SG"/>
          </a:p>
        </p:txBody>
      </p:sp>
      <p:sp>
        <p:nvSpPr>
          <p:cNvPr id="6" name="Footer Placeholder 5">
            <a:extLst>
              <a:ext uri="{FF2B5EF4-FFF2-40B4-BE49-F238E27FC236}">
                <a16:creationId xmlns:a16="http://schemas.microsoft.com/office/drawing/2014/main" id="{1384CF07-784B-4993-BB85-F3C31318FB9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4FD2B36-1BF3-4ADC-B0E4-57BECEC20ABD}"/>
              </a:ext>
            </a:extLst>
          </p:cNvPr>
          <p:cNvSpPr>
            <a:spLocks noGrp="1"/>
          </p:cNvSpPr>
          <p:nvPr>
            <p:ph type="sldNum" sz="quarter" idx="12"/>
          </p:nvPr>
        </p:nvSpPr>
        <p:spPr/>
        <p:txBody>
          <a:bodyPr/>
          <a:lstStyle/>
          <a:p>
            <a:fld id="{319FAAA4-E1A4-4FCC-B774-A346942824C2}" type="slidenum">
              <a:rPr lang="en-SG" smtClean="0"/>
              <a:t>‹#›</a:t>
            </a:fld>
            <a:endParaRPr lang="en-SG"/>
          </a:p>
        </p:txBody>
      </p:sp>
    </p:spTree>
    <p:extLst>
      <p:ext uri="{BB962C8B-B14F-4D97-AF65-F5344CB8AC3E}">
        <p14:creationId xmlns:p14="http://schemas.microsoft.com/office/powerpoint/2010/main" val="969404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DBFE07-2722-45A6-8A3F-B2E329F236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9769B4C-263C-4CF1-BCC9-0C2A16BD10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D554A55-8572-4C26-8BDF-AB5771B345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E1F756-83E8-45BF-8AE8-9183A9B32DCF}" type="datetimeFigureOut">
              <a:rPr lang="en-SG" smtClean="0"/>
              <a:t>14/4/2023</a:t>
            </a:fld>
            <a:endParaRPr lang="en-SG"/>
          </a:p>
        </p:txBody>
      </p:sp>
      <p:sp>
        <p:nvSpPr>
          <p:cNvPr id="5" name="Footer Placeholder 4">
            <a:extLst>
              <a:ext uri="{FF2B5EF4-FFF2-40B4-BE49-F238E27FC236}">
                <a16:creationId xmlns:a16="http://schemas.microsoft.com/office/drawing/2014/main" id="{286D7B71-DEDE-4DDE-8BA1-F1F49B07A7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A8BE4565-99E4-4D95-BDE2-FF56603215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9FAAA4-E1A4-4FCC-B774-A346942824C2}" type="slidenum">
              <a:rPr lang="en-SG" smtClean="0"/>
              <a:t>‹#›</a:t>
            </a:fld>
            <a:endParaRPr lang="en-SG"/>
          </a:p>
        </p:txBody>
      </p:sp>
    </p:spTree>
    <p:extLst>
      <p:ext uri="{BB962C8B-B14F-4D97-AF65-F5344CB8AC3E}">
        <p14:creationId xmlns:p14="http://schemas.microsoft.com/office/powerpoint/2010/main" val="1575463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hyperlink" Target="https://www.calbhbc.org/region-map-and-listing.html"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simple Background, Robot, Digital Art, Artificial Intelligence ...">
            <a:extLst>
              <a:ext uri="{FF2B5EF4-FFF2-40B4-BE49-F238E27FC236}">
                <a16:creationId xmlns:a16="http://schemas.microsoft.com/office/drawing/2014/main" id="{DEC1F1A0-D822-4E99-B28E-B1C9133308F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D08FBDFD-7AAC-4E24-9C8E-3B7A057EDF01}"/>
              </a:ext>
            </a:extLst>
          </p:cNvPr>
          <p:cNvSpPr txBox="1">
            <a:spLocks/>
          </p:cNvSpPr>
          <p:nvPr/>
        </p:nvSpPr>
        <p:spPr>
          <a:xfrm>
            <a:off x="2870665" y="156556"/>
            <a:ext cx="5598654" cy="1084258"/>
          </a:xfrm>
          <a:prstGeom prst="rect">
            <a:avLst/>
          </a:prstGeom>
        </p:spPr>
        <p:txBody>
          <a:bodyPr/>
          <a:lstStyle>
            <a:lvl1pPr marL="288000" indent="-288000" algn="l" rtl="0" eaLnBrk="1" fontAlgn="base" hangingPunct="1">
              <a:spcBef>
                <a:spcPts val="0"/>
              </a:spcBef>
              <a:spcAft>
                <a:spcPts val="0"/>
              </a:spcAft>
              <a:buClr>
                <a:schemeClr val="accent1"/>
              </a:buClr>
              <a:buSzPct val="100000"/>
              <a:buFont typeface="Arial" panose="020B0604020202020204" pitchFamily="34" charset="0"/>
              <a:buChar char="›"/>
              <a:defRPr sz="2000" baseline="0">
                <a:solidFill>
                  <a:schemeClr val="tx1"/>
                </a:solidFill>
                <a:latin typeface="Arial" panose="020B0604020202020204" pitchFamily="34" charset="0"/>
                <a:ea typeface="+mn-ea"/>
                <a:cs typeface="Arial" panose="020B0604020202020204" pitchFamily="34" charset="0"/>
              </a:defRPr>
            </a:lvl1pPr>
            <a:lvl2pPr marL="576000" indent="-288000" algn="l" rtl="0" eaLnBrk="1" fontAlgn="base" hangingPunct="1">
              <a:spcBef>
                <a:spcPts val="0"/>
              </a:spcBef>
              <a:spcAft>
                <a:spcPts val="0"/>
              </a:spcAft>
              <a:buClr>
                <a:schemeClr val="accent1"/>
              </a:buClr>
              <a:buSzPct val="100000"/>
              <a:buFont typeface="Verdana" panose="020B0604030504040204" pitchFamily="34" charset="0"/>
              <a:buChar char="–"/>
              <a:defRPr sz="2000">
                <a:solidFill>
                  <a:schemeClr val="tx1"/>
                </a:solidFill>
                <a:latin typeface="Arial" panose="020B0604020202020204" pitchFamily="34" charset="0"/>
              </a:defRPr>
            </a:lvl2pPr>
            <a:lvl3pPr marL="864000" indent="-288000" algn="l" rtl="0" eaLnBrk="1" fontAlgn="base" hangingPunct="1">
              <a:spcBef>
                <a:spcPts val="0"/>
              </a:spcBef>
              <a:spcAft>
                <a:spcPts val="0"/>
              </a:spcAft>
              <a:buClr>
                <a:schemeClr val="accent1"/>
              </a:buClr>
              <a:buSzPct val="100000"/>
              <a:buFont typeface="Verdana" pitchFamily="34" charset="0"/>
              <a:buChar char="–"/>
              <a:defRPr sz="1800" baseline="0">
                <a:solidFill>
                  <a:schemeClr val="tx1"/>
                </a:solidFill>
                <a:latin typeface="Arial" panose="020B0604020202020204" pitchFamily="34" charset="0"/>
              </a:defRPr>
            </a:lvl3pPr>
            <a:lvl4pPr marL="1080000" indent="-216000" algn="l" rtl="0" eaLnBrk="1" fontAlgn="base" hangingPunct="1">
              <a:spcBef>
                <a:spcPts val="0"/>
              </a:spcBef>
              <a:spcAft>
                <a:spcPts val="0"/>
              </a:spcAft>
              <a:buClr>
                <a:schemeClr val="accent1"/>
              </a:buClr>
              <a:buSzPct val="100000"/>
              <a:buFont typeface="Verdana" panose="020B0604030504040204" pitchFamily="34" charset="0"/>
              <a:buChar char="–"/>
              <a:defRPr sz="1600" baseline="0">
                <a:solidFill>
                  <a:schemeClr val="tx1"/>
                </a:solidFill>
                <a:latin typeface="Arial" panose="020B0604020202020204" pitchFamily="34" charset="0"/>
              </a:defRPr>
            </a:lvl4pPr>
            <a:lvl5pPr marL="1296000" indent="-216000" algn="l" rtl="0" eaLnBrk="1" fontAlgn="base" hangingPunct="1">
              <a:spcBef>
                <a:spcPts val="0"/>
              </a:spcBef>
              <a:spcAft>
                <a:spcPts val="0"/>
              </a:spcAft>
              <a:buClr>
                <a:schemeClr val="accent1"/>
              </a:buClr>
              <a:buSzPct val="100000"/>
              <a:buFont typeface="Verdana" panose="020B0604030504040204" pitchFamily="34" charset="0"/>
              <a:buChar char="–"/>
              <a:defRPr sz="1400" baseline="0">
                <a:solidFill>
                  <a:schemeClr val="tx1"/>
                </a:solidFill>
                <a:latin typeface="Arial" panose="020B0604020202020204" pitchFamily="34" charset="0"/>
              </a:defRPr>
            </a:lvl5pPr>
            <a:lvl6pPr marL="1296000" indent="-216000" algn="l" rtl="0" eaLnBrk="1" fontAlgn="base" hangingPunct="1">
              <a:spcBef>
                <a:spcPts val="0"/>
              </a:spcBef>
              <a:spcAft>
                <a:spcPts val="300"/>
              </a:spcAft>
              <a:buClr>
                <a:schemeClr val="accent1"/>
              </a:buClr>
              <a:buFont typeface="Verdana" pitchFamily="34" charset="0"/>
              <a:buNone/>
              <a:defRPr sz="1400" baseline="0">
                <a:solidFill>
                  <a:schemeClr val="tx1"/>
                </a:solidFill>
                <a:latin typeface="Verdana" pitchFamily="34" charset="0"/>
              </a:defRPr>
            </a:lvl6pPr>
            <a:lvl7pPr marL="2514600" indent="-228600" algn="l" rtl="0" eaLnBrk="1" fontAlgn="base" hangingPunct="1">
              <a:spcBef>
                <a:spcPct val="25000"/>
              </a:spcBef>
              <a:spcAft>
                <a:spcPct val="0"/>
              </a:spcAft>
              <a:buClr>
                <a:schemeClr val="tx1"/>
              </a:buClr>
              <a:buChar char="–"/>
              <a:defRPr sz="2000">
                <a:solidFill>
                  <a:srgbClr val="666666"/>
                </a:solidFill>
                <a:latin typeface="+mn-lt"/>
              </a:defRPr>
            </a:lvl7pPr>
            <a:lvl8pPr marL="2971800" indent="-228600" algn="l" rtl="0" eaLnBrk="1" fontAlgn="base" hangingPunct="1">
              <a:spcBef>
                <a:spcPct val="25000"/>
              </a:spcBef>
              <a:spcAft>
                <a:spcPct val="0"/>
              </a:spcAft>
              <a:buClr>
                <a:schemeClr val="tx1"/>
              </a:buClr>
              <a:buChar char="–"/>
              <a:defRPr sz="2000">
                <a:solidFill>
                  <a:srgbClr val="666666"/>
                </a:solidFill>
                <a:latin typeface="+mn-lt"/>
              </a:defRPr>
            </a:lvl8pPr>
            <a:lvl9pPr marL="3429000" indent="-228600" algn="l" rtl="0" eaLnBrk="1" fontAlgn="base" hangingPunct="1">
              <a:spcBef>
                <a:spcPct val="25000"/>
              </a:spcBef>
              <a:spcAft>
                <a:spcPct val="0"/>
              </a:spcAft>
              <a:buClr>
                <a:schemeClr val="tx1"/>
              </a:buClr>
              <a:buChar char="–"/>
              <a:defRPr sz="2000">
                <a:solidFill>
                  <a:srgbClr val="666666"/>
                </a:solidFill>
                <a:latin typeface="+mn-lt"/>
              </a:defRPr>
            </a:lvl9pPr>
          </a:lstStyle>
          <a:p>
            <a:pPr marL="0" indent="0">
              <a:buNone/>
            </a:pPr>
            <a:r>
              <a:rPr lang="en-SG" sz="3200" b="1" dirty="0"/>
              <a:t>Bank Loan Data Set</a:t>
            </a:r>
            <a:r>
              <a:rPr lang="en-US" sz="1600" dirty="0">
                <a:solidFill>
                  <a:schemeClr val="bg1">
                    <a:lumMod val="50000"/>
                  </a:schemeClr>
                </a:solidFill>
              </a:rPr>
              <a:t>(Case Study)</a:t>
            </a:r>
          </a:p>
        </p:txBody>
      </p:sp>
      <p:pic>
        <p:nvPicPr>
          <p:cNvPr id="5" name="Picture 2" descr="Machine Learning - Bera">
            <a:extLst>
              <a:ext uri="{FF2B5EF4-FFF2-40B4-BE49-F238E27FC236}">
                <a16:creationId xmlns:a16="http://schemas.microsoft.com/office/drawing/2014/main" id="{9F01DD00-82FB-4421-89B6-BB7A0EB8B96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78" y="718465"/>
            <a:ext cx="3366406" cy="2448272"/>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C60933FF-DA94-4612-9BA1-55D436B79364}"/>
              </a:ext>
            </a:extLst>
          </p:cNvPr>
          <p:cNvSpPr txBox="1">
            <a:spLocks/>
          </p:cNvSpPr>
          <p:nvPr/>
        </p:nvSpPr>
        <p:spPr>
          <a:xfrm>
            <a:off x="413506" y="5934635"/>
            <a:ext cx="6336000" cy="806734"/>
          </a:xfrm>
          <a:prstGeom prst="rect">
            <a:avLst/>
          </a:prstGeom>
          <a:effectLst/>
        </p:spPr>
        <p:txBody>
          <a:bodyPr/>
          <a:lstStyle>
            <a:lvl1pPr marL="288000" indent="-288000" algn="l" rtl="0" eaLnBrk="1" fontAlgn="base" hangingPunct="1">
              <a:spcBef>
                <a:spcPts val="0"/>
              </a:spcBef>
              <a:spcAft>
                <a:spcPts val="0"/>
              </a:spcAft>
              <a:buClr>
                <a:schemeClr val="accent1"/>
              </a:buClr>
              <a:buSzPct val="100000"/>
              <a:buFont typeface="Arial" panose="020B0604020202020204" pitchFamily="34" charset="0"/>
              <a:buChar char="›"/>
              <a:defRPr sz="2000" baseline="0">
                <a:solidFill>
                  <a:schemeClr val="tx1"/>
                </a:solidFill>
                <a:latin typeface="Arial" panose="020B0604020202020204" pitchFamily="34" charset="0"/>
                <a:ea typeface="+mn-ea"/>
                <a:cs typeface="Arial" panose="020B0604020202020204" pitchFamily="34" charset="0"/>
              </a:defRPr>
            </a:lvl1pPr>
            <a:lvl2pPr marL="576000" indent="-288000" algn="l" rtl="0" eaLnBrk="1" fontAlgn="base" hangingPunct="1">
              <a:spcBef>
                <a:spcPts val="0"/>
              </a:spcBef>
              <a:spcAft>
                <a:spcPts val="0"/>
              </a:spcAft>
              <a:buClr>
                <a:schemeClr val="accent1"/>
              </a:buClr>
              <a:buSzPct val="100000"/>
              <a:buFont typeface="Verdana" panose="020B0604030504040204" pitchFamily="34" charset="0"/>
              <a:buChar char="–"/>
              <a:defRPr sz="2000">
                <a:solidFill>
                  <a:schemeClr val="tx1"/>
                </a:solidFill>
                <a:latin typeface="Arial" panose="020B0604020202020204" pitchFamily="34" charset="0"/>
              </a:defRPr>
            </a:lvl2pPr>
            <a:lvl3pPr marL="864000" indent="-288000" algn="l" rtl="0" eaLnBrk="1" fontAlgn="base" hangingPunct="1">
              <a:spcBef>
                <a:spcPts val="0"/>
              </a:spcBef>
              <a:spcAft>
                <a:spcPts val="0"/>
              </a:spcAft>
              <a:buClr>
                <a:schemeClr val="accent1"/>
              </a:buClr>
              <a:buSzPct val="100000"/>
              <a:buFont typeface="Verdana" pitchFamily="34" charset="0"/>
              <a:buChar char="–"/>
              <a:defRPr sz="1800" baseline="0">
                <a:solidFill>
                  <a:schemeClr val="tx1"/>
                </a:solidFill>
                <a:latin typeface="Arial" panose="020B0604020202020204" pitchFamily="34" charset="0"/>
              </a:defRPr>
            </a:lvl3pPr>
            <a:lvl4pPr marL="1080000" indent="-216000" algn="l" rtl="0" eaLnBrk="1" fontAlgn="base" hangingPunct="1">
              <a:spcBef>
                <a:spcPts val="0"/>
              </a:spcBef>
              <a:spcAft>
                <a:spcPts val="0"/>
              </a:spcAft>
              <a:buClr>
                <a:schemeClr val="accent1"/>
              </a:buClr>
              <a:buSzPct val="100000"/>
              <a:buFont typeface="Verdana" panose="020B0604030504040204" pitchFamily="34" charset="0"/>
              <a:buChar char="–"/>
              <a:defRPr sz="1600" baseline="0">
                <a:solidFill>
                  <a:schemeClr val="tx1"/>
                </a:solidFill>
                <a:latin typeface="Arial" panose="020B0604020202020204" pitchFamily="34" charset="0"/>
              </a:defRPr>
            </a:lvl4pPr>
            <a:lvl5pPr marL="1296000" indent="-216000" algn="l" rtl="0" eaLnBrk="1" fontAlgn="base" hangingPunct="1">
              <a:spcBef>
                <a:spcPts val="0"/>
              </a:spcBef>
              <a:spcAft>
                <a:spcPts val="0"/>
              </a:spcAft>
              <a:buClr>
                <a:schemeClr val="accent1"/>
              </a:buClr>
              <a:buSzPct val="100000"/>
              <a:buFont typeface="Verdana" panose="020B0604030504040204" pitchFamily="34" charset="0"/>
              <a:buChar char="–"/>
              <a:defRPr sz="1400" baseline="0">
                <a:solidFill>
                  <a:schemeClr val="tx1"/>
                </a:solidFill>
                <a:latin typeface="Arial" panose="020B0604020202020204" pitchFamily="34" charset="0"/>
              </a:defRPr>
            </a:lvl5pPr>
            <a:lvl6pPr marL="1296000" indent="-216000" algn="l" rtl="0" eaLnBrk="1" fontAlgn="base" hangingPunct="1">
              <a:spcBef>
                <a:spcPts val="0"/>
              </a:spcBef>
              <a:spcAft>
                <a:spcPts val="300"/>
              </a:spcAft>
              <a:buClr>
                <a:schemeClr val="accent1"/>
              </a:buClr>
              <a:buFont typeface="Verdana" pitchFamily="34" charset="0"/>
              <a:buNone/>
              <a:defRPr sz="1400" baseline="0">
                <a:solidFill>
                  <a:schemeClr val="tx1"/>
                </a:solidFill>
                <a:latin typeface="Verdana" pitchFamily="34" charset="0"/>
              </a:defRPr>
            </a:lvl6pPr>
            <a:lvl7pPr marL="2514600" indent="-228600" algn="l" rtl="0" eaLnBrk="1" fontAlgn="base" hangingPunct="1">
              <a:spcBef>
                <a:spcPct val="25000"/>
              </a:spcBef>
              <a:spcAft>
                <a:spcPct val="0"/>
              </a:spcAft>
              <a:buClr>
                <a:schemeClr val="tx1"/>
              </a:buClr>
              <a:buChar char="–"/>
              <a:defRPr sz="2000">
                <a:solidFill>
                  <a:srgbClr val="666666"/>
                </a:solidFill>
                <a:latin typeface="+mn-lt"/>
              </a:defRPr>
            </a:lvl7pPr>
            <a:lvl8pPr marL="2971800" indent="-228600" algn="l" rtl="0" eaLnBrk="1" fontAlgn="base" hangingPunct="1">
              <a:spcBef>
                <a:spcPct val="25000"/>
              </a:spcBef>
              <a:spcAft>
                <a:spcPct val="0"/>
              </a:spcAft>
              <a:buClr>
                <a:schemeClr val="tx1"/>
              </a:buClr>
              <a:buChar char="–"/>
              <a:defRPr sz="2000">
                <a:solidFill>
                  <a:srgbClr val="666666"/>
                </a:solidFill>
                <a:latin typeface="+mn-lt"/>
              </a:defRPr>
            </a:lvl8pPr>
            <a:lvl9pPr marL="3429000" indent="-228600" algn="l" rtl="0" eaLnBrk="1" fontAlgn="base" hangingPunct="1">
              <a:spcBef>
                <a:spcPct val="25000"/>
              </a:spcBef>
              <a:spcAft>
                <a:spcPct val="0"/>
              </a:spcAft>
              <a:buClr>
                <a:schemeClr val="tx1"/>
              </a:buClr>
              <a:buChar char="–"/>
              <a:defRPr sz="2000">
                <a:solidFill>
                  <a:srgbClr val="666666"/>
                </a:solidFill>
                <a:latin typeface="+mn-lt"/>
              </a:defRPr>
            </a:lvl9pPr>
          </a:lstStyle>
          <a:p>
            <a:pPr marL="0" indent="0">
              <a:buClr>
                <a:srgbClr val="B70D28"/>
              </a:buClr>
              <a:buNone/>
            </a:pPr>
            <a:r>
              <a:rPr lang="en-US" dirty="0"/>
              <a:t>Name - Mritunjay Kumar</a:t>
            </a:r>
          </a:p>
          <a:p>
            <a:pPr marL="0" indent="0">
              <a:buClr>
                <a:srgbClr val="B70D28"/>
              </a:buClr>
              <a:buNone/>
            </a:pPr>
            <a:r>
              <a:rPr lang="en-US" dirty="0"/>
              <a:t>Date – 14</a:t>
            </a:r>
            <a:r>
              <a:rPr lang="en-US" baseline="30000" dirty="0"/>
              <a:t>th</a:t>
            </a:r>
            <a:r>
              <a:rPr lang="en-US" dirty="0"/>
              <a:t> April 2023</a:t>
            </a:r>
          </a:p>
        </p:txBody>
      </p:sp>
    </p:spTree>
    <p:extLst>
      <p:ext uri="{BB962C8B-B14F-4D97-AF65-F5344CB8AC3E}">
        <p14:creationId xmlns:p14="http://schemas.microsoft.com/office/powerpoint/2010/main" val="1789898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5">
            <a:extLst>
              <a:ext uri="{FF2B5EF4-FFF2-40B4-BE49-F238E27FC236}">
                <a16:creationId xmlns:a16="http://schemas.microsoft.com/office/drawing/2014/main" id="{1B4581F1-213A-4CDC-B18F-F8368ABF949C}"/>
              </a:ext>
            </a:extLst>
          </p:cNvPr>
          <p:cNvSpPr>
            <a:spLocks noChangeArrowheads="1"/>
          </p:cNvSpPr>
          <p:nvPr/>
        </p:nvSpPr>
        <p:spPr bwMode="auto">
          <a:xfrm>
            <a:off x="1178080" y="987925"/>
            <a:ext cx="8244594" cy="360108"/>
          </a:xfrm>
          <a:prstGeom prst="rect">
            <a:avLst/>
          </a:prstGeom>
          <a:solidFill>
            <a:schemeClr val="bg2"/>
          </a:solidFill>
          <a:ln w="9525">
            <a:noFill/>
            <a:miter lim="800000"/>
            <a:headEnd/>
            <a:tailEnd/>
          </a:ln>
          <a:effectLst/>
        </p:spPr>
        <p:txBody>
          <a:bodyPr wrap="none" lIns="18000" tIns="46800" rIns="18000" bIns="46800" anchor="ctr">
            <a:noAutofit/>
          </a:bodyPr>
          <a:lstStyle/>
          <a:p>
            <a:r>
              <a:rPr lang="en-US" sz="1200" b="1" dirty="0"/>
              <a:t>Some of the Plots</a:t>
            </a:r>
            <a:endParaRPr lang="en-SG" sz="1200" b="1" dirty="0"/>
          </a:p>
        </p:txBody>
      </p:sp>
      <p:sp>
        <p:nvSpPr>
          <p:cNvPr id="13" name="Abgerundetes Rechteck 98">
            <a:extLst>
              <a:ext uri="{FF2B5EF4-FFF2-40B4-BE49-F238E27FC236}">
                <a16:creationId xmlns:a16="http://schemas.microsoft.com/office/drawing/2014/main" id="{CC1A565D-7532-4D2B-BA18-E7BC9D2923E8}"/>
              </a:ext>
            </a:extLst>
          </p:cNvPr>
          <p:cNvSpPr/>
          <p:nvPr/>
        </p:nvSpPr>
        <p:spPr>
          <a:xfrm>
            <a:off x="458000" y="987925"/>
            <a:ext cx="453806" cy="360108"/>
          </a:xfrm>
          <a:prstGeom prst="rect">
            <a:avLst/>
          </a:prstGeom>
          <a:ln>
            <a:solidFill>
              <a:schemeClr val="accent4"/>
            </a:solidFill>
            <a:headEnd/>
            <a:tailEnd/>
          </a:ln>
        </p:spPr>
        <p:style>
          <a:lnRef idx="2">
            <a:schemeClr val="accent3"/>
          </a:lnRef>
          <a:fillRef idx="1">
            <a:schemeClr val="lt1"/>
          </a:fillRef>
          <a:effectRef idx="0">
            <a:schemeClr val="accent3"/>
          </a:effectRef>
          <a:fontRef idx="minor">
            <a:schemeClr val="dk1"/>
          </a:fontRef>
        </p:style>
        <p:txBody>
          <a:bodyPr wrap="square" lIns="36000" tIns="36000" rIns="36000" bIns="36000" anchor="ctr" anchorCtr="0"/>
          <a:lstStyle/>
          <a:p>
            <a:pPr algn="ctr" eaLnBrk="0" hangingPunct="0">
              <a:spcAft>
                <a:spcPts val="1200"/>
              </a:spcAft>
              <a:buClr>
                <a:srgbClr val="B70D28"/>
              </a:buClr>
              <a:tabLst>
                <a:tab pos="8521700" algn="r"/>
              </a:tabLst>
            </a:pPr>
            <a:r>
              <a:rPr lang="en-US" altLang="de-DE" sz="1600" b="1" dirty="0">
                <a:solidFill>
                  <a:schemeClr val="accent4"/>
                </a:solidFill>
                <a:latin typeface="Arial" panose="020B0604020202020204" pitchFamily="34" charset="0"/>
                <a:ea typeface="Verdana" pitchFamily="34" charset="0"/>
              </a:rPr>
              <a:t>I</a:t>
            </a:r>
          </a:p>
        </p:txBody>
      </p:sp>
      <p:sp>
        <p:nvSpPr>
          <p:cNvPr id="14" name="Gleichschenkliges Dreieck 99">
            <a:extLst>
              <a:ext uri="{FF2B5EF4-FFF2-40B4-BE49-F238E27FC236}">
                <a16:creationId xmlns:a16="http://schemas.microsoft.com/office/drawing/2014/main" id="{91AB20B6-B260-401B-86F0-DB1AF8DFBF17}"/>
              </a:ext>
            </a:extLst>
          </p:cNvPr>
          <p:cNvSpPr/>
          <p:nvPr/>
        </p:nvSpPr>
        <p:spPr>
          <a:xfrm rot="5400000">
            <a:off x="838984" y="1112204"/>
            <a:ext cx="358420" cy="113237"/>
          </a:xfrm>
          <a:prstGeom prst="triangle">
            <a:avLst/>
          </a:prstGeom>
          <a:solidFill>
            <a:schemeClr val="accent4"/>
          </a:solidFill>
          <a:ln>
            <a:solidFill>
              <a:schemeClr val="accent4">
                <a:lumMod val="75000"/>
              </a:schemeClr>
            </a:solidFill>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72000" tIns="108000" rIns="18000" bIns="46800" anchor="ctr">
            <a:noAutofit/>
          </a:bodyPr>
          <a:lstStyle/>
          <a:p>
            <a:pPr algn="ctr" eaLnBrk="0" hangingPunct="0">
              <a:spcAft>
                <a:spcPts val="1200"/>
              </a:spcAft>
              <a:buClr>
                <a:schemeClr val="tx1"/>
              </a:buClr>
            </a:pPr>
            <a:endParaRPr lang="en-US" sz="1600" b="1" dirty="0" err="1">
              <a:solidFill>
                <a:schemeClr val="bg1"/>
              </a:solidFill>
              <a:latin typeface="Verdana" pitchFamily="34" charset="0"/>
              <a:ea typeface="Verdana" pitchFamily="34" charset="0"/>
            </a:endParaRPr>
          </a:p>
        </p:txBody>
      </p:sp>
      <p:sp>
        <p:nvSpPr>
          <p:cNvPr id="28" name="TextBox 27">
            <a:extLst>
              <a:ext uri="{FF2B5EF4-FFF2-40B4-BE49-F238E27FC236}">
                <a16:creationId xmlns:a16="http://schemas.microsoft.com/office/drawing/2014/main" id="{D3844E32-7AAD-402D-A4A7-C72D4631CBAC}"/>
              </a:ext>
            </a:extLst>
          </p:cNvPr>
          <p:cNvSpPr txBox="1"/>
          <p:nvPr/>
        </p:nvSpPr>
        <p:spPr>
          <a:xfrm>
            <a:off x="487680" y="278675"/>
            <a:ext cx="8934995" cy="369332"/>
          </a:xfrm>
          <a:prstGeom prst="rect">
            <a:avLst/>
          </a:prstGeom>
          <a:noFill/>
        </p:spPr>
        <p:txBody>
          <a:bodyPr wrap="square" rtlCol="0">
            <a:spAutoFit/>
          </a:bodyPr>
          <a:lstStyle/>
          <a:p>
            <a:pPr eaLnBrk="0" hangingPunct="0">
              <a:spcAft>
                <a:spcPts val="0"/>
              </a:spcAft>
              <a:buClr>
                <a:schemeClr val="tx1"/>
              </a:buClr>
            </a:pPr>
            <a:r>
              <a:rPr lang="en-US" b="1" dirty="0"/>
              <a:t>Visualization - I</a:t>
            </a:r>
          </a:p>
        </p:txBody>
      </p:sp>
      <p:pic>
        <p:nvPicPr>
          <p:cNvPr id="2" name="Picture 1">
            <a:extLst>
              <a:ext uri="{FF2B5EF4-FFF2-40B4-BE49-F238E27FC236}">
                <a16:creationId xmlns:a16="http://schemas.microsoft.com/office/drawing/2014/main" id="{25044A2B-397F-4FA6-8EB1-143F7AE5D790}"/>
              </a:ext>
            </a:extLst>
          </p:cNvPr>
          <p:cNvPicPr>
            <a:picLocks noChangeAspect="1"/>
          </p:cNvPicPr>
          <p:nvPr/>
        </p:nvPicPr>
        <p:blipFill>
          <a:blip r:embed="rId2"/>
          <a:stretch>
            <a:fillRect/>
          </a:stretch>
        </p:blipFill>
        <p:spPr>
          <a:xfrm>
            <a:off x="1022845" y="1442364"/>
            <a:ext cx="8347579" cy="2981279"/>
          </a:xfrm>
          <a:prstGeom prst="rect">
            <a:avLst/>
          </a:prstGeom>
        </p:spPr>
      </p:pic>
      <p:pic>
        <p:nvPicPr>
          <p:cNvPr id="3074" name="Picture 2" descr="Visual search query image">
            <a:extLst>
              <a:ext uri="{FF2B5EF4-FFF2-40B4-BE49-F238E27FC236}">
                <a16:creationId xmlns:a16="http://schemas.microsoft.com/office/drawing/2014/main" id="{A98E23BE-8DF9-4DE3-B6AD-C62A0A1155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9731" y="4558938"/>
            <a:ext cx="2796543" cy="229906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Visual search query image">
            <a:extLst>
              <a:ext uri="{FF2B5EF4-FFF2-40B4-BE49-F238E27FC236}">
                <a16:creationId xmlns:a16="http://schemas.microsoft.com/office/drawing/2014/main" id="{39CBBE2C-64F2-48FB-8CD3-66A56EEA09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4215" y="4545874"/>
            <a:ext cx="2594297" cy="231212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Visual search query image">
            <a:extLst>
              <a:ext uri="{FF2B5EF4-FFF2-40B4-BE49-F238E27FC236}">
                <a16:creationId xmlns:a16="http://schemas.microsoft.com/office/drawing/2014/main" id="{2B75A0CF-1D09-4C83-B2BB-94B15C09D4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2686" y="4502331"/>
            <a:ext cx="2595154" cy="2355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5581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5">
            <a:extLst>
              <a:ext uri="{FF2B5EF4-FFF2-40B4-BE49-F238E27FC236}">
                <a16:creationId xmlns:a16="http://schemas.microsoft.com/office/drawing/2014/main" id="{1B4581F1-213A-4CDC-B18F-F8368ABF949C}"/>
              </a:ext>
            </a:extLst>
          </p:cNvPr>
          <p:cNvSpPr>
            <a:spLocks noChangeArrowheads="1"/>
          </p:cNvSpPr>
          <p:nvPr/>
        </p:nvSpPr>
        <p:spPr bwMode="auto">
          <a:xfrm>
            <a:off x="1178080" y="987925"/>
            <a:ext cx="8244594" cy="360108"/>
          </a:xfrm>
          <a:prstGeom prst="rect">
            <a:avLst/>
          </a:prstGeom>
          <a:solidFill>
            <a:schemeClr val="bg2"/>
          </a:solidFill>
          <a:ln w="9525">
            <a:noFill/>
            <a:miter lim="800000"/>
            <a:headEnd/>
            <a:tailEnd/>
          </a:ln>
          <a:effectLst/>
        </p:spPr>
        <p:txBody>
          <a:bodyPr wrap="none" lIns="18000" tIns="46800" rIns="18000" bIns="46800" anchor="ctr">
            <a:noAutofit/>
          </a:bodyPr>
          <a:lstStyle/>
          <a:p>
            <a:r>
              <a:rPr lang="en-US" sz="1200" b="1" dirty="0"/>
              <a:t>Some of the Plots - Continue</a:t>
            </a:r>
            <a:endParaRPr lang="en-SG" sz="1200" b="1" dirty="0"/>
          </a:p>
        </p:txBody>
      </p:sp>
      <p:sp>
        <p:nvSpPr>
          <p:cNvPr id="13" name="Abgerundetes Rechteck 98">
            <a:extLst>
              <a:ext uri="{FF2B5EF4-FFF2-40B4-BE49-F238E27FC236}">
                <a16:creationId xmlns:a16="http://schemas.microsoft.com/office/drawing/2014/main" id="{CC1A565D-7532-4D2B-BA18-E7BC9D2923E8}"/>
              </a:ext>
            </a:extLst>
          </p:cNvPr>
          <p:cNvSpPr/>
          <p:nvPr/>
        </p:nvSpPr>
        <p:spPr>
          <a:xfrm>
            <a:off x="458000" y="987925"/>
            <a:ext cx="453806" cy="360108"/>
          </a:xfrm>
          <a:prstGeom prst="rect">
            <a:avLst/>
          </a:prstGeom>
          <a:ln>
            <a:solidFill>
              <a:schemeClr val="accent4"/>
            </a:solidFill>
            <a:headEnd/>
            <a:tailEnd/>
          </a:ln>
        </p:spPr>
        <p:style>
          <a:lnRef idx="2">
            <a:schemeClr val="accent3"/>
          </a:lnRef>
          <a:fillRef idx="1">
            <a:schemeClr val="lt1"/>
          </a:fillRef>
          <a:effectRef idx="0">
            <a:schemeClr val="accent3"/>
          </a:effectRef>
          <a:fontRef idx="minor">
            <a:schemeClr val="dk1"/>
          </a:fontRef>
        </p:style>
        <p:txBody>
          <a:bodyPr wrap="square" lIns="36000" tIns="36000" rIns="36000" bIns="36000" anchor="ctr" anchorCtr="0"/>
          <a:lstStyle/>
          <a:p>
            <a:pPr algn="ctr" eaLnBrk="0" hangingPunct="0">
              <a:spcAft>
                <a:spcPts val="1200"/>
              </a:spcAft>
              <a:buClr>
                <a:srgbClr val="B70D28"/>
              </a:buClr>
              <a:tabLst>
                <a:tab pos="8521700" algn="r"/>
              </a:tabLst>
            </a:pPr>
            <a:r>
              <a:rPr lang="en-US" altLang="de-DE" sz="1600" b="1" dirty="0">
                <a:solidFill>
                  <a:schemeClr val="accent4"/>
                </a:solidFill>
                <a:latin typeface="Arial" panose="020B0604020202020204" pitchFamily="34" charset="0"/>
                <a:ea typeface="Verdana" pitchFamily="34" charset="0"/>
              </a:rPr>
              <a:t>I</a:t>
            </a:r>
          </a:p>
        </p:txBody>
      </p:sp>
      <p:sp>
        <p:nvSpPr>
          <p:cNvPr id="14" name="Gleichschenkliges Dreieck 99">
            <a:extLst>
              <a:ext uri="{FF2B5EF4-FFF2-40B4-BE49-F238E27FC236}">
                <a16:creationId xmlns:a16="http://schemas.microsoft.com/office/drawing/2014/main" id="{91AB20B6-B260-401B-86F0-DB1AF8DFBF17}"/>
              </a:ext>
            </a:extLst>
          </p:cNvPr>
          <p:cNvSpPr/>
          <p:nvPr/>
        </p:nvSpPr>
        <p:spPr>
          <a:xfrm rot="5400000">
            <a:off x="838984" y="1112204"/>
            <a:ext cx="358420" cy="113237"/>
          </a:xfrm>
          <a:prstGeom prst="triangle">
            <a:avLst/>
          </a:prstGeom>
          <a:solidFill>
            <a:schemeClr val="accent4"/>
          </a:solidFill>
          <a:ln>
            <a:solidFill>
              <a:schemeClr val="accent4">
                <a:lumMod val="75000"/>
              </a:schemeClr>
            </a:solidFill>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72000" tIns="108000" rIns="18000" bIns="46800" anchor="ctr">
            <a:noAutofit/>
          </a:bodyPr>
          <a:lstStyle/>
          <a:p>
            <a:pPr algn="ctr" eaLnBrk="0" hangingPunct="0">
              <a:spcAft>
                <a:spcPts val="1200"/>
              </a:spcAft>
              <a:buClr>
                <a:schemeClr val="tx1"/>
              </a:buClr>
            </a:pPr>
            <a:endParaRPr lang="en-US" sz="1600" b="1" dirty="0" err="1">
              <a:solidFill>
                <a:schemeClr val="bg1"/>
              </a:solidFill>
              <a:latin typeface="Verdana" pitchFamily="34" charset="0"/>
              <a:ea typeface="Verdana" pitchFamily="34" charset="0"/>
            </a:endParaRPr>
          </a:p>
        </p:txBody>
      </p:sp>
      <p:sp>
        <p:nvSpPr>
          <p:cNvPr id="28" name="TextBox 27">
            <a:extLst>
              <a:ext uri="{FF2B5EF4-FFF2-40B4-BE49-F238E27FC236}">
                <a16:creationId xmlns:a16="http://schemas.microsoft.com/office/drawing/2014/main" id="{D3844E32-7AAD-402D-A4A7-C72D4631CBAC}"/>
              </a:ext>
            </a:extLst>
          </p:cNvPr>
          <p:cNvSpPr txBox="1"/>
          <p:nvPr/>
        </p:nvSpPr>
        <p:spPr>
          <a:xfrm>
            <a:off x="487680" y="278675"/>
            <a:ext cx="8934995" cy="369332"/>
          </a:xfrm>
          <a:prstGeom prst="rect">
            <a:avLst/>
          </a:prstGeom>
          <a:noFill/>
        </p:spPr>
        <p:txBody>
          <a:bodyPr wrap="square" rtlCol="0">
            <a:spAutoFit/>
          </a:bodyPr>
          <a:lstStyle/>
          <a:p>
            <a:pPr eaLnBrk="0" hangingPunct="0">
              <a:spcAft>
                <a:spcPts val="0"/>
              </a:spcAft>
              <a:buClr>
                <a:schemeClr val="tx1"/>
              </a:buClr>
            </a:pPr>
            <a:r>
              <a:rPr lang="en-US" b="1" dirty="0"/>
              <a:t>Visualization - II</a:t>
            </a:r>
          </a:p>
        </p:txBody>
      </p:sp>
      <p:pic>
        <p:nvPicPr>
          <p:cNvPr id="10242" name="Picture 2" descr="Visual search query image">
            <a:extLst>
              <a:ext uri="{FF2B5EF4-FFF2-40B4-BE49-F238E27FC236}">
                <a16:creationId xmlns:a16="http://schemas.microsoft.com/office/drawing/2014/main" id="{FEAD19AD-6627-4D86-A79B-DBE908A43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781" y="1393372"/>
            <a:ext cx="2826134" cy="209250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Visual search query image">
            <a:extLst>
              <a:ext uri="{FF2B5EF4-FFF2-40B4-BE49-F238E27FC236}">
                <a16:creationId xmlns:a16="http://schemas.microsoft.com/office/drawing/2014/main" id="{760DCBDD-E062-4FDE-8955-B8184D3733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4649" y="1430109"/>
            <a:ext cx="2644821" cy="2018484"/>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Visual search query image">
            <a:extLst>
              <a:ext uri="{FF2B5EF4-FFF2-40B4-BE49-F238E27FC236}">
                <a16:creationId xmlns:a16="http://schemas.microsoft.com/office/drawing/2014/main" id="{AE12C384-F02C-49FB-A675-F95B657A25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1692" y="1436914"/>
            <a:ext cx="2311083" cy="1971929"/>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descr="Visual search query image">
            <a:extLst>
              <a:ext uri="{FF2B5EF4-FFF2-40B4-BE49-F238E27FC236}">
                <a16:creationId xmlns:a16="http://schemas.microsoft.com/office/drawing/2014/main" id="{43516BB4-0CE5-4EC3-AB49-DAAC410B26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4364" y="3703742"/>
            <a:ext cx="8142516" cy="2963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002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5">
            <a:extLst>
              <a:ext uri="{FF2B5EF4-FFF2-40B4-BE49-F238E27FC236}">
                <a16:creationId xmlns:a16="http://schemas.microsoft.com/office/drawing/2014/main" id="{1B4581F1-213A-4CDC-B18F-F8368ABF949C}"/>
              </a:ext>
            </a:extLst>
          </p:cNvPr>
          <p:cNvSpPr>
            <a:spLocks noChangeArrowheads="1"/>
          </p:cNvSpPr>
          <p:nvPr/>
        </p:nvSpPr>
        <p:spPr bwMode="auto">
          <a:xfrm>
            <a:off x="1178080" y="987925"/>
            <a:ext cx="8244594" cy="360108"/>
          </a:xfrm>
          <a:prstGeom prst="rect">
            <a:avLst/>
          </a:prstGeom>
          <a:solidFill>
            <a:schemeClr val="bg2"/>
          </a:solidFill>
          <a:ln w="9525">
            <a:noFill/>
            <a:miter lim="800000"/>
            <a:headEnd/>
            <a:tailEnd/>
          </a:ln>
          <a:effectLst/>
        </p:spPr>
        <p:txBody>
          <a:bodyPr wrap="none" lIns="18000" tIns="46800" rIns="18000" bIns="46800" anchor="ctr">
            <a:noAutofit/>
          </a:bodyPr>
          <a:lstStyle/>
          <a:p>
            <a:r>
              <a:rPr lang="en-US" sz="1200" b="1" dirty="0"/>
              <a:t>Some of the Plots - Continue</a:t>
            </a:r>
            <a:endParaRPr lang="en-SG" sz="1200" b="1" dirty="0"/>
          </a:p>
        </p:txBody>
      </p:sp>
      <p:sp>
        <p:nvSpPr>
          <p:cNvPr id="13" name="Abgerundetes Rechteck 98">
            <a:extLst>
              <a:ext uri="{FF2B5EF4-FFF2-40B4-BE49-F238E27FC236}">
                <a16:creationId xmlns:a16="http://schemas.microsoft.com/office/drawing/2014/main" id="{CC1A565D-7532-4D2B-BA18-E7BC9D2923E8}"/>
              </a:ext>
            </a:extLst>
          </p:cNvPr>
          <p:cNvSpPr/>
          <p:nvPr/>
        </p:nvSpPr>
        <p:spPr>
          <a:xfrm>
            <a:off x="458000" y="987925"/>
            <a:ext cx="453806" cy="360108"/>
          </a:xfrm>
          <a:prstGeom prst="rect">
            <a:avLst/>
          </a:prstGeom>
          <a:ln>
            <a:solidFill>
              <a:schemeClr val="accent4"/>
            </a:solidFill>
            <a:headEnd/>
            <a:tailEnd/>
          </a:ln>
        </p:spPr>
        <p:style>
          <a:lnRef idx="2">
            <a:schemeClr val="accent3"/>
          </a:lnRef>
          <a:fillRef idx="1">
            <a:schemeClr val="lt1"/>
          </a:fillRef>
          <a:effectRef idx="0">
            <a:schemeClr val="accent3"/>
          </a:effectRef>
          <a:fontRef idx="minor">
            <a:schemeClr val="dk1"/>
          </a:fontRef>
        </p:style>
        <p:txBody>
          <a:bodyPr wrap="square" lIns="36000" tIns="36000" rIns="36000" bIns="36000" anchor="ctr" anchorCtr="0"/>
          <a:lstStyle/>
          <a:p>
            <a:pPr algn="ctr" eaLnBrk="0" hangingPunct="0">
              <a:spcAft>
                <a:spcPts val="1200"/>
              </a:spcAft>
              <a:buClr>
                <a:srgbClr val="B70D28"/>
              </a:buClr>
              <a:tabLst>
                <a:tab pos="8521700" algn="r"/>
              </a:tabLst>
            </a:pPr>
            <a:r>
              <a:rPr lang="en-US" altLang="de-DE" sz="1600" b="1" dirty="0">
                <a:solidFill>
                  <a:schemeClr val="accent4"/>
                </a:solidFill>
                <a:latin typeface="Arial" panose="020B0604020202020204" pitchFamily="34" charset="0"/>
                <a:ea typeface="Verdana" pitchFamily="34" charset="0"/>
              </a:rPr>
              <a:t>I</a:t>
            </a:r>
          </a:p>
        </p:txBody>
      </p:sp>
      <p:sp>
        <p:nvSpPr>
          <p:cNvPr id="14" name="Gleichschenkliges Dreieck 99">
            <a:extLst>
              <a:ext uri="{FF2B5EF4-FFF2-40B4-BE49-F238E27FC236}">
                <a16:creationId xmlns:a16="http://schemas.microsoft.com/office/drawing/2014/main" id="{91AB20B6-B260-401B-86F0-DB1AF8DFBF17}"/>
              </a:ext>
            </a:extLst>
          </p:cNvPr>
          <p:cNvSpPr/>
          <p:nvPr/>
        </p:nvSpPr>
        <p:spPr>
          <a:xfrm rot="5400000">
            <a:off x="838984" y="1112204"/>
            <a:ext cx="358420" cy="113237"/>
          </a:xfrm>
          <a:prstGeom prst="triangle">
            <a:avLst/>
          </a:prstGeom>
          <a:solidFill>
            <a:schemeClr val="accent4"/>
          </a:solidFill>
          <a:ln>
            <a:solidFill>
              <a:schemeClr val="accent4">
                <a:lumMod val="75000"/>
              </a:schemeClr>
            </a:solidFill>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72000" tIns="108000" rIns="18000" bIns="46800" anchor="ctr">
            <a:noAutofit/>
          </a:bodyPr>
          <a:lstStyle/>
          <a:p>
            <a:pPr algn="ctr" eaLnBrk="0" hangingPunct="0">
              <a:spcAft>
                <a:spcPts val="1200"/>
              </a:spcAft>
              <a:buClr>
                <a:schemeClr val="tx1"/>
              </a:buClr>
            </a:pPr>
            <a:endParaRPr lang="en-US" sz="1600" b="1" dirty="0" err="1">
              <a:solidFill>
                <a:schemeClr val="bg1"/>
              </a:solidFill>
              <a:latin typeface="Verdana" pitchFamily="34" charset="0"/>
              <a:ea typeface="Verdana" pitchFamily="34" charset="0"/>
            </a:endParaRPr>
          </a:p>
        </p:txBody>
      </p:sp>
      <p:sp>
        <p:nvSpPr>
          <p:cNvPr id="28" name="TextBox 27">
            <a:extLst>
              <a:ext uri="{FF2B5EF4-FFF2-40B4-BE49-F238E27FC236}">
                <a16:creationId xmlns:a16="http://schemas.microsoft.com/office/drawing/2014/main" id="{D3844E32-7AAD-402D-A4A7-C72D4631CBAC}"/>
              </a:ext>
            </a:extLst>
          </p:cNvPr>
          <p:cNvSpPr txBox="1"/>
          <p:nvPr/>
        </p:nvSpPr>
        <p:spPr>
          <a:xfrm>
            <a:off x="487680" y="278675"/>
            <a:ext cx="8934995" cy="369332"/>
          </a:xfrm>
          <a:prstGeom prst="rect">
            <a:avLst/>
          </a:prstGeom>
          <a:noFill/>
        </p:spPr>
        <p:txBody>
          <a:bodyPr wrap="square" rtlCol="0">
            <a:spAutoFit/>
          </a:bodyPr>
          <a:lstStyle/>
          <a:p>
            <a:pPr eaLnBrk="0" hangingPunct="0">
              <a:spcAft>
                <a:spcPts val="0"/>
              </a:spcAft>
              <a:buClr>
                <a:schemeClr val="tx1"/>
              </a:buClr>
            </a:pPr>
            <a:r>
              <a:rPr lang="en-US" b="1" dirty="0"/>
              <a:t>Visualization - III</a:t>
            </a:r>
          </a:p>
        </p:txBody>
      </p:sp>
      <p:pic>
        <p:nvPicPr>
          <p:cNvPr id="11266" name="Picture 2" descr="Visual search query image">
            <a:extLst>
              <a:ext uri="{FF2B5EF4-FFF2-40B4-BE49-F238E27FC236}">
                <a16:creationId xmlns:a16="http://schemas.microsoft.com/office/drawing/2014/main" id="{64F405E9-D823-4C1C-ABC4-1EF17B50E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9531" y="1407334"/>
            <a:ext cx="8281852" cy="241573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Visual search query image">
            <a:extLst>
              <a:ext uri="{FF2B5EF4-FFF2-40B4-BE49-F238E27FC236}">
                <a16:creationId xmlns:a16="http://schemas.microsoft.com/office/drawing/2014/main" id="{47A928F1-5ED5-426E-BE4C-8A699CC7C2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3073" y="4043752"/>
            <a:ext cx="8299270" cy="2814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321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5">
            <a:extLst>
              <a:ext uri="{FF2B5EF4-FFF2-40B4-BE49-F238E27FC236}">
                <a16:creationId xmlns:a16="http://schemas.microsoft.com/office/drawing/2014/main" id="{1B4581F1-213A-4CDC-B18F-F8368ABF949C}"/>
              </a:ext>
            </a:extLst>
          </p:cNvPr>
          <p:cNvSpPr>
            <a:spLocks noChangeArrowheads="1"/>
          </p:cNvSpPr>
          <p:nvPr/>
        </p:nvSpPr>
        <p:spPr bwMode="auto">
          <a:xfrm>
            <a:off x="1178080" y="987925"/>
            <a:ext cx="8244594" cy="360108"/>
          </a:xfrm>
          <a:prstGeom prst="rect">
            <a:avLst/>
          </a:prstGeom>
          <a:solidFill>
            <a:schemeClr val="bg2"/>
          </a:solidFill>
          <a:ln w="9525">
            <a:noFill/>
            <a:miter lim="800000"/>
            <a:headEnd/>
            <a:tailEnd/>
          </a:ln>
          <a:effectLst/>
        </p:spPr>
        <p:txBody>
          <a:bodyPr wrap="none" lIns="18000" tIns="46800" rIns="18000" bIns="46800" anchor="ctr">
            <a:noAutofit/>
          </a:bodyPr>
          <a:lstStyle/>
          <a:p>
            <a:r>
              <a:rPr lang="en-US" sz="1200" b="1" dirty="0"/>
              <a:t>EDA Insights </a:t>
            </a:r>
            <a:endParaRPr lang="en-SG" sz="1200" b="1" dirty="0"/>
          </a:p>
        </p:txBody>
      </p:sp>
      <p:sp>
        <p:nvSpPr>
          <p:cNvPr id="13" name="Abgerundetes Rechteck 98">
            <a:extLst>
              <a:ext uri="{FF2B5EF4-FFF2-40B4-BE49-F238E27FC236}">
                <a16:creationId xmlns:a16="http://schemas.microsoft.com/office/drawing/2014/main" id="{CC1A565D-7532-4D2B-BA18-E7BC9D2923E8}"/>
              </a:ext>
            </a:extLst>
          </p:cNvPr>
          <p:cNvSpPr/>
          <p:nvPr/>
        </p:nvSpPr>
        <p:spPr>
          <a:xfrm>
            <a:off x="458000" y="987925"/>
            <a:ext cx="453806" cy="360108"/>
          </a:xfrm>
          <a:prstGeom prst="rect">
            <a:avLst/>
          </a:prstGeom>
          <a:ln>
            <a:solidFill>
              <a:schemeClr val="accent4"/>
            </a:solidFill>
            <a:headEnd/>
            <a:tailEnd/>
          </a:ln>
        </p:spPr>
        <p:style>
          <a:lnRef idx="2">
            <a:schemeClr val="accent3"/>
          </a:lnRef>
          <a:fillRef idx="1">
            <a:schemeClr val="lt1"/>
          </a:fillRef>
          <a:effectRef idx="0">
            <a:schemeClr val="accent3"/>
          </a:effectRef>
          <a:fontRef idx="minor">
            <a:schemeClr val="dk1"/>
          </a:fontRef>
        </p:style>
        <p:txBody>
          <a:bodyPr wrap="square" lIns="36000" tIns="36000" rIns="36000" bIns="36000" anchor="ctr" anchorCtr="0"/>
          <a:lstStyle/>
          <a:p>
            <a:pPr algn="ctr" eaLnBrk="0" hangingPunct="0">
              <a:spcAft>
                <a:spcPts val="1200"/>
              </a:spcAft>
              <a:buClr>
                <a:srgbClr val="B70D28"/>
              </a:buClr>
              <a:tabLst>
                <a:tab pos="8521700" algn="r"/>
              </a:tabLst>
            </a:pPr>
            <a:r>
              <a:rPr lang="en-US" altLang="de-DE" sz="1600" b="1" dirty="0">
                <a:solidFill>
                  <a:schemeClr val="accent4"/>
                </a:solidFill>
                <a:latin typeface="Arial" panose="020B0604020202020204" pitchFamily="34" charset="0"/>
                <a:ea typeface="Verdana" pitchFamily="34" charset="0"/>
              </a:rPr>
              <a:t>I</a:t>
            </a:r>
          </a:p>
        </p:txBody>
      </p:sp>
      <p:sp>
        <p:nvSpPr>
          <p:cNvPr id="14" name="Gleichschenkliges Dreieck 99">
            <a:extLst>
              <a:ext uri="{FF2B5EF4-FFF2-40B4-BE49-F238E27FC236}">
                <a16:creationId xmlns:a16="http://schemas.microsoft.com/office/drawing/2014/main" id="{91AB20B6-B260-401B-86F0-DB1AF8DFBF17}"/>
              </a:ext>
            </a:extLst>
          </p:cNvPr>
          <p:cNvSpPr/>
          <p:nvPr/>
        </p:nvSpPr>
        <p:spPr>
          <a:xfrm rot="5400000">
            <a:off x="838984" y="1112204"/>
            <a:ext cx="358420" cy="113237"/>
          </a:xfrm>
          <a:prstGeom prst="triangle">
            <a:avLst/>
          </a:prstGeom>
          <a:solidFill>
            <a:schemeClr val="accent4"/>
          </a:solidFill>
          <a:ln>
            <a:solidFill>
              <a:schemeClr val="accent4">
                <a:lumMod val="75000"/>
              </a:schemeClr>
            </a:solidFill>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72000" tIns="108000" rIns="18000" bIns="46800" anchor="ctr">
            <a:noAutofit/>
          </a:bodyPr>
          <a:lstStyle/>
          <a:p>
            <a:pPr algn="ctr" eaLnBrk="0" hangingPunct="0">
              <a:spcAft>
                <a:spcPts val="1200"/>
              </a:spcAft>
              <a:buClr>
                <a:schemeClr val="tx1"/>
              </a:buClr>
            </a:pPr>
            <a:endParaRPr lang="en-US" sz="1600" b="1" dirty="0" err="1">
              <a:solidFill>
                <a:schemeClr val="bg1"/>
              </a:solidFill>
              <a:latin typeface="Verdana" pitchFamily="34" charset="0"/>
              <a:ea typeface="Verdana" pitchFamily="34" charset="0"/>
            </a:endParaRPr>
          </a:p>
        </p:txBody>
      </p:sp>
      <p:sp>
        <p:nvSpPr>
          <p:cNvPr id="28" name="TextBox 27">
            <a:extLst>
              <a:ext uri="{FF2B5EF4-FFF2-40B4-BE49-F238E27FC236}">
                <a16:creationId xmlns:a16="http://schemas.microsoft.com/office/drawing/2014/main" id="{D3844E32-7AAD-402D-A4A7-C72D4631CBAC}"/>
              </a:ext>
            </a:extLst>
          </p:cNvPr>
          <p:cNvSpPr txBox="1"/>
          <p:nvPr/>
        </p:nvSpPr>
        <p:spPr>
          <a:xfrm>
            <a:off x="487680" y="278675"/>
            <a:ext cx="8934995" cy="369332"/>
          </a:xfrm>
          <a:prstGeom prst="rect">
            <a:avLst/>
          </a:prstGeom>
          <a:noFill/>
        </p:spPr>
        <p:txBody>
          <a:bodyPr wrap="square" rtlCol="0">
            <a:spAutoFit/>
          </a:bodyPr>
          <a:lstStyle/>
          <a:p>
            <a:r>
              <a:rPr lang="en-SG" b="1" dirty="0"/>
              <a:t>EDA Insights - I</a:t>
            </a:r>
          </a:p>
        </p:txBody>
      </p:sp>
      <p:sp>
        <p:nvSpPr>
          <p:cNvPr id="16" name="TextBox 15">
            <a:extLst>
              <a:ext uri="{FF2B5EF4-FFF2-40B4-BE49-F238E27FC236}">
                <a16:creationId xmlns:a16="http://schemas.microsoft.com/office/drawing/2014/main" id="{B0914DBF-D11E-44EC-AC0B-F88802A5175E}"/>
              </a:ext>
            </a:extLst>
          </p:cNvPr>
          <p:cNvSpPr txBox="1"/>
          <p:nvPr/>
        </p:nvSpPr>
        <p:spPr>
          <a:xfrm>
            <a:off x="1099331" y="1360550"/>
            <a:ext cx="8307977" cy="3785652"/>
          </a:xfrm>
          <a:prstGeom prst="rect">
            <a:avLst/>
          </a:prstGeom>
          <a:noFill/>
        </p:spPr>
        <p:txBody>
          <a:bodyPr wrap="square" rtlCol="0">
            <a:spAutoFit/>
          </a:bodyPr>
          <a:lstStyle/>
          <a:p>
            <a:pPr marL="228600" lvl="0" indent="-228600" algn="just" eaLnBrk="0" fontAlgn="base" hangingPunct="0">
              <a:spcBef>
                <a:spcPct val="0"/>
              </a:spcBef>
              <a:spcAft>
                <a:spcPct val="0"/>
              </a:spcAft>
              <a:buAutoNum type="arabicPeriod"/>
            </a:pPr>
            <a:r>
              <a:rPr kumimoji="0" lang="en-US" altLang="en-US" sz="1200" b="1" i="0" u="none" strike="noStrike" cap="none" normalizeH="0" baseline="0" dirty="0">
                <a:ln>
                  <a:noFill/>
                </a:ln>
                <a:solidFill>
                  <a:schemeClr val="accent4">
                    <a:lumMod val="75000"/>
                  </a:schemeClr>
                </a:solidFill>
                <a:effectLst/>
              </a:rPr>
              <a:t>Experience</a:t>
            </a:r>
            <a:r>
              <a:rPr kumimoji="0" lang="en-US" altLang="en-US" sz="1200" b="0" i="0" u="none" strike="noStrike" cap="none" normalizeH="0" baseline="0" dirty="0">
                <a:ln>
                  <a:noFill/>
                </a:ln>
                <a:solidFill>
                  <a:srgbClr val="000000"/>
                </a:solidFill>
                <a:effectLst/>
              </a:rPr>
              <a:t> and </a:t>
            </a:r>
            <a:r>
              <a:rPr kumimoji="0" lang="en-US" altLang="en-US" sz="1200" b="1" i="0" u="none" strike="noStrike" cap="none" normalizeH="0" baseline="0" dirty="0">
                <a:ln>
                  <a:noFill/>
                </a:ln>
                <a:solidFill>
                  <a:schemeClr val="accent4">
                    <a:lumMod val="75000"/>
                  </a:schemeClr>
                </a:solidFill>
                <a:effectLst/>
              </a:rPr>
              <a:t>Age</a:t>
            </a:r>
            <a:r>
              <a:rPr kumimoji="0" lang="en-US" altLang="en-US" sz="1200" b="0" i="0" u="none" strike="noStrike" cap="none" normalizeH="0" baseline="0" dirty="0">
                <a:ln>
                  <a:noFill/>
                </a:ln>
                <a:solidFill>
                  <a:srgbClr val="000000"/>
                </a:solidFill>
                <a:effectLst/>
              </a:rPr>
              <a:t> gives a high positive correlation which implies, as Experience increases Age also increases in Figure F6.0 and Experience and Age has positive correlation value of </a:t>
            </a:r>
            <a:r>
              <a:rPr kumimoji="0" lang="en-US" altLang="en-US" sz="1200" b="1" i="1" u="none" strike="noStrike" cap="none" normalizeH="0" baseline="0" dirty="0">
                <a:ln>
                  <a:noFill/>
                </a:ln>
                <a:solidFill>
                  <a:srgbClr val="000000"/>
                </a:solidFill>
                <a:effectLst/>
              </a:rPr>
              <a:t>0.99</a:t>
            </a:r>
            <a:r>
              <a:rPr kumimoji="0" lang="en-US" altLang="en-US" sz="1200" b="0" i="0" u="none" strike="noStrike" cap="none" normalizeH="0" baseline="0" dirty="0">
                <a:ln>
                  <a:noFill/>
                </a:ln>
                <a:solidFill>
                  <a:srgbClr val="000000"/>
                </a:solidFill>
                <a:effectLst/>
              </a:rPr>
              <a:t> in correlation plot.</a:t>
            </a:r>
          </a:p>
          <a:p>
            <a:pPr marL="228600" lvl="0" indent="-228600" algn="just" eaLnBrk="0" fontAlgn="base" hangingPunct="0">
              <a:spcBef>
                <a:spcPct val="0"/>
              </a:spcBef>
              <a:spcAft>
                <a:spcPct val="0"/>
              </a:spcAft>
              <a:buAutoNum type="arabicPeriod"/>
            </a:pPr>
            <a:endParaRPr lang="en-US" altLang="en-US" sz="1200" dirty="0">
              <a:solidFill>
                <a:srgbClr val="000000"/>
              </a:solidFill>
            </a:endParaRPr>
          </a:p>
          <a:p>
            <a:pPr marL="228600" lvl="0" indent="-228600" algn="just" eaLnBrk="0" fontAlgn="base" hangingPunct="0">
              <a:spcBef>
                <a:spcPct val="0"/>
              </a:spcBef>
              <a:spcAft>
                <a:spcPct val="0"/>
              </a:spcAft>
              <a:buAutoNum type="arabicPeriod"/>
            </a:pPr>
            <a:r>
              <a:rPr kumimoji="0" lang="en-US" altLang="en-US" sz="1200" b="1" i="0" u="none" strike="noStrike" cap="none" normalizeH="0" baseline="0" dirty="0">
                <a:ln>
                  <a:noFill/>
                </a:ln>
                <a:solidFill>
                  <a:schemeClr val="accent4">
                    <a:lumMod val="75000"/>
                  </a:schemeClr>
                </a:solidFill>
                <a:effectLst/>
              </a:rPr>
              <a:t>Age</a:t>
            </a:r>
            <a:r>
              <a:rPr kumimoji="0" lang="en-US" altLang="en-US" sz="1200" b="0" i="0" u="none" strike="noStrike" cap="none" normalizeH="0" baseline="0" dirty="0">
                <a:ln>
                  <a:noFill/>
                </a:ln>
                <a:solidFill>
                  <a:srgbClr val="000000"/>
                </a:solidFill>
                <a:effectLst/>
              </a:rPr>
              <a:t> - This feature is almost normally distributed where majority of customers are between age </a:t>
            </a:r>
            <a:r>
              <a:rPr kumimoji="0" lang="en-US" altLang="en-US" sz="1200" b="1" i="1" u="none" strike="noStrike" cap="none" normalizeH="0" baseline="0" dirty="0">
                <a:ln>
                  <a:noFill/>
                </a:ln>
                <a:solidFill>
                  <a:srgbClr val="000000"/>
                </a:solidFill>
                <a:effectLst/>
              </a:rPr>
              <a:t>23</a:t>
            </a:r>
            <a:r>
              <a:rPr kumimoji="0" lang="en-US" altLang="en-US" sz="1200" b="0" i="0" u="none" strike="noStrike" cap="none" normalizeH="0" baseline="0" dirty="0">
                <a:ln>
                  <a:noFill/>
                </a:ln>
                <a:solidFill>
                  <a:srgbClr val="000000"/>
                </a:solidFill>
                <a:effectLst/>
              </a:rPr>
              <a:t> to </a:t>
            </a:r>
            <a:r>
              <a:rPr kumimoji="0" lang="en-US" altLang="en-US" sz="1200" b="1" i="1" u="none" strike="noStrike" cap="none" normalizeH="0" baseline="0" dirty="0">
                <a:ln>
                  <a:noFill/>
                </a:ln>
                <a:solidFill>
                  <a:srgbClr val="000000"/>
                </a:solidFill>
                <a:effectLst/>
              </a:rPr>
              <a:t>67</a:t>
            </a:r>
            <a:r>
              <a:rPr kumimoji="0" lang="en-US" altLang="en-US" sz="1200" b="0" i="0" u="none" strike="noStrike" cap="none" normalizeH="0" baseline="0" dirty="0">
                <a:ln>
                  <a:noFill/>
                </a:ln>
                <a:solidFill>
                  <a:srgbClr val="000000"/>
                </a:solidFill>
                <a:effectLst/>
              </a:rPr>
              <a:t> years. Also we can see median is almost equal to mean in Figure F5.1. And </a:t>
            </a:r>
            <a:r>
              <a:rPr kumimoji="0" lang="en-US" altLang="en-US" sz="1200" b="1" i="1" u="none" strike="noStrike" cap="none" normalizeH="0" baseline="0" dirty="0" err="1">
                <a:ln>
                  <a:noFill/>
                </a:ln>
                <a:solidFill>
                  <a:srgbClr val="000000"/>
                </a:solidFill>
                <a:effectLst/>
              </a:rPr>
              <a:t>Age_Group</a:t>
            </a:r>
            <a:r>
              <a:rPr kumimoji="0" lang="en-US" altLang="en-US" sz="1200" b="0" i="0" u="none" strike="noStrike" cap="none" normalizeH="0" baseline="0" dirty="0">
                <a:ln>
                  <a:noFill/>
                </a:ln>
                <a:solidFill>
                  <a:srgbClr val="000000"/>
                </a:solidFill>
                <a:effectLst/>
              </a:rPr>
              <a:t> - All the 4 groups have almost similar distribution in with loan and without loan in dataset in Figure F8.3.</a:t>
            </a:r>
          </a:p>
          <a:p>
            <a:pPr marL="228600" lvl="0" indent="-228600" algn="just" eaLnBrk="0" fontAlgn="base" hangingPunct="0">
              <a:spcBef>
                <a:spcPct val="0"/>
              </a:spcBef>
              <a:spcAft>
                <a:spcPct val="0"/>
              </a:spcAft>
              <a:buAutoNum type="arabicPeriod"/>
            </a:pPr>
            <a:endParaRPr lang="en-US" altLang="en-US" sz="1200" dirty="0">
              <a:solidFill>
                <a:srgbClr val="000000"/>
              </a:solidFill>
            </a:endParaRPr>
          </a:p>
          <a:p>
            <a:pPr marL="228600" lvl="0" indent="-228600" algn="just" eaLnBrk="0" fontAlgn="base" hangingPunct="0">
              <a:spcBef>
                <a:spcPct val="0"/>
              </a:spcBef>
              <a:spcAft>
                <a:spcPct val="0"/>
              </a:spcAft>
              <a:buAutoNum type="arabicPeriod"/>
            </a:pPr>
            <a:r>
              <a:rPr kumimoji="0" lang="en-US" altLang="en-US" sz="1200" b="1" i="0" u="none" strike="noStrike" cap="none" normalizeH="0" baseline="0" dirty="0">
                <a:ln>
                  <a:noFill/>
                </a:ln>
                <a:solidFill>
                  <a:schemeClr val="accent4">
                    <a:lumMod val="75000"/>
                  </a:schemeClr>
                </a:solidFill>
                <a:effectLst/>
              </a:rPr>
              <a:t>Experience</a:t>
            </a:r>
            <a:r>
              <a:rPr kumimoji="0" lang="en-US" altLang="en-US" sz="1200" b="0" i="0" u="none" strike="noStrike" cap="none" normalizeH="0" baseline="0" dirty="0">
                <a:ln>
                  <a:noFill/>
                </a:ln>
                <a:solidFill>
                  <a:srgbClr val="000000"/>
                </a:solidFill>
                <a:effectLst/>
              </a:rPr>
              <a:t> - This feature is also almost normally distributed and mean is also almost equal to median in Figure F5.2. But there are some negative values present which we have treated during cleaning process.</a:t>
            </a:r>
          </a:p>
          <a:p>
            <a:pPr marL="228600" lvl="0" indent="-228600" algn="just" eaLnBrk="0" fontAlgn="base" hangingPunct="0">
              <a:spcBef>
                <a:spcPct val="0"/>
              </a:spcBef>
              <a:spcAft>
                <a:spcPct val="0"/>
              </a:spcAft>
              <a:buAutoNum type="arabicPeriod"/>
            </a:pPr>
            <a:endParaRPr lang="en-US" altLang="en-US" sz="1200" dirty="0">
              <a:solidFill>
                <a:srgbClr val="000000"/>
              </a:solidFill>
            </a:endParaRPr>
          </a:p>
          <a:p>
            <a:pPr marL="228600" lvl="0" indent="-228600" algn="just" eaLnBrk="0" fontAlgn="base" hangingPunct="0">
              <a:spcBef>
                <a:spcPct val="0"/>
              </a:spcBef>
              <a:spcAft>
                <a:spcPct val="0"/>
              </a:spcAft>
              <a:buAutoNum type="arabicPeriod"/>
            </a:pPr>
            <a:r>
              <a:rPr kumimoji="0" lang="en-US" altLang="en-US" sz="1200" b="0" i="0" u="none" strike="noStrike" cap="none" normalizeH="0" baseline="0" dirty="0">
                <a:ln>
                  <a:noFill/>
                </a:ln>
                <a:solidFill>
                  <a:srgbClr val="000000"/>
                </a:solidFill>
                <a:effectLst/>
              </a:rPr>
              <a:t>We can see for</a:t>
            </a:r>
            <a:r>
              <a:rPr kumimoji="0" lang="en-US" altLang="en-US" sz="1200" b="0" i="0" u="none" strike="noStrike" cap="none" normalizeH="0" baseline="0" dirty="0">
                <a:ln>
                  <a:noFill/>
                </a:ln>
                <a:solidFill>
                  <a:schemeClr val="accent4">
                    <a:lumMod val="75000"/>
                  </a:schemeClr>
                </a:solidFill>
                <a:effectLst/>
              </a:rPr>
              <a:t> </a:t>
            </a:r>
            <a:r>
              <a:rPr kumimoji="0" lang="en-US" altLang="en-US" sz="1200" b="1" i="0" u="none" strike="noStrike" cap="none" normalizeH="0" baseline="0" dirty="0">
                <a:ln>
                  <a:noFill/>
                </a:ln>
                <a:solidFill>
                  <a:schemeClr val="accent4">
                    <a:lumMod val="75000"/>
                  </a:schemeClr>
                </a:solidFill>
                <a:effectLst/>
              </a:rPr>
              <a:t>Income</a:t>
            </a:r>
            <a:r>
              <a:rPr kumimoji="0" lang="en-US" altLang="en-US" sz="1200" b="0" i="0" u="none" strike="noStrike" cap="none" normalizeH="0" baseline="0" dirty="0">
                <a:ln>
                  <a:noFill/>
                </a:ln>
                <a:solidFill>
                  <a:schemeClr val="accent4">
                    <a:lumMod val="75000"/>
                  </a:schemeClr>
                </a:solidFill>
                <a:effectLst/>
              </a:rPr>
              <a:t> , </a:t>
            </a:r>
            <a:r>
              <a:rPr kumimoji="0" lang="en-US" altLang="en-US" sz="1200" b="1" i="1" u="none" strike="noStrike" cap="none" normalizeH="0" baseline="0" dirty="0" err="1">
                <a:ln>
                  <a:noFill/>
                </a:ln>
                <a:solidFill>
                  <a:schemeClr val="accent4">
                    <a:lumMod val="75000"/>
                  </a:schemeClr>
                </a:solidFill>
                <a:effectLst/>
              </a:rPr>
              <a:t>CCAvgSpending</a:t>
            </a:r>
            <a:r>
              <a:rPr kumimoji="0" lang="en-US" altLang="en-US" sz="1200" b="0" i="0" u="none" strike="noStrike" cap="none" normalizeH="0" baseline="0" dirty="0">
                <a:ln>
                  <a:noFill/>
                </a:ln>
                <a:solidFill>
                  <a:schemeClr val="accent4">
                    <a:lumMod val="75000"/>
                  </a:schemeClr>
                </a:solidFill>
                <a:effectLst/>
              </a:rPr>
              <a:t> , </a:t>
            </a:r>
            <a:r>
              <a:rPr kumimoji="0" lang="en-US" altLang="en-US" sz="1200" b="1" i="1" u="none" strike="noStrike" cap="none" normalizeH="0" baseline="0" dirty="0">
                <a:ln>
                  <a:noFill/>
                </a:ln>
                <a:solidFill>
                  <a:schemeClr val="accent4">
                    <a:lumMod val="75000"/>
                  </a:schemeClr>
                </a:solidFill>
                <a:effectLst/>
              </a:rPr>
              <a:t>Mortgage</a:t>
            </a:r>
            <a:r>
              <a:rPr kumimoji="0" lang="en-US" altLang="en-US" sz="1200" b="0" i="0" u="none" strike="noStrike" cap="none" normalizeH="0" baseline="0" dirty="0">
                <a:ln>
                  <a:noFill/>
                </a:ln>
                <a:solidFill>
                  <a:srgbClr val="000000"/>
                </a:solidFill>
                <a:effectLst/>
              </a:rPr>
              <a:t> distribution is left skewed </a:t>
            </a:r>
            <a:r>
              <a:rPr kumimoji="0" lang="en-US" altLang="en-US" sz="1200" b="0" i="1" u="none" strike="noStrike" cap="none" normalizeH="0" baseline="0" dirty="0">
                <a:ln>
                  <a:noFill/>
                </a:ln>
                <a:solidFill>
                  <a:srgbClr val="000000"/>
                </a:solidFill>
                <a:effectLst/>
              </a:rPr>
              <a:t>(Required to perform transformation to convert into to normal distribution)</a:t>
            </a:r>
            <a:r>
              <a:rPr kumimoji="0" lang="en-US" altLang="en-US" sz="1200" b="0" i="0" u="none" strike="noStrike" cap="none" normalizeH="0" baseline="0" dirty="0">
                <a:ln>
                  <a:noFill/>
                </a:ln>
                <a:solidFill>
                  <a:srgbClr val="000000"/>
                </a:solidFill>
                <a:effectLst/>
              </a:rPr>
              <a:t> in Figure F5.3, F5.4, F5.5 respectively.</a:t>
            </a:r>
          </a:p>
          <a:p>
            <a:pPr marL="228600" lvl="0" indent="-228600" algn="just" eaLnBrk="0" fontAlgn="base" hangingPunct="0">
              <a:spcBef>
                <a:spcPct val="0"/>
              </a:spcBef>
              <a:spcAft>
                <a:spcPct val="0"/>
              </a:spcAft>
              <a:buAutoNum type="arabicPeriod"/>
            </a:pPr>
            <a:endParaRPr lang="en-US" altLang="en-US" sz="1200" dirty="0">
              <a:solidFill>
                <a:srgbClr val="000000"/>
              </a:solidFill>
            </a:endParaRPr>
          </a:p>
          <a:p>
            <a:pPr marL="228600" lvl="0" indent="-228600" algn="just" eaLnBrk="0" fontAlgn="base" hangingPunct="0">
              <a:spcBef>
                <a:spcPct val="0"/>
              </a:spcBef>
              <a:spcAft>
                <a:spcPct val="0"/>
              </a:spcAft>
              <a:buAutoNum type="arabicPeriod"/>
            </a:pPr>
            <a:r>
              <a:rPr kumimoji="0" lang="en-US" altLang="en-US" sz="1200" b="1" i="0" u="none" strike="noStrike" cap="none" normalizeH="0" baseline="0" dirty="0">
                <a:ln>
                  <a:noFill/>
                </a:ln>
                <a:solidFill>
                  <a:schemeClr val="accent4">
                    <a:lumMod val="75000"/>
                  </a:schemeClr>
                </a:solidFill>
                <a:effectLst/>
              </a:rPr>
              <a:t>Income</a:t>
            </a:r>
            <a:r>
              <a:rPr kumimoji="0" lang="en-US" altLang="en-US" sz="1200" b="0" i="0" u="none" strike="noStrike" cap="none" normalizeH="0" baseline="0" dirty="0">
                <a:ln>
                  <a:noFill/>
                </a:ln>
                <a:solidFill>
                  <a:srgbClr val="000000"/>
                </a:solidFill>
                <a:effectLst/>
              </a:rPr>
              <a:t> - This mean is greater than median in Figure F5.4. Also customers with higher income are more likely to take up the personal loan in Figure F8.2 for </a:t>
            </a:r>
            <a:r>
              <a:rPr kumimoji="0" lang="en-US" altLang="en-US" sz="1200" b="1" i="1" u="none" strike="noStrike" cap="none" normalizeH="0" baseline="0" dirty="0" err="1">
                <a:ln>
                  <a:noFill/>
                </a:ln>
                <a:solidFill>
                  <a:srgbClr val="000000"/>
                </a:solidFill>
                <a:effectLst/>
              </a:rPr>
              <a:t>Income_Group</a:t>
            </a:r>
            <a:r>
              <a:rPr kumimoji="0" lang="en-US" altLang="en-US" sz="1200" b="0" i="0" u="none" strike="noStrike" cap="none" normalizeH="0" baseline="0" dirty="0">
                <a:ln>
                  <a:noFill/>
                </a:ln>
                <a:solidFill>
                  <a:srgbClr val="000000"/>
                </a:solidFill>
                <a:effectLst/>
              </a:rPr>
              <a:t> and Income and </a:t>
            </a:r>
            <a:r>
              <a:rPr kumimoji="0" lang="en-US" altLang="en-US" sz="1200" b="0" i="0" u="none" strike="noStrike" cap="none" normalizeH="0" baseline="0" dirty="0" err="1">
                <a:ln>
                  <a:noFill/>
                </a:ln>
                <a:solidFill>
                  <a:srgbClr val="000000"/>
                </a:solidFill>
                <a:effectLst/>
              </a:rPr>
              <a:t>CCAvgSpending</a:t>
            </a:r>
            <a:r>
              <a:rPr kumimoji="0" lang="en-US" altLang="en-US" sz="1200" b="0" i="0" u="none" strike="noStrike" cap="none" normalizeH="0" baseline="0" dirty="0">
                <a:ln>
                  <a:noFill/>
                </a:ln>
                <a:solidFill>
                  <a:srgbClr val="000000"/>
                </a:solidFill>
                <a:effectLst/>
              </a:rPr>
              <a:t> is positively correlated with a correlation value of </a:t>
            </a:r>
            <a:r>
              <a:rPr kumimoji="0" lang="en-US" altLang="en-US" sz="1200" b="1" i="1" u="none" strike="noStrike" cap="none" normalizeH="0" baseline="0" dirty="0">
                <a:ln>
                  <a:noFill/>
                </a:ln>
                <a:solidFill>
                  <a:srgbClr val="000000"/>
                </a:solidFill>
                <a:effectLst/>
              </a:rPr>
              <a:t>0.58</a:t>
            </a:r>
            <a:endParaRPr lang="en-US" altLang="en-US" sz="1200" dirty="0">
              <a:solidFill>
                <a:srgbClr val="000000"/>
              </a:solidFill>
            </a:endParaRPr>
          </a:p>
          <a:p>
            <a:pPr marL="228600" lvl="0" indent="-228600" algn="just" eaLnBrk="0" fontAlgn="base" hangingPunct="0">
              <a:spcBef>
                <a:spcPct val="0"/>
              </a:spcBef>
              <a:spcAft>
                <a:spcPct val="0"/>
              </a:spcAft>
              <a:buAutoNum type="arabicPeriod"/>
            </a:pPr>
            <a:endParaRPr kumimoji="0" lang="en-US" altLang="en-US" sz="1200" b="0" i="0" u="none" strike="noStrike" cap="none" normalizeH="0" baseline="0" dirty="0">
              <a:ln>
                <a:noFill/>
              </a:ln>
              <a:solidFill>
                <a:srgbClr val="000000"/>
              </a:solidFill>
              <a:effectLst/>
            </a:endParaRPr>
          </a:p>
          <a:p>
            <a:pPr marL="228600" lvl="0" indent="-228600" algn="just" eaLnBrk="0" fontAlgn="base" hangingPunct="0">
              <a:spcBef>
                <a:spcPct val="0"/>
              </a:spcBef>
              <a:spcAft>
                <a:spcPct val="0"/>
              </a:spcAft>
              <a:buAutoNum type="arabicPeriod"/>
            </a:pPr>
            <a:r>
              <a:rPr kumimoji="0" lang="en-US" altLang="en-US" sz="1200" b="1" i="0" u="none" strike="noStrike" cap="none" normalizeH="0" baseline="0" dirty="0">
                <a:ln>
                  <a:noFill/>
                </a:ln>
                <a:solidFill>
                  <a:schemeClr val="accent4">
                    <a:lumMod val="75000"/>
                  </a:schemeClr>
                </a:solidFill>
                <a:effectLst/>
              </a:rPr>
              <a:t>Postal Code </a:t>
            </a:r>
            <a:r>
              <a:rPr kumimoji="0" lang="en-US" altLang="en-US" sz="1200" b="0" i="0" u="none" strike="noStrike" cap="none" normalizeH="0" baseline="0" dirty="0">
                <a:ln>
                  <a:noFill/>
                </a:ln>
                <a:solidFill>
                  <a:srgbClr val="000000"/>
                </a:solidFill>
                <a:effectLst/>
              </a:rPr>
              <a:t>- Mapped each postal code to City using </a:t>
            </a:r>
            <a:r>
              <a:rPr kumimoji="0" lang="en-US" altLang="en-US" sz="1200" b="0" i="0" u="none" strike="noStrike" cap="none" normalizeH="0" baseline="0" dirty="0" err="1">
                <a:ln>
                  <a:noFill/>
                </a:ln>
                <a:solidFill>
                  <a:srgbClr val="000000"/>
                </a:solidFill>
                <a:effectLst/>
              </a:rPr>
              <a:t>zipcodes</a:t>
            </a:r>
            <a:r>
              <a:rPr kumimoji="0" lang="en-US" altLang="en-US" sz="1200" b="0" i="0" u="none" strike="noStrike" cap="none" normalizeH="0" baseline="0" dirty="0">
                <a:ln>
                  <a:noFill/>
                </a:ln>
                <a:solidFill>
                  <a:srgbClr val="000000"/>
                </a:solidFill>
                <a:effectLst/>
              </a:rPr>
              <a:t> library and mapped the city to regions while data processing. </a:t>
            </a:r>
            <a:r>
              <a:rPr kumimoji="0" lang="en-US" altLang="en-US" sz="1200" b="1" i="1" u="none" strike="noStrike" cap="none" normalizeH="0" baseline="0" dirty="0">
                <a:ln>
                  <a:noFill/>
                </a:ln>
                <a:solidFill>
                  <a:srgbClr val="000000"/>
                </a:solidFill>
                <a:effectLst/>
              </a:rPr>
              <a:t>Regions</a:t>
            </a:r>
            <a:r>
              <a:rPr kumimoji="0" lang="en-US" altLang="en-US" sz="1200" b="0" i="0" u="none" strike="noStrike" cap="none" normalizeH="0" baseline="0" dirty="0">
                <a:ln>
                  <a:noFill/>
                </a:ln>
                <a:solidFill>
                  <a:srgbClr val="000000"/>
                </a:solidFill>
                <a:effectLst/>
              </a:rPr>
              <a:t> - Customers are more from Bay Area with </a:t>
            </a:r>
            <a:r>
              <a:rPr kumimoji="0" lang="en-US" altLang="en-US" sz="1200" b="1" i="1" u="none" strike="noStrike" cap="none" normalizeH="0" baseline="0" dirty="0">
                <a:ln>
                  <a:noFill/>
                </a:ln>
                <a:solidFill>
                  <a:srgbClr val="000000"/>
                </a:solidFill>
                <a:effectLst/>
              </a:rPr>
              <a:t>38.7%</a:t>
            </a:r>
            <a:r>
              <a:rPr kumimoji="0" lang="en-US" altLang="en-US" sz="1200" b="0" i="0" u="none" strike="noStrike" cap="none" normalizeH="0" baseline="0" dirty="0">
                <a:ln>
                  <a:noFill/>
                </a:ln>
                <a:solidFill>
                  <a:srgbClr val="000000"/>
                </a:solidFill>
                <a:effectLst/>
              </a:rPr>
              <a:t> and even they are the one in all regions are likely to go for personal loan with </a:t>
            </a:r>
            <a:r>
              <a:rPr kumimoji="0" lang="en-US" altLang="en-US" sz="1200" b="1" i="1" u="none" strike="noStrike" cap="none" normalizeH="0" baseline="0" dirty="0">
                <a:ln>
                  <a:noFill/>
                </a:ln>
                <a:solidFill>
                  <a:srgbClr val="000000"/>
                </a:solidFill>
                <a:effectLst/>
              </a:rPr>
              <a:t>3.9%</a:t>
            </a:r>
            <a:r>
              <a:rPr kumimoji="0" lang="en-US" altLang="en-US" sz="1200" b="0" i="0" u="none" strike="noStrike" cap="none" normalizeH="0" baseline="0" dirty="0">
                <a:ln>
                  <a:noFill/>
                </a:ln>
                <a:solidFill>
                  <a:srgbClr val="000000"/>
                </a:solidFill>
                <a:effectLst/>
              </a:rPr>
              <a:t> in Figure F7.0.</a:t>
            </a:r>
          </a:p>
        </p:txBody>
      </p:sp>
    </p:spTree>
    <p:extLst>
      <p:ext uri="{BB962C8B-B14F-4D97-AF65-F5344CB8AC3E}">
        <p14:creationId xmlns:p14="http://schemas.microsoft.com/office/powerpoint/2010/main" val="1101016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5">
            <a:extLst>
              <a:ext uri="{FF2B5EF4-FFF2-40B4-BE49-F238E27FC236}">
                <a16:creationId xmlns:a16="http://schemas.microsoft.com/office/drawing/2014/main" id="{1B4581F1-213A-4CDC-B18F-F8368ABF949C}"/>
              </a:ext>
            </a:extLst>
          </p:cNvPr>
          <p:cNvSpPr>
            <a:spLocks noChangeArrowheads="1"/>
          </p:cNvSpPr>
          <p:nvPr/>
        </p:nvSpPr>
        <p:spPr bwMode="auto">
          <a:xfrm>
            <a:off x="1178080" y="987925"/>
            <a:ext cx="8244594" cy="360108"/>
          </a:xfrm>
          <a:prstGeom prst="rect">
            <a:avLst/>
          </a:prstGeom>
          <a:solidFill>
            <a:schemeClr val="bg2"/>
          </a:solidFill>
          <a:ln w="9525">
            <a:noFill/>
            <a:miter lim="800000"/>
            <a:headEnd/>
            <a:tailEnd/>
          </a:ln>
          <a:effectLst/>
        </p:spPr>
        <p:txBody>
          <a:bodyPr wrap="none" lIns="18000" tIns="46800" rIns="18000" bIns="46800" anchor="ctr">
            <a:noAutofit/>
          </a:bodyPr>
          <a:lstStyle/>
          <a:p>
            <a:r>
              <a:rPr lang="en-US" sz="1200" b="1" dirty="0"/>
              <a:t>EDA Insights  Continue</a:t>
            </a:r>
            <a:endParaRPr lang="en-SG" sz="1200" b="1" dirty="0"/>
          </a:p>
        </p:txBody>
      </p:sp>
      <p:sp>
        <p:nvSpPr>
          <p:cNvPr id="13" name="Abgerundetes Rechteck 98">
            <a:extLst>
              <a:ext uri="{FF2B5EF4-FFF2-40B4-BE49-F238E27FC236}">
                <a16:creationId xmlns:a16="http://schemas.microsoft.com/office/drawing/2014/main" id="{CC1A565D-7532-4D2B-BA18-E7BC9D2923E8}"/>
              </a:ext>
            </a:extLst>
          </p:cNvPr>
          <p:cNvSpPr/>
          <p:nvPr/>
        </p:nvSpPr>
        <p:spPr>
          <a:xfrm>
            <a:off x="458000" y="987925"/>
            <a:ext cx="453806" cy="360108"/>
          </a:xfrm>
          <a:prstGeom prst="rect">
            <a:avLst/>
          </a:prstGeom>
          <a:ln>
            <a:solidFill>
              <a:schemeClr val="accent4"/>
            </a:solidFill>
            <a:headEnd/>
            <a:tailEnd/>
          </a:ln>
        </p:spPr>
        <p:style>
          <a:lnRef idx="2">
            <a:schemeClr val="accent3"/>
          </a:lnRef>
          <a:fillRef idx="1">
            <a:schemeClr val="lt1"/>
          </a:fillRef>
          <a:effectRef idx="0">
            <a:schemeClr val="accent3"/>
          </a:effectRef>
          <a:fontRef idx="minor">
            <a:schemeClr val="dk1"/>
          </a:fontRef>
        </p:style>
        <p:txBody>
          <a:bodyPr wrap="square" lIns="36000" tIns="36000" rIns="36000" bIns="36000" anchor="ctr" anchorCtr="0"/>
          <a:lstStyle/>
          <a:p>
            <a:pPr algn="ctr" eaLnBrk="0" hangingPunct="0">
              <a:spcAft>
                <a:spcPts val="1200"/>
              </a:spcAft>
              <a:buClr>
                <a:srgbClr val="B70D28"/>
              </a:buClr>
              <a:tabLst>
                <a:tab pos="8521700" algn="r"/>
              </a:tabLst>
            </a:pPr>
            <a:r>
              <a:rPr lang="en-US" altLang="de-DE" sz="1600" b="1" dirty="0">
                <a:solidFill>
                  <a:schemeClr val="accent4"/>
                </a:solidFill>
                <a:latin typeface="Arial" panose="020B0604020202020204" pitchFamily="34" charset="0"/>
                <a:ea typeface="Verdana" pitchFamily="34" charset="0"/>
              </a:rPr>
              <a:t>I</a:t>
            </a:r>
          </a:p>
        </p:txBody>
      </p:sp>
      <p:sp>
        <p:nvSpPr>
          <p:cNvPr id="14" name="Gleichschenkliges Dreieck 99">
            <a:extLst>
              <a:ext uri="{FF2B5EF4-FFF2-40B4-BE49-F238E27FC236}">
                <a16:creationId xmlns:a16="http://schemas.microsoft.com/office/drawing/2014/main" id="{91AB20B6-B260-401B-86F0-DB1AF8DFBF17}"/>
              </a:ext>
            </a:extLst>
          </p:cNvPr>
          <p:cNvSpPr/>
          <p:nvPr/>
        </p:nvSpPr>
        <p:spPr>
          <a:xfrm rot="5400000">
            <a:off x="838984" y="1112204"/>
            <a:ext cx="358420" cy="113237"/>
          </a:xfrm>
          <a:prstGeom prst="triangle">
            <a:avLst/>
          </a:prstGeom>
          <a:solidFill>
            <a:schemeClr val="accent4"/>
          </a:solidFill>
          <a:ln>
            <a:solidFill>
              <a:schemeClr val="accent4">
                <a:lumMod val="75000"/>
              </a:schemeClr>
            </a:solidFill>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72000" tIns="108000" rIns="18000" bIns="46800" anchor="ctr">
            <a:noAutofit/>
          </a:bodyPr>
          <a:lstStyle/>
          <a:p>
            <a:pPr algn="ctr" eaLnBrk="0" hangingPunct="0">
              <a:spcAft>
                <a:spcPts val="1200"/>
              </a:spcAft>
              <a:buClr>
                <a:schemeClr val="tx1"/>
              </a:buClr>
            </a:pPr>
            <a:endParaRPr lang="en-US" sz="1600" b="1" dirty="0" err="1">
              <a:solidFill>
                <a:schemeClr val="bg1"/>
              </a:solidFill>
              <a:latin typeface="Verdana" pitchFamily="34" charset="0"/>
              <a:ea typeface="Verdana" pitchFamily="34" charset="0"/>
            </a:endParaRPr>
          </a:p>
        </p:txBody>
      </p:sp>
      <p:sp>
        <p:nvSpPr>
          <p:cNvPr id="28" name="TextBox 27">
            <a:extLst>
              <a:ext uri="{FF2B5EF4-FFF2-40B4-BE49-F238E27FC236}">
                <a16:creationId xmlns:a16="http://schemas.microsoft.com/office/drawing/2014/main" id="{D3844E32-7AAD-402D-A4A7-C72D4631CBAC}"/>
              </a:ext>
            </a:extLst>
          </p:cNvPr>
          <p:cNvSpPr txBox="1"/>
          <p:nvPr/>
        </p:nvSpPr>
        <p:spPr>
          <a:xfrm>
            <a:off x="487680" y="278675"/>
            <a:ext cx="8934995" cy="369332"/>
          </a:xfrm>
          <a:prstGeom prst="rect">
            <a:avLst/>
          </a:prstGeom>
          <a:noFill/>
        </p:spPr>
        <p:txBody>
          <a:bodyPr wrap="square" rtlCol="0">
            <a:spAutoFit/>
          </a:bodyPr>
          <a:lstStyle/>
          <a:p>
            <a:r>
              <a:rPr lang="en-SG" b="1" dirty="0"/>
              <a:t>EDA Insights - II</a:t>
            </a:r>
          </a:p>
        </p:txBody>
      </p:sp>
      <p:sp>
        <p:nvSpPr>
          <p:cNvPr id="16" name="TextBox 15">
            <a:extLst>
              <a:ext uri="{FF2B5EF4-FFF2-40B4-BE49-F238E27FC236}">
                <a16:creationId xmlns:a16="http://schemas.microsoft.com/office/drawing/2014/main" id="{B0914DBF-D11E-44EC-AC0B-F88802A5175E}"/>
              </a:ext>
            </a:extLst>
          </p:cNvPr>
          <p:cNvSpPr txBox="1"/>
          <p:nvPr/>
        </p:nvSpPr>
        <p:spPr>
          <a:xfrm>
            <a:off x="1099331" y="1360550"/>
            <a:ext cx="8307977" cy="4524315"/>
          </a:xfrm>
          <a:prstGeom prst="rect">
            <a:avLst/>
          </a:prstGeom>
          <a:noFill/>
        </p:spPr>
        <p:txBody>
          <a:bodyPr wrap="square" rtlCol="0">
            <a:spAutoFit/>
          </a:bodyPr>
          <a:lstStyle/>
          <a:p>
            <a:pPr marL="228600" lvl="0" indent="-228600" eaLnBrk="0" fontAlgn="base" hangingPunct="0">
              <a:spcBef>
                <a:spcPct val="0"/>
              </a:spcBef>
              <a:spcAft>
                <a:spcPct val="0"/>
              </a:spcAft>
              <a:buFont typeface="+mj-lt"/>
              <a:buAutoNum type="arabicPeriod" startAt="7"/>
            </a:pPr>
            <a:r>
              <a:rPr kumimoji="0" lang="en-US" altLang="en-US" sz="1200" b="0" i="0" u="none" strike="noStrike" cap="none" normalizeH="0" baseline="0" dirty="0">
                <a:ln>
                  <a:noFill/>
                </a:ln>
                <a:solidFill>
                  <a:srgbClr val="000000"/>
                </a:solidFill>
                <a:effectLst/>
              </a:rPr>
              <a:t>From the above chart Figure F2.4, we can see that, the customers whose education vs personal loan distribution Education level is 1 (undergrad), having more income than the others customers whose education level is more! The customers who has taken the Personal Loan have almost the same Income levels. Also Customers with no Personal Loan, having education levels 2 and 3, also have same level of income.</a:t>
            </a:r>
          </a:p>
          <a:p>
            <a:pPr marL="228600" lvl="0" indent="-228600" eaLnBrk="0" fontAlgn="base" hangingPunct="0">
              <a:spcBef>
                <a:spcPct val="0"/>
              </a:spcBef>
              <a:spcAft>
                <a:spcPct val="0"/>
              </a:spcAft>
              <a:buFont typeface="+mj-lt"/>
              <a:buAutoNum type="arabicPeriod" startAt="7"/>
            </a:pPr>
            <a:endParaRPr lang="en-US" altLang="en-US" sz="1200" dirty="0">
              <a:solidFill>
                <a:srgbClr val="000000"/>
              </a:solidFill>
            </a:endParaRPr>
          </a:p>
          <a:p>
            <a:pPr marL="228600" lvl="0" indent="-228600" eaLnBrk="0" fontAlgn="base" hangingPunct="0">
              <a:spcBef>
                <a:spcPct val="0"/>
              </a:spcBef>
              <a:spcAft>
                <a:spcPct val="0"/>
              </a:spcAft>
              <a:buFont typeface="+mj-lt"/>
              <a:buAutoNum type="arabicPeriod" startAt="7"/>
            </a:pPr>
            <a:r>
              <a:rPr kumimoji="0" lang="en-US" altLang="en-US" sz="1200" b="1" i="0" u="none" strike="noStrike" cap="none" normalizeH="0" baseline="0" dirty="0" err="1">
                <a:ln>
                  <a:noFill/>
                </a:ln>
                <a:solidFill>
                  <a:schemeClr val="accent4">
                    <a:lumMod val="75000"/>
                  </a:schemeClr>
                </a:solidFill>
                <a:effectLst/>
              </a:rPr>
              <a:t>CCAvgSpending</a:t>
            </a:r>
            <a:r>
              <a:rPr kumimoji="0" lang="en-US" altLang="en-US" sz="1200" b="0" i="0" u="none" strike="noStrike" cap="none" normalizeH="0" baseline="0" dirty="0">
                <a:ln>
                  <a:noFill/>
                </a:ln>
                <a:solidFill>
                  <a:srgbClr val="000000"/>
                </a:solidFill>
                <a:effectLst/>
              </a:rPr>
              <a:t> - For this, </a:t>
            </a:r>
            <a:r>
              <a:rPr kumimoji="0" lang="en-US" altLang="en-US" sz="1200" b="1" i="1" u="none" strike="noStrike" cap="none" normalizeH="0" baseline="0" dirty="0" err="1">
                <a:ln>
                  <a:noFill/>
                </a:ln>
                <a:solidFill>
                  <a:srgbClr val="000000"/>
                </a:solidFill>
                <a:effectLst/>
              </a:rPr>
              <a:t>Annual_CCAvgSpending</a:t>
            </a:r>
            <a:r>
              <a:rPr kumimoji="0" lang="en-US" altLang="en-US" sz="1200" b="0" i="0" u="none" strike="noStrike" cap="none" normalizeH="0" baseline="0" dirty="0">
                <a:ln>
                  <a:noFill/>
                </a:ln>
                <a:solidFill>
                  <a:srgbClr val="000000"/>
                </a:solidFill>
                <a:effectLst/>
              </a:rPr>
              <a:t> - </a:t>
            </a:r>
            <a:r>
              <a:rPr kumimoji="0" lang="en-US" altLang="en-US" sz="1200" b="0" i="0" u="none" strike="noStrike" cap="none" normalizeH="0" baseline="0" dirty="0" err="1">
                <a:ln>
                  <a:noFill/>
                </a:ln>
                <a:solidFill>
                  <a:srgbClr val="000000"/>
                </a:solidFill>
                <a:effectLst/>
              </a:rPr>
              <a:t>CCAvgSpending</a:t>
            </a:r>
            <a:r>
              <a:rPr kumimoji="0" lang="en-US" altLang="en-US" sz="1200" b="0" i="0" u="none" strike="noStrike" cap="none" normalizeH="0" baseline="0" dirty="0">
                <a:ln>
                  <a:noFill/>
                </a:ln>
                <a:solidFill>
                  <a:srgbClr val="000000"/>
                </a:solidFill>
                <a:effectLst/>
              </a:rPr>
              <a:t> * 12 (To make it consistence with </a:t>
            </a:r>
            <a:r>
              <a:rPr kumimoji="0" lang="en-US" altLang="en-US" sz="1200" b="0" i="0" u="none" strike="noStrike" cap="none" normalizeH="0" baseline="0" dirty="0" err="1">
                <a:ln>
                  <a:noFill/>
                </a:ln>
                <a:solidFill>
                  <a:srgbClr val="000000"/>
                </a:solidFill>
                <a:effectLst/>
              </a:rPr>
              <a:t>anuul</a:t>
            </a:r>
            <a:r>
              <a:rPr kumimoji="0" lang="en-US" altLang="en-US" sz="1200" b="0" i="0" u="none" strike="noStrike" cap="none" normalizeH="0" baseline="0" dirty="0">
                <a:ln>
                  <a:noFill/>
                </a:ln>
                <a:solidFill>
                  <a:srgbClr val="000000"/>
                </a:solidFill>
                <a:effectLst/>
              </a:rPr>
              <a:t> income). </a:t>
            </a:r>
            <a:r>
              <a:rPr kumimoji="0" lang="en-US" altLang="en-US" sz="1200" b="1" i="1" u="none" strike="noStrike" cap="none" normalizeH="0" baseline="0" dirty="0" err="1">
                <a:ln>
                  <a:noFill/>
                </a:ln>
                <a:solidFill>
                  <a:srgbClr val="000000"/>
                </a:solidFill>
                <a:effectLst/>
              </a:rPr>
              <a:t>Annual_CCAvgSpending_Group</a:t>
            </a:r>
            <a:r>
              <a:rPr kumimoji="0" lang="en-US" altLang="en-US" sz="1200" b="1" i="1" u="none" strike="noStrike" cap="none" normalizeH="0" baseline="0" dirty="0">
                <a:ln>
                  <a:noFill/>
                </a:ln>
                <a:solidFill>
                  <a:srgbClr val="000000"/>
                </a:solidFill>
                <a:effectLst/>
              </a:rPr>
              <a:t>*</a:t>
            </a:r>
            <a:r>
              <a:rPr kumimoji="0" lang="en-US" altLang="en-US" sz="1200" b="0" i="0" u="none" strike="noStrike" cap="none" normalizeH="0" baseline="0" dirty="0">
                <a:ln>
                  <a:noFill/>
                </a:ln>
                <a:solidFill>
                  <a:srgbClr val="000000"/>
                </a:solidFill>
                <a:effectLst/>
              </a:rPr>
              <a:t> - Also customers with higher </a:t>
            </a:r>
            <a:r>
              <a:rPr kumimoji="0" lang="en-US" altLang="en-US" sz="1200" b="0" i="0" u="none" strike="noStrike" cap="none" normalizeH="0" baseline="0" dirty="0" err="1">
                <a:ln>
                  <a:noFill/>
                </a:ln>
                <a:solidFill>
                  <a:srgbClr val="000000"/>
                </a:solidFill>
                <a:effectLst/>
              </a:rPr>
              <a:t>anual</a:t>
            </a:r>
            <a:r>
              <a:rPr kumimoji="0" lang="en-US" altLang="en-US" sz="1200" b="0" i="0" u="none" strike="noStrike" cap="none" normalizeH="0" baseline="0" dirty="0">
                <a:ln>
                  <a:noFill/>
                </a:ln>
                <a:solidFill>
                  <a:srgbClr val="000000"/>
                </a:solidFill>
                <a:effectLst/>
              </a:rPr>
              <a:t> credit card spending are more likely to take up the personal loan in Figure F8.1.</a:t>
            </a:r>
          </a:p>
          <a:p>
            <a:pPr marL="228600" lvl="0" indent="-228600" eaLnBrk="0" fontAlgn="base" hangingPunct="0">
              <a:spcBef>
                <a:spcPct val="0"/>
              </a:spcBef>
              <a:spcAft>
                <a:spcPct val="0"/>
              </a:spcAft>
              <a:buFont typeface="+mj-lt"/>
              <a:buAutoNum type="arabicPeriod" startAt="7"/>
            </a:pPr>
            <a:endParaRPr lang="en-US" altLang="en-US" sz="1200" dirty="0">
              <a:solidFill>
                <a:srgbClr val="000000"/>
              </a:solidFill>
            </a:endParaRPr>
          </a:p>
          <a:p>
            <a:pPr marL="228600" lvl="0" indent="-228600" eaLnBrk="0" fontAlgn="base" hangingPunct="0">
              <a:spcBef>
                <a:spcPct val="0"/>
              </a:spcBef>
              <a:spcAft>
                <a:spcPct val="0"/>
              </a:spcAft>
              <a:buFont typeface="+mj-lt"/>
              <a:buAutoNum type="arabicPeriod" startAt="7"/>
            </a:pPr>
            <a:r>
              <a:rPr kumimoji="0" lang="en-US" altLang="en-US" sz="1200" b="1" i="0" u="none" strike="noStrike" cap="none" normalizeH="0" baseline="0" dirty="0" err="1">
                <a:ln>
                  <a:noFill/>
                </a:ln>
                <a:solidFill>
                  <a:schemeClr val="accent4">
                    <a:lumMod val="75000"/>
                  </a:schemeClr>
                </a:solidFill>
                <a:effectLst/>
              </a:rPr>
              <a:t>Mortage</a:t>
            </a:r>
            <a:r>
              <a:rPr kumimoji="0" lang="en-US" altLang="en-US" sz="1200" b="0" i="0" u="none" strike="noStrike" cap="none" normalizeH="0" baseline="0" dirty="0">
                <a:ln>
                  <a:noFill/>
                </a:ln>
                <a:solidFill>
                  <a:srgbClr val="000000"/>
                </a:solidFill>
                <a:effectLst/>
              </a:rPr>
              <a:t> - we can see that the customers have mortgage minimum of </a:t>
            </a:r>
            <a:r>
              <a:rPr kumimoji="0" lang="en-US" altLang="en-US" sz="1200" b="1" i="1" u="none" strike="noStrike" cap="none" normalizeH="0" baseline="0" dirty="0">
                <a:ln>
                  <a:noFill/>
                </a:ln>
                <a:solidFill>
                  <a:srgbClr val="000000"/>
                </a:solidFill>
                <a:effectLst/>
              </a:rPr>
              <a:t>0k</a:t>
            </a:r>
            <a:r>
              <a:rPr kumimoji="0" lang="en-US" altLang="en-US" sz="1200" b="0" i="0" u="none" strike="noStrike" cap="none" normalizeH="0" baseline="0" dirty="0">
                <a:ln>
                  <a:noFill/>
                </a:ln>
                <a:solidFill>
                  <a:srgbClr val="000000"/>
                </a:solidFill>
                <a:effectLst/>
              </a:rPr>
              <a:t> and the maximum value is </a:t>
            </a:r>
            <a:r>
              <a:rPr kumimoji="0" lang="en-US" altLang="en-US" sz="1200" b="1" i="1" u="none" strike="noStrike" cap="none" normalizeH="0" baseline="0" dirty="0">
                <a:ln>
                  <a:noFill/>
                </a:ln>
                <a:solidFill>
                  <a:srgbClr val="000000"/>
                </a:solidFill>
                <a:effectLst/>
              </a:rPr>
              <a:t>635K</a:t>
            </a:r>
            <a:r>
              <a:rPr kumimoji="0" lang="en-US" altLang="en-US" sz="1200" b="0" i="0" u="none" strike="noStrike" cap="none" normalizeH="0" baseline="0" dirty="0">
                <a:ln>
                  <a:noFill/>
                </a:ln>
                <a:solidFill>
                  <a:srgbClr val="000000"/>
                </a:solidFill>
                <a:effectLst/>
              </a:rPr>
              <a:t> in Figure F2.5 and in dataset description.</a:t>
            </a:r>
          </a:p>
          <a:p>
            <a:pPr marL="228600" lvl="0" indent="-228600" eaLnBrk="0" fontAlgn="base" hangingPunct="0">
              <a:spcBef>
                <a:spcPct val="0"/>
              </a:spcBef>
              <a:spcAft>
                <a:spcPct val="0"/>
              </a:spcAft>
              <a:buFont typeface="+mj-lt"/>
              <a:buAutoNum type="arabicPeriod" startAt="7"/>
            </a:pPr>
            <a:endParaRPr lang="en-US" altLang="en-US" sz="1200" dirty="0">
              <a:solidFill>
                <a:srgbClr val="000000"/>
              </a:solidFill>
            </a:endParaRPr>
          </a:p>
          <a:p>
            <a:pPr marL="228600" lvl="0" indent="-228600" eaLnBrk="0" fontAlgn="base" hangingPunct="0">
              <a:spcBef>
                <a:spcPct val="0"/>
              </a:spcBef>
              <a:spcAft>
                <a:spcPct val="0"/>
              </a:spcAft>
              <a:buFont typeface="+mj-lt"/>
              <a:buAutoNum type="arabicPeriod" startAt="7"/>
            </a:pPr>
            <a:r>
              <a:rPr kumimoji="0" lang="en-US" altLang="en-US" sz="1200" b="1" i="0" u="none" strike="noStrike" cap="none" normalizeH="0" baseline="0" dirty="0">
                <a:ln>
                  <a:noFill/>
                </a:ln>
                <a:solidFill>
                  <a:schemeClr val="accent4">
                    <a:lumMod val="75000"/>
                  </a:schemeClr>
                </a:solidFill>
                <a:effectLst/>
              </a:rPr>
              <a:t>Family Size - </a:t>
            </a:r>
            <a:r>
              <a:rPr kumimoji="0" lang="en-US" altLang="en-US" sz="1200" b="0" i="0" u="none" strike="noStrike" cap="none" normalizeH="0" baseline="0" dirty="0">
                <a:ln>
                  <a:noFill/>
                </a:ln>
                <a:solidFill>
                  <a:srgbClr val="000000"/>
                </a:solidFill>
                <a:effectLst/>
              </a:rPr>
              <a:t>From the above view Figure F2.6, we can find the insights that Families with income less than </a:t>
            </a:r>
            <a:r>
              <a:rPr kumimoji="0" lang="en-US" altLang="en-US" sz="1200" b="1" i="1" u="none" strike="noStrike" cap="none" normalizeH="0" baseline="0" dirty="0">
                <a:ln>
                  <a:noFill/>
                </a:ln>
                <a:solidFill>
                  <a:srgbClr val="000000"/>
                </a:solidFill>
                <a:effectLst/>
              </a:rPr>
              <a:t>100K</a:t>
            </a:r>
            <a:r>
              <a:rPr kumimoji="0" lang="en-US" altLang="en-US" sz="1200" b="0" i="0" u="none" strike="noStrike" cap="none" normalizeH="0" baseline="0" dirty="0">
                <a:ln>
                  <a:noFill/>
                </a:ln>
                <a:solidFill>
                  <a:srgbClr val="000000"/>
                </a:solidFill>
                <a:effectLst/>
              </a:rPr>
              <a:t> are less likely to take loan, than families with high income as well as in Figure F1.0, Family with member 4 are more likely to take personal loan.</a:t>
            </a:r>
          </a:p>
          <a:p>
            <a:pPr marL="228600" lvl="0" indent="-228600" eaLnBrk="0" fontAlgn="base" hangingPunct="0">
              <a:spcBef>
                <a:spcPct val="0"/>
              </a:spcBef>
              <a:spcAft>
                <a:spcPct val="0"/>
              </a:spcAft>
              <a:buFont typeface="+mj-lt"/>
              <a:buAutoNum type="arabicPeriod" startAt="7"/>
            </a:pPr>
            <a:endParaRPr lang="en-US" altLang="en-US" sz="1200" dirty="0">
              <a:solidFill>
                <a:srgbClr val="000000"/>
              </a:solidFill>
            </a:endParaRPr>
          </a:p>
          <a:p>
            <a:pPr marL="228600" lvl="0" indent="-228600" eaLnBrk="0" fontAlgn="base" hangingPunct="0">
              <a:spcBef>
                <a:spcPct val="0"/>
              </a:spcBef>
              <a:spcAft>
                <a:spcPct val="0"/>
              </a:spcAft>
              <a:buFont typeface="+mj-lt"/>
              <a:buAutoNum type="arabicPeriod" startAt="7"/>
            </a:pPr>
            <a:r>
              <a:rPr kumimoji="0" lang="en-US" altLang="en-US" sz="1200" b="0" i="0" u="none" strike="noStrike" cap="none" normalizeH="0" baseline="0" dirty="0">
                <a:ln>
                  <a:noFill/>
                </a:ln>
                <a:solidFill>
                  <a:srgbClr val="000000"/>
                </a:solidFill>
                <a:effectLst/>
              </a:rPr>
              <a:t>Majority is the customers does not have Investment Account and majority customer have Personal loan who doesn't have </a:t>
            </a:r>
            <a:r>
              <a:rPr kumimoji="0" lang="en-US" altLang="en-US" sz="1200" b="0" i="0" u="none" strike="noStrike" cap="none" normalizeH="0" baseline="0" dirty="0" err="1">
                <a:ln>
                  <a:noFill/>
                </a:ln>
                <a:solidFill>
                  <a:srgbClr val="000000"/>
                </a:solidFill>
                <a:effectLst/>
              </a:rPr>
              <a:t>have</a:t>
            </a:r>
            <a:r>
              <a:rPr kumimoji="0" lang="en-US" altLang="en-US" sz="1200" b="0" i="0" u="none" strike="noStrike" cap="none" normalizeH="0" baseline="0" dirty="0">
                <a:ln>
                  <a:noFill/>
                </a:ln>
                <a:solidFill>
                  <a:srgbClr val="000000"/>
                </a:solidFill>
                <a:effectLst/>
              </a:rPr>
              <a:t> Investment Account in Figure F1.0</a:t>
            </a:r>
          </a:p>
          <a:p>
            <a:pPr marL="228600" lvl="0" indent="-228600" eaLnBrk="0" fontAlgn="base" hangingPunct="0">
              <a:spcBef>
                <a:spcPct val="0"/>
              </a:spcBef>
              <a:spcAft>
                <a:spcPct val="0"/>
              </a:spcAft>
              <a:buFont typeface="+mj-lt"/>
              <a:buAutoNum type="arabicPeriod" startAt="7"/>
            </a:pPr>
            <a:endParaRPr lang="en-US" altLang="en-US" sz="1200" dirty="0">
              <a:solidFill>
                <a:srgbClr val="000000"/>
              </a:solidFill>
            </a:endParaRPr>
          </a:p>
          <a:p>
            <a:pPr marL="228600" lvl="0" indent="-228600" eaLnBrk="0" fontAlgn="base" hangingPunct="0">
              <a:spcBef>
                <a:spcPct val="0"/>
              </a:spcBef>
              <a:spcAft>
                <a:spcPct val="0"/>
              </a:spcAft>
              <a:buFont typeface="+mj-lt"/>
              <a:buAutoNum type="arabicPeriod" startAt="7"/>
            </a:pPr>
            <a:r>
              <a:rPr kumimoji="0" lang="en-US" altLang="en-US" sz="1200" b="0" i="0" u="none" strike="noStrike" cap="none" normalizeH="0" baseline="0" dirty="0">
                <a:ln>
                  <a:noFill/>
                </a:ln>
                <a:solidFill>
                  <a:srgbClr val="000000"/>
                </a:solidFill>
                <a:effectLst/>
              </a:rPr>
              <a:t>Many Customers without Deposit Account, have Personal loan Figure F1.0.</a:t>
            </a:r>
          </a:p>
          <a:p>
            <a:pPr marL="228600" lvl="0" indent="-228600" eaLnBrk="0" fontAlgn="base" hangingPunct="0">
              <a:spcBef>
                <a:spcPct val="0"/>
              </a:spcBef>
              <a:spcAft>
                <a:spcPct val="0"/>
              </a:spcAft>
              <a:buFont typeface="+mj-lt"/>
              <a:buAutoNum type="arabicPeriod" startAt="7"/>
            </a:pPr>
            <a:endParaRPr lang="en-US" altLang="en-US" sz="1200" dirty="0">
              <a:solidFill>
                <a:srgbClr val="000000"/>
              </a:solidFill>
            </a:endParaRPr>
          </a:p>
          <a:p>
            <a:pPr marL="228600" lvl="0" indent="-228600" eaLnBrk="0" fontAlgn="base" hangingPunct="0">
              <a:spcBef>
                <a:spcPct val="0"/>
              </a:spcBef>
              <a:spcAft>
                <a:spcPct val="0"/>
              </a:spcAft>
              <a:buFont typeface="+mj-lt"/>
              <a:buAutoNum type="arabicPeriod" startAt="7"/>
            </a:pPr>
            <a:r>
              <a:rPr kumimoji="0" lang="en-US" altLang="en-US" sz="1200" b="0" i="0" u="none" strike="noStrike" cap="none" normalizeH="0" baseline="0" dirty="0">
                <a:ln>
                  <a:noFill/>
                </a:ln>
                <a:solidFill>
                  <a:srgbClr val="000000"/>
                </a:solidFill>
                <a:effectLst/>
              </a:rPr>
              <a:t>Customers with Internet Banking are more in taking loan in Figure F3.4</a:t>
            </a:r>
          </a:p>
          <a:p>
            <a:pPr marL="228600" lvl="0" indent="-228600" eaLnBrk="0" fontAlgn="base" hangingPunct="0">
              <a:spcBef>
                <a:spcPct val="0"/>
              </a:spcBef>
              <a:spcAft>
                <a:spcPct val="0"/>
              </a:spcAft>
              <a:buFont typeface="+mj-lt"/>
              <a:buAutoNum type="arabicPeriod" startAt="7"/>
            </a:pPr>
            <a:endParaRPr lang="en-US" altLang="en-US" sz="1200" dirty="0">
              <a:solidFill>
                <a:srgbClr val="000000"/>
              </a:solidFill>
            </a:endParaRPr>
          </a:p>
          <a:p>
            <a:pPr marL="228600" lvl="0" indent="-228600" eaLnBrk="0" fontAlgn="base" hangingPunct="0">
              <a:spcBef>
                <a:spcPct val="0"/>
              </a:spcBef>
              <a:spcAft>
                <a:spcPct val="0"/>
              </a:spcAft>
              <a:buFont typeface="+mj-lt"/>
              <a:buAutoNum type="arabicPeriod" startAt="7"/>
            </a:pPr>
            <a:r>
              <a:rPr kumimoji="0" lang="en-US" altLang="en-US" sz="1200" b="0" i="0" u="none" strike="noStrike" cap="none" normalizeH="0" baseline="0" dirty="0">
                <a:ln>
                  <a:noFill/>
                </a:ln>
                <a:solidFill>
                  <a:srgbClr val="000000"/>
                </a:solidFill>
                <a:effectLst/>
              </a:rPr>
              <a:t>Customers with personal loan has higher </a:t>
            </a:r>
            <a:r>
              <a:rPr kumimoji="0" lang="en-US" altLang="en-US" sz="1200" b="0" i="0" u="none" strike="noStrike" cap="none" normalizeH="0" baseline="0" dirty="0" err="1">
                <a:ln>
                  <a:noFill/>
                </a:ln>
                <a:solidFill>
                  <a:srgbClr val="000000"/>
                </a:solidFill>
                <a:effectLst/>
              </a:rPr>
              <a:t>Mortage</a:t>
            </a:r>
            <a:r>
              <a:rPr kumimoji="0" lang="en-US" altLang="en-US" sz="1200" b="0" i="0" u="none" strike="noStrike" cap="none" normalizeH="0" baseline="0" dirty="0">
                <a:ln>
                  <a:noFill/>
                </a:ln>
                <a:solidFill>
                  <a:srgbClr val="000000"/>
                </a:solidFill>
                <a:effectLst/>
              </a:rPr>
              <a:t> than customer without personal loan in Figure F3.4</a:t>
            </a:r>
          </a:p>
        </p:txBody>
      </p:sp>
    </p:spTree>
    <p:extLst>
      <p:ext uri="{BB962C8B-B14F-4D97-AF65-F5344CB8AC3E}">
        <p14:creationId xmlns:p14="http://schemas.microsoft.com/office/powerpoint/2010/main" val="3830728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5">
            <a:extLst>
              <a:ext uri="{FF2B5EF4-FFF2-40B4-BE49-F238E27FC236}">
                <a16:creationId xmlns:a16="http://schemas.microsoft.com/office/drawing/2014/main" id="{1B4581F1-213A-4CDC-B18F-F8368ABF949C}"/>
              </a:ext>
            </a:extLst>
          </p:cNvPr>
          <p:cNvSpPr>
            <a:spLocks noChangeArrowheads="1"/>
          </p:cNvSpPr>
          <p:nvPr/>
        </p:nvSpPr>
        <p:spPr bwMode="auto">
          <a:xfrm>
            <a:off x="1178080" y="987925"/>
            <a:ext cx="8244594" cy="360108"/>
          </a:xfrm>
          <a:prstGeom prst="rect">
            <a:avLst/>
          </a:prstGeom>
          <a:solidFill>
            <a:schemeClr val="bg2"/>
          </a:solidFill>
          <a:ln w="9525">
            <a:noFill/>
            <a:miter lim="800000"/>
            <a:headEnd/>
            <a:tailEnd/>
          </a:ln>
          <a:effectLst/>
        </p:spPr>
        <p:txBody>
          <a:bodyPr wrap="none" lIns="18000" tIns="46800" rIns="18000" bIns="46800" anchor="ctr">
            <a:noAutofit/>
          </a:bodyPr>
          <a:lstStyle/>
          <a:p>
            <a:r>
              <a:rPr lang="en-US" sz="1200" b="1" dirty="0"/>
              <a:t>Modeling</a:t>
            </a:r>
            <a:endParaRPr lang="en-SG" sz="1200" b="1" dirty="0"/>
          </a:p>
        </p:txBody>
      </p:sp>
      <p:sp>
        <p:nvSpPr>
          <p:cNvPr id="13" name="Abgerundetes Rechteck 98">
            <a:extLst>
              <a:ext uri="{FF2B5EF4-FFF2-40B4-BE49-F238E27FC236}">
                <a16:creationId xmlns:a16="http://schemas.microsoft.com/office/drawing/2014/main" id="{CC1A565D-7532-4D2B-BA18-E7BC9D2923E8}"/>
              </a:ext>
            </a:extLst>
          </p:cNvPr>
          <p:cNvSpPr/>
          <p:nvPr/>
        </p:nvSpPr>
        <p:spPr>
          <a:xfrm>
            <a:off x="458000" y="987925"/>
            <a:ext cx="453806" cy="360108"/>
          </a:xfrm>
          <a:prstGeom prst="rect">
            <a:avLst/>
          </a:prstGeom>
          <a:ln>
            <a:solidFill>
              <a:schemeClr val="accent4"/>
            </a:solidFill>
            <a:headEnd/>
            <a:tailEnd/>
          </a:ln>
        </p:spPr>
        <p:style>
          <a:lnRef idx="2">
            <a:schemeClr val="accent3"/>
          </a:lnRef>
          <a:fillRef idx="1">
            <a:schemeClr val="lt1"/>
          </a:fillRef>
          <a:effectRef idx="0">
            <a:schemeClr val="accent3"/>
          </a:effectRef>
          <a:fontRef idx="minor">
            <a:schemeClr val="dk1"/>
          </a:fontRef>
        </p:style>
        <p:txBody>
          <a:bodyPr wrap="square" lIns="36000" tIns="36000" rIns="36000" bIns="36000" anchor="ctr" anchorCtr="0"/>
          <a:lstStyle/>
          <a:p>
            <a:pPr algn="ctr" eaLnBrk="0" hangingPunct="0">
              <a:spcAft>
                <a:spcPts val="1200"/>
              </a:spcAft>
              <a:buClr>
                <a:srgbClr val="B70D28"/>
              </a:buClr>
              <a:tabLst>
                <a:tab pos="8521700" algn="r"/>
              </a:tabLst>
            </a:pPr>
            <a:r>
              <a:rPr lang="en-US" altLang="de-DE" sz="1600" b="1" dirty="0">
                <a:solidFill>
                  <a:schemeClr val="accent4"/>
                </a:solidFill>
                <a:latin typeface="Arial" panose="020B0604020202020204" pitchFamily="34" charset="0"/>
                <a:ea typeface="Verdana" pitchFamily="34" charset="0"/>
              </a:rPr>
              <a:t>I</a:t>
            </a:r>
          </a:p>
        </p:txBody>
      </p:sp>
      <p:sp>
        <p:nvSpPr>
          <p:cNvPr id="14" name="Gleichschenkliges Dreieck 99">
            <a:extLst>
              <a:ext uri="{FF2B5EF4-FFF2-40B4-BE49-F238E27FC236}">
                <a16:creationId xmlns:a16="http://schemas.microsoft.com/office/drawing/2014/main" id="{91AB20B6-B260-401B-86F0-DB1AF8DFBF17}"/>
              </a:ext>
            </a:extLst>
          </p:cNvPr>
          <p:cNvSpPr/>
          <p:nvPr/>
        </p:nvSpPr>
        <p:spPr>
          <a:xfrm rot="5400000">
            <a:off x="838984" y="1112204"/>
            <a:ext cx="358420" cy="113237"/>
          </a:xfrm>
          <a:prstGeom prst="triangle">
            <a:avLst/>
          </a:prstGeom>
          <a:solidFill>
            <a:schemeClr val="accent4"/>
          </a:solidFill>
          <a:ln>
            <a:solidFill>
              <a:schemeClr val="accent4">
                <a:lumMod val="75000"/>
              </a:schemeClr>
            </a:solidFill>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72000" tIns="108000" rIns="18000" bIns="46800" anchor="ctr">
            <a:noAutofit/>
          </a:bodyPr>
          <a:lstStyle/>
          <a:p>
            <a:pPr algn="ctr" eaLnBrk="0" hangingPunct="0">
              <a:spcAft>
                <a:spcPts val="1200"/>
              </a:spcAft>
              <a:buClr>
                <a:schemeClr val="tx1"/>
              </a:buClr>
            </a:pPr>
            <a:endParaRPr lang="en-US" sz="1600" b="1" dirty="0" err="1">
              <a:solidFill>
                <a:schemeClr val="bg1"/>
              </a:solidFill>
              <a:latin typeface="Verdana" pitchFamily="34" charset="0"/>
              <a:ea typeface="Verdana" pitchFamily="34" charset="0"/>
            </a:endParaRPr>
          </a:p>
        </p:txBody>
      </p:sp>
      <p:sp>
        <p:nvSpPr>
          <p:cNvPr id="28" name="TextBox 27">
            <a:extLst>
              <a:ext uri="{FF2B5EF4-FFF2-40B4-BE49-F238E27FC236}">
                <a16:creationId xmlns:a16="http://schemas.microsoft.com/office/drawing/2014/main" id="{D3844E32-7AAD-402D-A4A7-C72D4631CBAC}"/>
              </a:ext>
            </a:extLst>
          </p:cNvPr>
          <p:cNvSpPr txBox="1"/>
          <p:nvPr/>
        </p:nvSpPr>
        <p:spPr>
          <a:xfrm>
            <a:off x="487680" y="278675"/>
            <a:ext cx="8934995" cy="369332"/>
          </a:xfrm>
          <a:prstGeom prst="rect">
            <a:avLst/>
          </a:prstGeom>
          <a:noFill/>
        </p:spPr>
        <p:txBody>
          <a:bodyPr wrap="square" rtlCol="0">
            <a:spAutoFit/>
          </a:bodyPr>
          <a:lstStyle/>
          <a:p>
            <a:pPr eaLnBrk="0" hangingPunct="0">
              <a:spcAft>
                <a:spcPts val="0"/>
              </a:spcAft>
              <a:buClr>
                <a:schemeClr val="tx1"/>
              </a:buClr>
            </a:pPr>
            <a:r>
              <a:rPr lang="en-US" b="1" dirty="0"/>
              <a:t>Modeling and Comparisons</a:t>
            </a:r>
            <a:endParaRPr lang="en-SG" b="1" dirty="0"/>
          </a:p>
        </p:txBody>
      </p:sp>
      <p:sp>
        <p:nvSpPr>
          <p:cNvPr id="16" name="TextBox 15">
            <a:extLst>
              <a:ext uri="{FF2B5EF4-FFF2-40B4-BE49-F238E27FC236}">
                <a16:creationId xmlns:a16="http://schemas.microsoft.com/office/drawing/2014/main" id="{B0914DBF-D11E-44EC-AC0B-F88802A5175E}"/>
              </a:ext>
            </a:extLst>
          </p:cNvPr>
          <p:cNvSpPr txBox="1"/>
          <p:nvPr/>
        </p:nvSpPr>
        <p:spPr>
          <a:xfrm>
            <a:off x="1099331" y="1360550"/>
            <a:ext cx="8307977" cy="2123658"/>
          </a:xfrm>
          <a:prstGeom prst="rect">
            <a:avLst/>
          </a:prstGeom>
          <a:noFill/>
        </p:spPr>
        <p:txBody>
          <a:bodyPr wrap="square" rtlCol="0">
            <a:spAutoFit/>
          </a:bodyPr>
          <a:lstStyle/>
          <a:p>
            <a:r>
              <a:rPr lang="en-US" sz="1200" b="1" dirty="0"/>
              <a:t>Imbalance Dataset described below:</a:t>
            </a:r>
          </a:p>
          <a:p>
            <a:endParaRPr lang="en-US" sz="1200" b="1" dirty="0"/>
          </a:p>
          <a:p>
            <a:r>
              <a:rPr lang="en-US" sz="1200" dirty="0"/>
              <a:t>This has </a:t>
            </a:r>
            <a:r>
              <a:rPr lang="en-US" sz="1200" b="1" dirty="0"/>
              <a:t>90.4%</a:t>
            </a:r>
            <a:r>
              <a:rPr lang="en-US" sz="1200" dirty="0"/>
              <a:t> of customers who doesn’t opted the personal loan in last campaign and </a:t>
            </a:r>
            <a:r>
              <a:rPr lang="en-US" sz="1200" b="1" dirty="0"/>
              <a:t>9.6%</a:t>
            </a:r>
            <a:r>
              <a:rPr lang="en-US" sz="1200" dirty="0"/>
              <a:t> customer took. This observation convey that we have highly imbalance data set for modelling. If our all prediction will be wrong then still the model accuracy will be </a:t>
            </a:r>
            <a:r>
              <a:rPr lang="en-US" sz="1200" b="1" dirty="0"/>
              <a:t>90.4% which is baseline model accuracy</a:t>
            </a:r>
            <a:r>
              <a:rPr lang="en-US" sz="1200" dirty="0"/>
              <a:t>.</a:t>
            </a:r>
          </a:p>
          <a:p>
            <a:endParaRPr lang="en-US" sz="1200" dirty="0"/>
          </a:p>
          <a:p>
            <a:r>
              <a:rPr lang="en-US" sz="1200" dirty="0"/>
              <a:t>To handle this, we will be using </a:t>
            </a:r>
            <a:r>
              <a:rPr lang="en-US" sz="1200" b="1" i="1" dirty="0"/>
              <a:t>stratification</a:t>
            </a:r>
            <a:r>
              <a:rPr lang="en-US" sz="1200" dirty="0"/>
              <a:t>. Stratification is an important step in splitting imbalanced datasets into training and test sets. Stratification ensures that the proportion of each class remains the same across both the training and test sets. This is important as it allows for a more accurate evaluation of the model, avoiding bias due to a disproportion of one class being over-represented in either dataset. Stratified sampling also ensures that any trends or correlations among different classes that exist within the overall dataset are preserved after splitting into training and test datasets:</a:t>
            </a:r>
          </a:p>
        </p:txBody>
      </p:sp>
      <p:pic>
        <p:nvPicPr>
          <p:cNvPr id="13314" name="Picture 2" descr="Visual search query image">
            <a:extLst>
              <a:ext uri="{FF2B5EF4-FFF2-40B4-BE49-F238E27FC236}">
                <a16:creationId xmlns:a16="http://schemas.microsoft.com/office/drawing/2014/main" id="{0427CAE7-A29A-4818-8AD8-23416A18F4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656" y="3570515"/>
            <a:ext cx="2673858" cy="289880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E7D79229-B89A-471D-B5EC-0EF47CBD9222}"/>
              </a:ext>
            </a:extLst>
          </p:cNvPr>
          <p:cNvPicPr>
            <a:picLocks noChangeAspect="1"/>
          </p:cNvPicPr>
          <p:nvPr/>
        </p:nvPicPr>
        <p:blipFill>
          <a:blip r:embed="rId3"/>
          <a:stretch>
            <a:fillRect/>
          </a:stretch>
        </p:blipFill>
        <p:spPr>
          <a:xfrm>
            <a:off x="3719360" y="5460273"/>
            <a:ext cx="5914338" cy="871871"/>
          </a:xfrm>
          <a:prstGeom prst="rect">
            <a:avLst/>
          </a:prstGeom>
        </p:spPr>
      </p:pic>
      <p:sp>
        <p:nvSpPr>
          <p:cNvPr id="9" name="TextBox 8">
            <a:extLst>
              <a:ext uri="{FF2B5EF4-FFF2-40B4-BE49-F238E27FC236}">
                <a16:creationId xmlns:a16="http://schemas.microsoft.com/office/drawing/2014/main" id="{584C5D28-C131-4191-AB2C-960C6723A30A}"/>
              </a:ext>
            </a:extLst>
          </p:cNvPr>
          <p:cNvSpPr txBox="1"/>
          <p:nvPr/>
        </p:nvSpPr>
        <p:spPr>
          <a:xfrm>
            <a:off x="3718560" y="3585590"/>
            <a:ext cx="5834743" cy="1384995"/>
          </a:xfrm>
          <a:prstGeom prst="rect">
            <a:avLst/>
          </a:prstGeom>
          <a:noFill/>
        </p:spPr>
        <p:txBody>
          <a:bodyPr wrap="square" rtlCol="0">
            <a:spAutoFit/>
          </a:bodyPr>
          <a:lstStyle/>
          <a:p>
            <a:pPr marL="171450" indent="-171450">
              <a:buFont typeface="Wingdings" panose="05000000000000000000" pitchFamily="2" charset="2"/>
              <a:buChar char="q"/>
            </a:pPr>
            <a:r>
              <a:rPr lang="en-US" sz="1200" dirty="0"/>
              <a:t>Split the data into Training and Test dataset with 80-20 rule using </a:t>
            </a:r>
            <a:r>
              <a:rPr lang="en-US" sz="1200" b="1" i="1" dirty="0"/>
              <a:t>stratification</a:t>
            </a:r>
          </a:p>
          <a:p>
            <a:endParaRPr lang="en-US" sz="1200" b="1" i="1" dirty="0"/>
          </a:p>
          <a:p>
            <a:pPr marL="171450" indent="-171450">
              <a:buFont typeface="Wingdings" panose="05000000000000000000" pitchFamily="2" charset="2"/>
              <a:buChar char="q"/>
            </a:pPr>
            <a:r>
              <a:rPr lang="en-US" sz="1200" dirty="0"/>
              <a:t>Before Proceeding with Modeling, we have dropped some columns like ID, Postal Code, Income Group, </a:t>
            </a:r>
            <a:r>
              <a:rPr lang="en-US" sz="1200" dirty="0" err="1"/>
              <a:t>CCAvgSpending</a:t>
            </a:r>
            <a:r>
              <a:rPr lang="en-US" sz="1200" dirty="0"/>
              <a:t>, Annual </a:t>
            </a:r>
            <a:r>
              <a:rPr lang="en-US" sz="1200" dirty="0" err="1"/>
              <a:t>CCAvgSpending</a:t>
            </a:r>
            <a:endParaRPr lang="en-US" sz="1200" dirty="0"/>
          </a:p>
          <a:p>
            <a:pPr marL="171450" indent="-171450">
              <a:buFont typeface="Wingdings" panose="05000000000000000000" pitchFamily="2" charset="2"/>
              <a:buChar char="q"/>
            </a:pPr>
            <a:endParaRPr lang="en-US" sz="1200" dirty="0"/>
          </a:p>
          <a:p>
            <a:pPr marL="171450" indent="-171450">
              <a:buFont typeface="Wingdings" panose="05000000000000000000" pitchFamily="2" charset="2"/>
              <a:buChar char="q"/>
            </a:pPr>
            <a:r>
              <a:rPr lang="en-US" sz="1200" dirty="0"/>
              <a:t>Using </a:t>
            </a:r>
            <a:r>
              <a:rPr lang="en-SG" sz="1200" dirty="0"/>
              <a:t>Multi-</a:t>
            </a:r>
            <a:r>
              <a:rPr lang="en-SG" sz="1200" dirty="0" err="1"/>
              <a:t>Colinearlity</a:t>
            </a:r>
            <a:r>
              <a:rPr lang="en-SG" sz="1200" dirty="0"/>
              <a:t> Check using VIF ( &gt; 10) and dropped Age from Dataset as  Age and Experience has VIF of ~49.</a:t>
            </a:r>
          </a:p>
        </p:txBody>
      </p:sp>
    </p:spTree>
    <p:extLst>
      <p:ext uri="{BB962C8B-B14F-4D97-AF65-F5344CB8AC3E}">
        <p14:creationId xmlns:p14="http://schemas.microsoft.com/office/powerpoint/2010/main" val="2778210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5">
            <a:extLst>
              <a:ext uri="{FF2B5EF4-FFF2-40B4-BE49-F238E27FC236}">
                <a16:creationId xmlns:a16="http://schemas.microsoft.com/office/drawing/2014/main" id="{1B4581F1-213A-4CDC-B18F-F8368ABF949C}"/>
              </a:ext>
            </a:extLst>
          </p:cNvPr>
          <p:cNvSpPr>
            <a:spLocks noChangeArrowheads="1"/>
          </p:cNvSpPr>
          <p:nvPr/>
        </p:nvSpPr>
        <p:spPr bwMode="auto">
          <a:xfrm>
            <a:off x="1178080" y="987925"/>
            <a:ext cx="8244594" cy="360108"/>
          </a:xfrm>
          <a:prstGeom prst="rect">
            <a:avLst/>
          </a:prstGeom>
          <a:solidFill>
            <a:schemeClr val="bg2"/>
          </a:solidFill>
          <a:ln w="9525">
            <a:noFill/>
            <a:miter lim="800000"/>
            <a:headEnd/>
            <a:tailEnd/>
          </a:ln>
          <a:effectLst/>
        </p:spPr>
        <p:txBody>
          <a:bodyPr wrap="none" lIns="18000" tIns="46800" rIns="18000" bIns="46800" anchor="ctr">
            <a:noAutofit/>
          </a:bodyPr>
          <a:lstStyle/>
          <a:p>
            <a:r>
              <a:rPr lang="en-US" sz="1200" b="1" dirty="0"/>
              <a:t>Modeling - Continue</a:t>
            </a:r>
            <a:endParaRPr lang="en-SG" sz="1200" b="1" dirty="0"/>
          </a:p>
        </p:txBody>
      </p:sp>
      <p:sp>
        <p:nvSpPr>
          <p:cNvPr id="13" name="Abgerundetes Rechteck 98">
            <a:extLst>
              <a:ext uri="{FF2B5EF4-FFF2-40B4-BE49-F238E27FC236}">
                <a16:creationId xmlns:a16="http://schemas.microsoft.com/office/drawing/2014/main" id="{CC1A565D-7532-4D2B-BA18-E7BC9D2923E8}"/>
              </a:ext>
            </a:extLst>
          </p:cNvPr>
          <p:cNvSpPr/>
          <p:nvPr/>
        </p:nvSpPr>
        <p:spPr>
          <a:xfrm>
            <a:off x="458000" y="987925"/>
            <a:ext cx="453806" cy="360108"/>
          </a:xfrm>
          <a:prstGeom prst="rect">
            <a:avLst/>
          </a:prstGeom>
          <a:ln>
            <a:solidFill>
              <a:schemeClr val="accent4"/>
            </a:solidFill>
            <a:headEnd/>
            <a:tailEnd/>
          </a:ln>
        </p:spPr>
        <p:style>
          <a:lnRef idx="2">
            <a:schemeClr val="accent3"/>
          </a:lnRef>
          <a:fillRef idx="1">
            <a:schemeClr val="lt1"/>
          </a:fillRef>
          <a:effectRef idx="0">
            <a:schemeClr val="accent3"/>
          </a:effectRef>
          <a:fontRef idx="minor">
            <a:schemeClr val="dk1"/>
          </a:fontRef>
        </p:style>
        <p:txBody>
          <a:bodyPr wrap="square" lIns="36000" tIns="36000" rIns="36000" bIns="36000" anchor="ctr" anchorCtr="0"/>
          <a:lstStyle/>
          <a:p>
            <a:pPr algn="ctr" eaLnBrk="0" hangingPunct="0">
              <a:spcAft>
                <a:spcPts val="1200"/>
              </a:spcAft>
              <a:buClr>
                <a:srgbClr val="B70D28"/>
              </a:buClr>
              <a:tabLst>
                <a:tab pos="8521700" algn="r"/>
              </a:tabLst>
            </a:pPr>
            <a:r>
              <a:rPr lang="en-US" altLang="de-DE" sz="1600" b="1" dirty="0">
                <a:solidFill>
                  <a:schemeClr val="accent4"/>
                </a:solidFill>
                <a:latin typeface="Arial" panose="020B0604020202020204" pitchFamily="34" charset="0"/>
                <a:ea typeface="Verdana" pitchFamily="34" charset="0"/>
              </a:rPr>
              <a:t>I</a:t>
            </a:r>
          </a:p>
        </p:txBody>
      </p:sp>
      <p:sp>
        <p:nvSpPr>
          <p:cNvPr id="14" name="Gleichschenkliges Dreieck 99">
            <a:extLst>
              <a:ext uri="{FF2B5EF4-FFF2-40B4-BE49-F238E27FC236}">
                <a16:creationId xmlns:a16="http://schemas.microsoft.com/office/drawing/2014/main" id="{91AB20B6-B260-401B-86F0-DB1AF8DFBF17}"/>
              </a:ext>
            </a:extLst>
          </p:cNvPr>
          <p:cNvSpPr/>
          <p:nvPr/>
        </p:nvSpPr>
        <p:spPr>
          <a:xfrm rot="5400000">
            <a:off x="838984" y="1112204"/>
            <a:ext cx="358420" cy="113237"/>
          </a:xfrm>
          <a:prstGeom prst="triangle">
            <a:avLst/>
          </a:prstGeom>
          <a:solidFill>
            <a:schemeClr val="accent4"/>
          </a:solidFill>
          <a:ln>
            <a:solidFill>
              <a:schemeClr val="accent4">
                <a:lumMod val="75000"/>
              </a:schemeClr>
            </a:solidFill>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72000" tIns="108000" rIns="18000" bIns="46800" anchor="ctr">
            <a:noAutofit/>
          </a:bodyPr>
          <a:lstStyle/>
          <a:p>
            <a:pPr algn="ctr" eaLnBrk="0" hangingPunct="0">
              <a:spcAft>
                <a:spcPts val="1200"/>
              </a:spcAft>
              <a:buClr>
                <a:schemeClr val="tx1"/>
              </a:buClr>
            </a:pPr>
            <a:endParaRPr lang="en-US" sz="1600" b="1" dirty="0" err="1">
              <a:solidFill>
                <a:schemeClr val="bg1"/>
              </a:solidFill>
              <a:latin typeface="Verdana" pitchFamily="34" charset="0"/>
              <a:ea typeface="Verdana" pitchFamily="34" charset="0"/>
            </a:endParaRPr>
          </a:p>
        </p:txBody>
      </p:sp>
      <p:sp>
        <p:nvSpPr>
          <p:cNvPr id="28" name="TextBox 27">
            <a:extLst>
              <a:ext uri="{FF2B5EF4-FFF2-40B4-BE49-F238E27FC236}">
                <a16:creationId xmlns:a16="http://schemas.microsoft.com/office/drawing/2014/main" id="{D3844E32-7AAD-402D-A4A7-C72D4631CBAC}"/>
              </a:ext>
            </a:extLst>
          </p:cNvPr>
          <p:cNvSpPr txBox="1"/>
          <p:nvPr/>
        </p:nvSpPr>
        <p:spPr>
          <a:xfrm>
            <a:off x="487680" y="278675"/>
            <a:ext cx="8934995" cy="369332"/>
          </a:xfrm>
          <a:prstGeom prst="rect">
            <a:avLst/>
          </a:prstGeom>
          <a:noFill/>
        </p:spPr>
        <p:txBody>
          <a:bodyPr wrap="square" rtlCol="0">
            <a:spAutoFit/>
          </a:bodyPr>
          <a:lstStyle/>
          <a:p>
            <a:pPr eaLnBrk="0" hangingPunct="0">
              <a:spcAft>
                <a:spcPts val="0"/>
              </a:spcAft>
              <a:buClr>
                <a:schemeClr val="tx1"/>
              </a:buClr>
            </a:pPr>
            <a:r>
              <a:rPr lang="en-US" b="1" dirty="0"/>
              <a:t>Modeling and Comparisons</a:t>
            </a:r>
            <a:endParaRPr lang="en-SG" b="1" dirty="0"/>
          </a:p>
        </p:txBody>
      </p:sp>
      <p:sp>
        <p:nvSpPr>
          <p:cNvPr id="16" name="TextBox 15">
            <a:extLst>
              <a:ext uri="{FF2B5EF4-FFF2-40B4-BE49-F238E27FC236}">
                <a16:creationId xmlns:a16="http://schemas.microsoft.com/office/drawing/2014/main" id="{B0914DBF-D11E-44EC-AC0B-F88802A5175E}"/>
              </a:ext>
            </a:extLst>
          </p:cNvPr>
          <p:cNvSpPr txBox="1"/>
          <p:nvPr/>
        </p:nvSpPr>
        <p:spPr>
          <a:xfrm>
            <a:off x="1099331" y="1360550"/>
            <a:ext cx="8307977" cy="2308324"/>
          </a:xfrm>
          <a:prstGeom prst="rect">
            <a:avLst/>
          </a:prstGeom>
          <a:noFill/>
        </p:spPr>
        <p:txBody>
          <a:bodyPr wrap="square" rtlCol="0">
            <a:spAutoFit/>
          </a:bodyPr>
          <a:lstStyle/>
          <a:p>
            <a:pPr marL="171450" indent="-171450">
              <a:buFont typeface="Wingdings" panose="05000000000000000000" pitchFamily="2" charset="2"/>
              <a:buChar char="q"/>
            </a:pPr>
            <a:r>
              <a:rPr lang="en-SG" sz="1200" dirty="0"/>
              <a:t>We are using 5 different model to see which give the better score.</a:t>
            </a:r>
          </a:p>
          <a:p>
            <a:pPr marL="628650" lvl="1" indent="-171450">
              <a:buFont typeface="Wingdings" panose="05000000000000000000" pitchFamily="2" charset="2"/>
              <a:buChar char="Ø"/>
            </a:pPr>
            <a:r>
              <a:rPr lang="en-SG" sz="1200" dirty="0"/>
              <a:t>Logistic Regression</a:t>
            </a:r>
          </a:p>
          <a:p>
            <a:pPr marL="628650" lvl="1" indent="-171450">
              <a:buFont typeface="Wingdings" panose="05000000000000000000" pitchFamily="2" charset="2"/>
              <a:buChar char="Ø"/>
            </a:pPr>
            <a:r>
              <a:rPr lang="en-SG" sz="1200" dirty="0"/>
              <a:t>Random Forest</a:t>
            </a:r>
          </a:p>
          <a:p>
            <a:pPr marL="628650" lvl="1" indent="-171450">
              <a:buFont typeface="Wingdings" panose="05000000000000000000" pitchFamily="2" charset="2"/>
              <a:buChar char="Ø"/>
            </a:pPr>
            <a:r>
              <a:rPr lang="en-SG" sz="1200" dirty="0"/>
              <a:t>Decision Tree</a:t>
            </a:r>
          </a:p>
          <a:p>
            <a:pPr marL="628650" lvl="1" indent="-171450">
              <a:buFont typeface="Wingdings" panose="05000000000000000000" pitchFamily="2" charset="2"/>
              <a:buChar char="Ø"/>
            </a:pPr>
            <a:r>
              <a:rPr lang="en-SG" sz="1200" dirty="0" err="1"/>
              <a:t>XGBoost</a:t>
            </a:r>
            <a:r>
              <a:rPr lang="en-SG" sz="1200" dirty="0"/>
              <a:t> Classifier</a:t>
            </a:r>
          </a:p>
          <a:p>
            <a:pPr marL="628650" lvl="1" indent="-171450">
              <a:buFont typeface="Wingdings" panose="05000000000000000000" pitchFamily="2" charset="2"/>
              <a:buChar char="Ø"/>
            </a:pPr>
            <a:r>
              <a:rPr lang="en-SG" sz="1200" dirty="0"/>
              <a:t>Support Vector Machines</a:t>
            </a:r>
          </a:p>
          <a:p>
            <a:endParaRPr lang="en-SG" sz="1200" dirty="0"/>
          </a:p>
          <a:p>
            <a:pPr marL="171450" indent="-171450">
              <a:buFont typeface="Wingdings" panose="05000000000000000000" pitchFamily="2" charset="2"/>
              <a:buChar char="q"/>
            </a:pPr>
            <a:r>
              <a:rPr lang="en-SG" sz="1200" dirty="0"/>
              <a:t>Have created a class which has all the methods, so that we can reuse.</a:t>
            </a:r>
          </a:p>
          <a:p>
            <a:pPr marL="171450" indent="-171450">
              <a:buFont typeface="Wingdings" panose="05000000000000000000" pitchFamily="2" charset="2"/>
              <a:buChar char="q"/>
            </a:pPr>
            <a:r>
              <a:rPr lang="en-SG" sz="1200" dirty="0"/>
              <a:t>Using Cross Validation (</a:t>
            </a:r>
            <a:r>
              <a:rPr lang="en-SG" sz="1200" dirty="0" err="1"/>
              <a:t>StratifiedKFold</a:t>
            </a:r>
            <a:r>
              <a:rPr lang="en-SG" sz="1200" dirty="0"/>
              <a:t>) to validate the model score (it is similar like </a:t>
            </a:r>
            <a:r>
              <a:rPr lang="en-US" sz="1200" b="1" i="1" dirty="0"/>
              <a:t>stratify </a:t>
            </a:r>
            <a:r>
              <a:rPr lang="en-US" sz="1200" i="1" dirty="0"/>
              <a:t>but it will be done multiple times</a:t>
            </a:r>
            <a:r>
              <a:rPr lang="en-US" sz="1200" b="1" i="1" dirty="0"/>
              <a:t>)</a:t>
            </a:r>
            <a:r>
              <a:rPr lang="en-SG" sz="1200" dirty="0"/>
              <a:t> </a:t>
            </a:r>
          </a:p>
          <a:p>
            <a:endParaRPr lang="en-SG" sz="1200" dirty="0"/>
          </a:p>
          <a:p>
            <a:r>
              <a:rPr lang="en-SG" sz="1200" dirty="0"/>
              <a:t>Model Comparison Below : </a:t>
            </a:r>
            <a:r>
              <a:rPr lang="en-SG" sz="1200" b="1" dirty="0"/>
              <a:t>Random Forest, Decision Tree and </a:t>
            </a:r>
            <a:r>
              <a:rPr lang="en-SG" sz="1200" b="1" dirty="0" err="1"/>
              <a:t>XGBoost</a:t>
            </a:r>
            <a:r>
              <a:rPr lang="en-SG" sz="1200" b="1" dirty="0"/>
              <a:t> are giving ~98% (mean accuracy using KF) but the recall if </a:t>
            </a:r>
            <a:r>
              <a:rPr lang="en-SG" sz="1200" b="1" dirty="0" err="1"/>
              <a:t>XGBoost</a:t>
            </a:r>
            <a:r>
              <a:rPr lang="en-SG" sz="1200" b="1" dirty="0"/>
              <a:t> is much better than all these three. So we will be considering </a:t>
            </a:r>
            <a:r>
              <a:rPr lang="en-SG" sz="1200" b="1" dirty="0" err="1"/>
              <a:t>XGBoost</a:t>
            </a:r>
            <a:r>
              <a:rPr lang="en-SG" sz="1200" b="1" dirty="0"/>
              <a:t>.</a:t>
            </a:r>
            <a:endParaRPr lang="en-US" sz="1200" b="1" dirty="0"/>
          </a:p>
        </p:txBody>
      </p:sp>
      <p:pic>
        <p:nvPicPr>
          <p:cNvPr id="3" name="Picture 2">
            <a:extLst>
              <a:ext uri="{FF2B5EF4-FFF2-40B4-BE49-F238E27FC236}">
                <a16:creationId xmlns:a16="http://schemas.microsoft.com/office/drawing/2014/main" id="{8946BA76-8F5F-4103-A446-929B7AF70FED}"/>
              </a:ext>
            </a:extLst>
          </p:cNvPr>
          <p:cNvPicPr>
            <a:picLocks noChangeAspect="1"/>
          </p:cNvPicPr>
          <p:nvPr/>
        </p:nvPicPr>
        <p:blipFill>
          <a:blip r:embed="rId2"/>
          <a:stretch>
            <a:fillRect/>
          </a:stretch>
        </p:blipFill>
        <p:spPr>
          <a:xfrm>
            <a:off x="1129877" y="3622770"/>
            <a:ext cx="7665780" cy="1332406"/>
          </a:xfrm>
          <a:prstGeom prst="rect">
            <a:avLst/>
          </a:prstGeom>
        </p:spPr>
      </p:pic>
      <p:pic>
        <p:nvPicPr>
          <p:cNvPr id="16386" name="Picture 2" descr="Visual search query image">
            <a:extLst>
              <a:ext uri="{FF2B5EF4-FFF2-40B4-BE49-F238E27FC236}">
                <a16:creationId xmlns:a16="http://schemas.microsoft.com/office/drawing/2014/main" id="{2EC93F31-C80C-465D-A4E2-BCC8E95814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331" y="4998720"/>
            <a:ext cx="1747326" cy="1566170"/>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Visual search query image">
            <a:extLst>
              <a:ext uri="{FF2B5EF4-FFF2-40B4-BE49-F238E27FC236}">
                <a16:creationId xmlns:a16="http://schemas.microsoft.com/office/drawing/2014/main" id="{FC8D86C3-C030-4768-ACDB-16A6974C6C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2861" y="5007430"/>
            <a:ext cx="1679469" cy="1558834"/>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descr="Visual search query image">
            <a:extLst>
              <a:ext uri="{FF2B5EF4-FFF2-40B4-BE49-F238E27FC236}">
                <a16:creationId xmlns:a16="http://schemas.microsoft.com/office/drawing/2014/main" id="{5242C65D-79A0-4DB8-81E6-033761DDD3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8543" y="4990012"/>
            <a:ext cx="1673251" cy="1573506"/>
          </a:xfrm>
          <a:prstGeom prst="rect">
            <a:avLst/>
          </a:prstGeom>
          <a:noFill/>
          <a:extLst>
            <a:ext uri="{909E8E84-426E-40DD-AFC4-6F175D3DCCD1}">
              <a14:hiddenFill xmlns:a14="http://schemas.microsoft.com/office/drawing/2010/main">
                <a:solidFill>
                  <a:srgbClr val="FFFFFF"/>
                </a:solidFill>
              </a14:hiddenFill>
            </a:ext>
          </a:extLst>
        </p:spPr>
      </p:pic>
      <p:pic>
        <p:nvPicPr>
          <p:cNvPr id="16392" name="Picture 8" descr="Visual search query image">
            <a:extLst>
              <a:ext uri="{FF2B5EF4-FFF2-40B4-BE49-F238E27FC236}">
                <a16:creationId xmlns:a16="http://schemas.microsoft.com/office/drawing/2014/main" id="{34FE6605-4A3A-4D24-A1E9-1694316FBD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3830" y="5007430"/>
            <a:ext cx="1598719" cy="1558834"/>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descr="Visual search query image">
            <a:extLst>
              <a:ext uri="{FF2B5EF4-FFF2-40B4-BE49-F238E27FC236}">
                <a16:creationId xmlns:a16="http://schemas.microsoft.com/office/drawing/2014/main" id="{F4F29A58-E2E4-4381-AFA3-3C49EC6E6B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80376" y="4981304"/>
            <a:ext cx="1555510" cy="1558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218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a:extLst>
              <a:ext uri="{FF2B5EF4-FFF2-40B4-BE49-F238E27FC236}">
                <a16:creationId xmlns:a16="http://schemas.microsoft.com/office/drawing/2014/main" id="{9E26B6F6-CCF3-4F0A-B55D-22FB56A928DE}"/>
              </a:ext>
            </a:extLst>
          </p:cNvPr>
          <p:cNvSpPr>
            <a:spLocks noChangeArrowheads="1"/>
          </p:cNvSpPr>
          <p:nvPr/>
        </p:nvSpPr>
        <p:spPr bwMode="auto">
          <a:xfrm>
            <a:off x="1178079" y="980660"/>
            <a:ext cx="8253303" cy="360108"/>
          </a:xfrm>
          <a:prstGeom prst="rect">
            <a:avLst/>
          </a:prstGeom>
          <a:solidFill>
            <a:schemeClr val="bg2"/>
          </a:solidFill>
          <a:ln w="9525">
            <a:noFill/>
            <a:miter lim="800000"/>
            <a:headEnd/>
            <a:tailEnd/>
          </a:ln>
          <a:effectLst/>
        </p:spPr>
        <p:txBody>
          <a:bodyPr wrap="none" lIns="18000" tIns="46800" rIns="18000" bIns="46800" anchor="ctr">
            <a:noAutofit/>
          </a:bodyPr>
          <a:lstStyle/>
          <a:p>
            <a:pPr eaLnBrk="0" hangingPunct="0">
              <a:spcAft>
                <a:spcPts val="0"/>
              </a:spcAft>
              <a:buClr>
                <a:schemeClr val="tx1"/>
              </a:buClr>
            </a:pPr>
            <a:r>
              <a:rPr lang="en-US" sz="1200" dirty="0"/>
              <a:t>Objective &amp;  Use Case &amp; Dataset Description followed by Expectation</a:t>
            </a:r>
            <a:endParaRPr lang="en-US" sz="1200" dirty="0">
              <a:latin typeface="Arial" panose="020B0604020202020204" pitchFamily="34" charset="0"/>
              <a:ea typeface="Verdana" pitchFamily="34" charset="0"/>
            </a:endParaRPr>
          </a:p>
        </p:txBody>
      </p:sp>
      <p:sp>
        <p:nvSpPr>
          <p:cNvPr id="4" name="Abgerundetes Rechteck 98">
            <a:extLst>
              <a:ext uri="{FF2B5EF4-FFF2-40B4-BE49-F238E27FC236}">
                <a16:creationId xmlns:a16="http://schemas.microsoft.com/office/drawing/2014/main" id="{5A8A610A-5F39-4677-A3F2-072FED0B4E2E}"/>
              </a:ext>
            </a:extLst>
          </p:cNvPr>
          <p:cNvSpPr/>
          <p:nvPr/>
        </p:nvSpPr>
        <p:spPr>
          <a:xfrm>
            <a:off x="458000" y="980660"/>
            <a:ext cx="453806" cy="360108"/>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square" lIns="36000" tIns="36000" rIns="36000" bIns="36000" anchor="ctr" anchorCtr="0"/>
          <a:lstStyle/>
          <a:p>
            <a:pPr algn="ctr" eaLnBrk="0" hangingPunct="0">
              <a:spcAft>
                <a:spcPts val="1200"/>
              </a:spcAft>
              <a:buClr>
                <a:srgbClr val="B70D28"/>
              </a:buClr>
              <a:tabLst>
                <a:tab pos="8521700" algn="r"/>
              </a:tabLst>
            </a:pPr>
            <a:r>
              <a:rPr lang="en-US" altLang="de-DE" sz="1600" b="1" dirty="0">
                <a:latin typeface="Arial" panose="020B0604020202020204" pitchFamily="34" charset="0"/>
                <a:ea typeface="Verdana" pitchFamily="34" charset="0"/>
              </a:rPr>
              <a:t>1</a:t>
            </a:r>
          </a:p>
        </p:txBody>
      </p:sp>
      <p:sp>
        <p:nvSpPr>
          <p:cNvPr id="5" name="Gleichschenkliges Dreieck 99">
            <a:extLst>
              <a:ext uri="{FF2B5EF4-FFF2-40B4-BE49-F238E27FC236}">
                <a16:creationId xmlns:a16="http://schemas.microsoft.com/office/drawing/2014/main" id="{C7A40582-8F98-4765-BB2E-3866D4D214C1}"/>
              </a:ext>
            </a:extLst>
          </p:cNvPr>
          <p:cNvSpPr/>
          <p:nvPr/>
        </p:nvSpPr>
        <p:spPr>
          <a:xfrm rot="5400000">
            <a:off x="838984" y="1104939"/>
            <a:ext cx="358420" cy="113237"/>
          </a:xfrm>
          <a:prstGeom prst="triangl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72000" tIns="108000" rIns="18000" bIns="46800" anchor="ctr">
            <a:noAutofit/>
          </a:bodyPr>
          <a:lstStyle/>
          <a:p>
            <a:pPr algn="ctr" eaLnBrk="0" hangingPunct="0">
              <a:spcAft>
                <a:spcPts val="1200"/>
              </a:spcAft>
              <a:buClr>
                <a:schemeClr val="tx1"/>
              </a:buClr>
            </a:pPr>
            <a:endParaRPr lang="en-US" sz="1600" b="1" dirty="0" err="1">
              <a:solidFill>
                <a:schemeClr val="bg1"/>
              </a:solidFill>
              <a:latin typeface="Verdana" pitchFamily="34" charset="0"/>
              <a:ea typeface="Verdana" pitchFamily="34" charset="0"/>
            </a:endParaRPr>
          </a:p>
        </p:txBody>
      </p:sp>
      <p:sp>
        <p:nvSpPr>
          <p:cNvPr id="6" name="Rectangle 5">
            <a:extLst>
              <a:ext uri="{FF2B5EF4-FFF2-40B4-BE49-F238E27FC236}">
                <a16:creationId xmlns:a16="http://schemas.microsoft.com/office/drawing/2014/main" id="{D33A1686-1FCC-4215-B54F-5DBAC9F87DB8}"/>
              </a:ext>
            </a:extLst>
          </p:cNvPr>
          <p:cNvSpPr>
            <a:spLocks noChangeArrowheads="1"/>
          </p:cNvSpPr>
          <p:nvPr/>
        </p:nvSpPr>
        <p:spPr bwMode="auto">
          <a:xfrm>
            <a:off x="1178079" y="1499798"/>
            <a:ext cx="8253303" cy="360108"/>
          </a:xfrm>
          <a:prstGeom prst="rect">
            <a:avLst/>
          </a:prstGeom>
          <a:solidFill>
            <a:schemeClr val="bg2"/>
          </a:solidFill>
          <a:ln w="9525">
            <a:noFill/>
            <a:miter lim="800000"/>
            <a:headEnd/>
            <a:tailEnd/>
          </a:ln>
          <a:effectLst/>
        </p:spPr>
        <p:txBody>
          <a:bodyPr wrap="none" lIns="18000" tIns="46800" rIns="18000" bIns="46800" anchor="ctr">
            <a:noAutofit/>
          </a:bodyPr>
          <a:lstStyle/>
          <a:p>
            <a:pPr eaLnBrk="0" hangingPunct="0">
              <a:spcAft>
                <a:spcPts val="0"/>
              </a:spcAft>
              <a:buClr>
                <a:schemeClr val="tx1"/>
              </a:buClr>
            </a:pPr>
            <a:r>
              <a:rPr lang="en-US" sz="1200" dirty="0"/>
              <a:t>Data Analysis – Using Pandas-Profiling</a:t>
            </a:r>
            <a:endParaRPr lang="en-US" sz="1200" dirty="0">
              <a:latin typeface="Arial" panose="020B0604020202020204" pitchFamily="34" charset="0"/>
              <a:ea typeface="Verdana" pitchFamily="34" charset="0"/>
            </a:endParaRPr>
          </a:p>
        </p:txBody>
      </p:sp>
      <p:sp>
        <p:nvSpPr>
          <p:cNvPr id="7" name="Abgerundetes Rechteck 98">
            <a:extLst>
              <a:ext uri="{FF2B5EF4-FFF2-40B4-BE49-F238E27FC236}">
                <a16:creationId xmlns:a16="http://schemas.microsoft.com/office/drawing/2014/main" id="{145EDC38-F5C4-46AD-A7DD-5C5A475239BD}"/>
              </a:ext>
            </a:extLst>
          </p:cNvPr>
          <p:cNvSpPr/>
          <p:nvPr/>
        </p:nvSpPr>
        <p:spPr>
          <a:xfrm>
            <a:off x="458000" y="1499798"/>
            <a:ext cx="453806" cy="360108"/>
          </a:xfrm>
          <a:prstGeom prst="rect">
            <a:avLst/>
          </a:prstGeom>
          <a:ln>
            <a:solidFill>
              <a:schemeClr val="accent5"/>
            </a:solidFill>
            <a:headEnd/>
            <a:tailEnd/>
          </a:ln>
        </p:spPr>
        <p:style>
          <a:lnRef idx="2">
            <a:schemeClr val="accent3"/>
          </a:lnRef>
          <a:fillRef idx="1">
            <a:schemeClr val="lt1"/>
          </a:fillRef>
          <a:effectRef idx="0">
            <a:schemeClr val="accent3"/>
          </a:effectRef>
          <a:fontRef idx="minor">
            <a:schemeClr val="dk1"/>
          </a:fontRef>
        </p:style>
        <p:txBody>
          <a:bodyPr wrap="square" lIns="36000" tIns="36000" rIns="36000" bIns="36000" anchor="ctr" anchorCtr="0"/>
          <a:lstStyle/>
          <a:p>
            <a:pPr algn="ctr" eaLnBrk="0" hangingPunct="0">
              <a:spcAft>
                <a:spcPts val="1200"/>
              </a:spcAft>
              <a:buClr>
                <a:srgbClr val="B70D28"/>
              </a:buClr>
              <a:tabLst>
                <a:tab pos="8521700" algn="r"/>
              </a:tabLst>
            </a:pPr>
            <a:r>
              <a:rPr lang="en-US" altLang="de-DE" sz="1600" b="1" dirty="0">
                <a:solidFill>
                  <a:schemeClr val="accent5"/>
                </a:solidFill>
                <a:latin typeface="Arial" panose="020B0604020202020204" pitchFamily="34" charset="0"/>
                <a:ea typeface="Verdana" pitchFamily="34" charset="0"/>
              </a:rPr>
              <a:t>2</a:t>
            </a:r>
          </a:p>
        </p:txBody>
      </p:sp>
      <p:sp>
        <p:nvSpPr>
          <p:cNvPr id="8" name="Gleichschenkliges Dreieck 99">
            <a:extLst>
              <a:ext uri="{FF2B5EF4-FFF2-40B4-BE49-F238E27FC236}">
                <a16:creationId xmlns:a16="http://schemas.microsoft.com/office/drawing/2014/main" id="{6440CE2C-FA2F-4006-A957-D6A085DC0516}"/>
              </a:ext>
            </a:extLst>
          </p:cNvPr>
          <p:cNvSpPr/>
          <p:nvPr/>
        </p:nvSpPr>
        <p:spPr>
          <a:xfrm rot="5400000">
            <a:off x="838984" y="1624077"/>
            <a:ext cx="358420" cy="113237"/>
          </a:xfrm>
          <a:prstGeom prst="triangle">
            <a:avLst/>
          </a:prstGeom>
          <a:solidFill>
            <a:schemeClr val="accent5"/>
          </a:solidFill>
          <a:ln>
            <a:solidFill>
              <a:schemeClr val="accent5">
                <a:lumMod val="75000"/>
              </a:schemeClr>
            </a:solidFill>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72000" tIns="108000" rIns="18000" bIns="46800" anchor="ctr">
            <a:noAutofit/>
          </a:bodyPr>
          <a:lstStyle/>
          <a:p>
            <a:pPr algn="ctr" eaLnBrk="0" hangingPunct="0">
              <a:spcAft>
                <a:spcPts val="1200"/>
              </a:spcAft>
              <a:buClr>
                <a:schemeClr val="tx1"/>
              </a:buClr>
            </a:pPr>
            <a:endParaRPr lang="en-US" sz="1600" b="1" dirty="0" err="1">
              <a:solidFill>
                <a:schemeClr val="bg1"/>
              </a:solidFill>
              <a:latin typeface="Verdana" pitchFamily="34" charset="0"/>
              <a:ea typeface="Verdana" pitchFamily="34" charset="0"/>
            </a:endParaRPr>
          </a:p>
        </p:txBody>
      </p:sp>
      <p:sp>
        <p:nvSpPr>
          <p:cNvPr id="9" name="Rectangle 5">
            <a:extLst>
              <a:ext uri="{FF2B5EF4-FFF2-40B4-BE49-F238E27FC236}">
                <a16:creationId xmlns:a16="http://schemas.microsoft.com/office/drawing/2014/main" id="{E5B7F482-3CF6-4FCA-94D8-563D87265FF3}"/>
              </a:ext>
            </a:extLst>
          </p:cNvPr>
          <p:cNvSpPr>
            <a:spLocks noChangeArrowheads="1"/>
          </p:cNvSpPr>
          <p:nvPr/>
        </p:nvSpPr>
        <p:spPr bwMode="auto">
          <a:xfrm>
            <a:off x="1178079" y="2053768"/>
            <a:ext cx="8253303" cy="360108"/>
          </a:xfrm>
          <a:prstGeom prst="rect">
            <a:avLst/>
          </a:prstGeom>
          <a:solidFill>
            <a:schemeClr val="bg2"/>
          </a:solidFill>
          <a:ln w="9525">
            <a:noFill/>
            <a:miter lim="800000"/>
            <a:headEnd/>
            <a:tailEnd/>
          </a:ln>
          <a:effectLst/>
        </p:spPr>
        <p:txBody>
          <a:bodyPr wrap="none" lIns="18000" tIns="46800" rIns="18000" bIns="46800" anchor="ctr">
            <a:noAutofit/>
          </a:bodyPr>
          <a:lstStyle/>
          <a:p>
            <a:pPr eaLnBrk="0" hangingPunct="0">
              <a:buClr>
                <a:schemeClr val="tx1"/>
              </a:buClr>
            </a:pPr>
            <a:r>
              <a:rPr lang="en-US" sz="1200" dirty="0"/>
              <a:t>Architecture Design</a:t>
            </a:r>
            <a:r>
              <a:rPr lang="en-GB" sz="1200" dirty="0"/>
              <a:t> (End-to-End)</a:t>
            </a:r>
            <a:endParaRPr lang="en-SG" sz="1200" dirty="0"/>
          </a:p>
        </p:txBody>
      </p:sp>
      <p:sp>
        <p:nvSpPr>
          <p:cNvPr id="10" name="Abgerundetes Rechteck 98">
            <a:extLst>
              <a:ext uri="{FF2B5EF4-FFF2-40B4-BE49-F238E27FC236}">
                <a16:creationId xmlns:a16="http://schemas.microsoft.com/office/drawing/2014/main" id="{D2491FCE-4083-4F22-91C9-2590270ECCDF}"/>
              </a:ext>
            </a:extLst>
          </p:cNvPr>
          <p:cNvSpPr/>
          <p:nvPr/>
        </p:nvSpPr>
        <p:spPr>
          <a:xfrm>
            <a:off x="458000" y="2053768"/>
            <a:ext cx="453806" cy="360108"/>
          </a:xfrm>
          <a:prstGeom prst="rect">
            <a:avLst/>
          </a:prstGeom>
          <a:ln>
            <a:solidFill>
              <a:schemeClr val="accent1"/>
            </a:solidFill>
            <a:headEnd/>
            <a:tailEnd/>
          </a:ln>
        </p:spPr>
        <p:style>
          <a:lnRef idx="2">
            <a:schemeClr val="accent3"/>
          </a:lnRef>
          <a:fillRef idx="1">
            <a:schemeClr val="lt1"/>
          </a:fillRef>
          <a:effectRef idx="0">
            <a:schemeClr val="accent3"/>
          </a:effectRef>
          <a:fontRef idx="minor">
            <a:schemeClr val="dk1"/>
          </a:fontRef>
        </p:style>
        <p:txBody>
          <a:bodyPr wrap="square" lIns="36000" tIns="36000" rIns="36000" bIns="36000" anchor="ctr" anchorCtr="0"/>
          <a:lstStyle/>
          <a:p>
            <a:pPr algn="ctr" eaLnBrk="0" hangingPunct="0">
              <a:spcAft>
                <a:spcPts val="1200"/>
              </a:spcAft>
              <a:buClr>
                <a:srgbClr val="B70D28"/>
              </a:buClr>
              <a:tabLst>
                <a:tab pos="8521700" algn="r"/>
              </a:tabLst>
            </a:pPr>
            <a:r>
              <a:rPr lang="en-US" altLang="de-DE" sz="1600" b="1" dirty="0">
                <a:solidFill>
                  <a:schemeClr val="accent1"/>
                </a:solidFill>
                <a:latin typeface="Arial" panose="020B0604020202020204" pitchFamily="34" charset="0"/>
                <a:ea typeface="Verdana" pitchFamily="34" charset="0"/>
              </a:rPr>
              <a:t>3</a:t>
            </a:r>
          </a:p>
        </p:txBody>
      </p:sp>
      <p:sp>
        <p:nvSpPr>
          <p:cNvPr id="11" name="Gleichschenkliges Dreieck 99">
            <a:extLst>
              <a:ext uri="{FF2B5EF4-FFF2-40B4-BE49-F238E27FC236}">
                <a16:creationId xmlns:a16="http://schemas.microsoft.com/office/drawing/2014/main" id="{9750E2B6-24B5-4CA8-821C-FEC1BB87941E}"/>
              </a:ext>
            </a:extLst>
          </p:cNvPr>
          <p:cNvSpPr/>
          <p:nvPr/>
        </p:nvSpPr>
        <p:spPr>
          <a:xfrm rot="5400000">
            <a:off x="838984" y="2178047"/>
            <a:ext cx="358420" cy="113237"/>
          </a:xfrm>
          <a:prstGeom prst="triangle">
            <a:avLst/>
          </a:prstGeom>
          <a:solidFill>
            <a:schemeClr val="accent1"/>
          </a:solidFill>
          <a:ln>
            <a:solidFill>
              <a:schemeClr val="accent1">
                <a:lumMod val="75000"/>
              </a:schemeClr>
            </a:solidFill>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72000" tIns="108000" rIns="18000" bIns="46800" anchor="ctr">
            <a:noAutofit/>
          </a:bodyPr>
          <a:lstStyle/>
          <a:p>
            <a:pPr algn="ctr" eaLnBrk="0" hangingPunct="0">
              <a:spcAft>
                <a:spcPts val="1200"/>
              </a:spcAft>
              <a:buClr>
                <a:schemeClr val="tx1"/>
              </a:buClr>
            </a:pPr>
            <a:endParaRPr lang="en-US" sz="1600" b="1" dirty="0" err="1">
              <a:solidFill>
                <a:schemeClr val="bg1"/>
              </a:solidFill>
              <a:latin typeface="Verdana" pitchFamily="34" charset="0"/>
              <a:ea typeface="Verdana" pitchFamily="34" charset="0"/>
            </a:endParaRPr>
          </a:p>
        </p:txBody>
      </p:sp>
      <p:sp>
        <p:nvSpPr>
          <p:cNvPr id="12" name="Rectangle 5">
            <a:extLst>
              <a:ext uri="{FF2B5EF4-FFF2-40B4-BE49-F238E27FC236}">
                <a16:creationId xmlns:a16="http://schemas.microsoft.com/office/drawing/2014/main" id="{1B4581F1-213A-4CDC-B18F-F8368ABF949C}"/>
              </a:ext>
            </a:extLst>
          </p:cNvPr>
          <p:cNvSpPr>
            <a:spLocks noChangeArrowheads="1"/>
          </p:cNvSpPr>
          <p:nvPr/>
        </p:nvSpPr>
        <p:spPr bwMode="auto">
          <a:xfrm>
            <a:off x="1178079" y="2599027"/>
            <a:ext cx="8253303" cy="360108"/>
          </a:xfrm>
          <a:prstGeom prst="rect">
            <a:avLst/>
          </a:prstGeom>
          <a:solidFill>
            <a:schemeClr val="bg2"/>
          </a:solidFill>
          <a:ln w="9525">
            <a:noFill/>
            <a:miter lim="800000"/>
            <a:headEnd/>
            <a:tailEnd/>
          </a:ln>
          <a:effectLst/>
        </p:spPr>
        <p:txBody>
          <a:bodyPr wrap="none" lIns="18000" tIns="46800" rIns="18000" bIns="46800" anchor="ctr">
            <a:noAutofit/>
          </a:bodyPr>
          <a:lstStyle/>
          <a:p>
            <a:r>
              <a:rPr lang="en-US" sz="1200" dirty="0"/>
              <a:t>Data Processing – Data Cleaning and Feature Engineering</a:t>
            </a:r>
            <a:endParaRPr lang="en-SG" sz="1200" dirty="0"/>
          </a:p>
        </p:txBody>
      </p:sp>
      <p:sp>
        <p:nvSpPr>
          <p:cNvPr id="13" name="Abgerundetes Rechteck 98">
            <a:extLst>
              <a:ext uri="{FF2B5EF4-FFF2-40B4-BE49-F238E27FC236}">
                <a16:creationId xmlns:a16="http://schemas.microsoft.com/office/drawing/2014/main" id="{CC1A565D-7532-4D2B-BA18-E7BC9D2923E8}"/>
              </a:ext>
            </a:extLst>
          </p:cNvPr>
          <p:cNvSpPr/>
          <p:nvPr/>
        </p:nvSpPr>
        <p:spPr>
          <a:xfrm>
            <a:off x="458000" y="2599027"/>
            <a:ext cx="453806" cy="360108"/>
          </a:xfrm>
          <a:prstGeom prst="rect">
            <a:avLst/>
          </a:prstGeom>
          <a:ln>
            <a:solidFill>
              <a:schemeClr val="accent4"/>
            </a:solidFill>
            <a:headEnd/>
            <a:tailEnd/>
          </a:ln>
        </p:spPr>
        <p:style>
          <a:lnRef idx="2">
            <a:schemeClr val="accent3"/>
          </a:lnRef>
          <a:fillRef idx="1">
            <a:schemeClr val="lt1"/>
          </a:fillRef>
          <a:effectRef idx="0">
            <a:schemeClr val="accent3"/>
          </a:effectRef>
          <a:fontRef idx="minor">
            <a:schemeClr val="dk1"/>
          </a:fontRef>
        </p:style>
        <p:txBody>
          <a:bodyPr wrap="square" lIns="36000" tIns="36000" rIns="36000" bIns="36000" anchor="ctr" anchorCtr="0"/>
          <a:lstStyle/>
          <a:p>
            <a:pPr algn="ctr" eaLnBrk="0" hangingPunct="0">
              <a:spcAft>
                <a:spcPts val="1200"/>
              </a:spcAft>
              <a:buClr>
                <a:srgbClr val="B70D28"/>
              </a:buClr>
              <a:tabLst>
                <a:tab pos="8521700" algn="r"/>
              </a:tabLst>
            </a:pPr>
            <a:r>
              <a:rPr lang="en-US" altLang="de-DE" sz="1600" b="1" dirty="0">
                <a:solidFill>
                  <a:schemeClr val="accent4"/>
                </a:solidFill>
                <a:latin typeface="Arial" panose="020B0604020202020204" pitchFamily="34" charset="0"/>
                <a:ea typeface="Verdana" pitchFamily="34" charset="0"/>
              </a:rPr>
              <a:t>4</a:t>
            </a:r>
          </a:p>
        </p:txBody>
      </p:sp>
      <p:sp>
        <p:nvSpPr>
          <p:cNvPr id="14" name="Gleichschenkliges Dreieck 99">
            <a:extLst>
              <a:ext uri="{FF2B5EF4-FFF2-40B4-BE49-F238E27FC236}">
                <a16:creationId xmlns:a16="http://schemas.microsoft.com/office/drawing/2014/main" id="{91AB20B6-B260-401B-86F0-DB1AF8DFBF17}"/>
              </a:ext>
            </a:extLst>
          </p:cNvPr>
          <p:cNvSpPr/>
          <p:nvPr/>
        </p:nvSpPr>
        <p:spPr>
          <a:xfrm rot="5400000">
            <a:off x="838984" y="2723306"/>
            <a:ext cx="358420" cy="113237"/>
          </a:xfrm>
          <a:prstGeom prst="triangle">
            <a:avLst/>
          </a:prstGeom>
          <a:solidFill>
            <a:schemeClr val="accent4"/>
          </a:solidFill>
          <a:ln>
            <a:solidFill>
              <a:schemeClr val="accent4">
                <a:lumMod val="75000"/>
              </a:schemeClr>
            </a:solidFill>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72000" tIns="108000" rIns="18000" bIns="46800" anchor="ctr">
            <a:noAutofit/>
          </a:bodyPr>
          <a:lstStyle/>
          <a:p>
            <a:pPr algn="ctr" eaLnBrk="0" hangingPunct="0">
              <a:spcAft>
                <a:spcPts val="1200"/>
              </a:spcAft>
              <a:buClr>
                <a:schemeClr val="tx1"/>
              </a:buClr>
            </a:pPr>
            <a:endParaRPr lang="en-US" sz="1600" b="1" dirty="0" err="1">
              <a:solidFill>
                <a:schemeClr val="bg1"/>
              </a:solidFill>
              <a:latin typeface="Verdana" pitchFamily="34" charset="0"/>
              <a:ea typeface="Verdana" pitchFamily="34" charset="0"/>
            </a:endParaRPr>
          </a:p>
        </p:txBody>
      </p:sp>
      <p:sp>
        <p:nvSpPr>
          <p:cNvPr id="15" name="Rectangle 5">
            <a:extLst>
              <a:ext uri="{FF2B5EF4-FFF2-40B4-BE49-F238E27FC236}">
                <a16:creationId xmlns:a16="http://schemas.microsoft.com/office/drawing/2014/main" id="{1AD16F93-F74E-4027-B449-02651364F287}"/>
              </a:ext>
            </a:extLst>
          </p:cNvPr>
          <p:cNvSpPr>
            <a:spLocks noChangeArrowheads="1"/>
          </p:cNvSpPr>
          <p:nvPr/>
        </p:nvSpPr>
        <p:spPr bwMode="auto">
          <a:xfrm>
            <a:off x="1178079" y="3126874"/>
            <a:ext cx="8253303" cy="360108"/>
          </a:xfrm>
          <a:prstGeom prst="rect">
            <a:avLst/>
          </a:prstGeom>
          <a:solidFill>
            <a:schemeClr val="bg2"/>
          </a:solidFill>
          <a:ln w="9525">
            <a:noFill/>
            <a:miter lim="800000"/>
            <a:headEnd/>
            <a:tailEnd/>
          </a:ln>
          <a:effectLst/>
        </p:spPr>
        <p:txBody>
          <a:bodyPr wrap="none" lIns="18000" tIns="46800" rIns="18000" bIns="46800" anchor="ctr">
            <a:noAutofit/>
          </a:bodyPr>
          <a:lstStyle/>
          <a:p>
            <a:pPr eaLnBrk="0" hangingPunct="0">
              <a:spcAft>
                <a:spcPts val="0"/>
              </a:spcAft>
              <a:buClr>
                <a:schemeClr val="tx1"/>
              </a:buClr>
            </a:pPr>
            <a:r>
              <a:rPr lang="en-US" sz="1200" dirty="0"/>
              <a:t>Visualization</a:t>
            </a:r>
          </a:p>
        </p:txBody>
      </p:sp>
      <p:sp>
        <p:nvSpPr>
          <p:cNvPr id="16" name="Abgerundetes Rechteck 98">
            <a:extLst>
              <a:ext uri="{FF2B5EF4-FFF2-40B4-BE49-F238E27FC236}">
                <a16:creationId xmlns:a16="http://schemas.microsoft.com/office/drawing/2014/main" id="{5B3BB56D-F6E8-42D1-AFB0-DCE9714A99C8}"/>
              </a:ext>
            </a:extLst>
          </p:cNvPr>
          <p:cNvSpPr/>
          <p:nvPr/>
        </p:nvSpPr>
        <p:spPr>
          <a:xfrm>
            <a:off x="458000" y="3126874"/>
            <a:ext cx="453806" cy="360108"/>
          </a:xfrm>
          <a:prstGeom prst="rect">
            <a:avLst/>
          </a:prstGeom>
          <a:ln>
            <a:solidFill>
              <a:schemeClr val="tx1"/>
            </a:solidFill>
            <a:headEnd/>
            <a:tailEnd/>
          </a:ln>
        </p:spPr>
        <p:style>
          <a:lnRef idx="2">
            <a:schemeClr val="accent3"/>
          </a:lnRef>
          <a:fillRef idx="1">
            <a:schemeClr val="lt1"/>
          </a:fillRef>
          <a:effectRef idx="0">
            <a:schemeClr val="accent3"/>
          </a:effectRef>
          <a:fontRef idx="minor">
            <a:schemeClr val="dk1"/>
          </a:fontRef>
        </p:style>
        <p:txBody>
          <a:bodyPr wrap="square" lIns="36000" tIns="36000" rIns="36000" bIns="36000" anchor="ctr" anchorCtr="0"/>
          <a:lstStyle/>
          <a:p>
            <a:pPr algn="ctr" eaLnBrk="0" hangingPunct="0">
              <a:spcAft>
                <a:spcPts val="1200"/>
              </a:spcAft>
              <a:buClr>
                <a:srgbClr val="B70D28"/>
              </a:buClr>
              <a:tabLst>
                <a:tab pos="8521700" algn="r"/>
              </a:tabLst>
            </a:pPr>
            <a:r>
              <a:rPr lang="en-US" altLang="de-DE" sz="1600" b="1" dirty="0">
                <a:solidFill>
                  <a:schemeClr val="tx1"/>
                </a:solidFill>
                <a:latin typeface="Arial" panose="020B0604020202020204" pitchFamily="34" charset="0"/>
                <a:ea typeface="Verdana" pitchFamily="34" charset="0"/>
              </a:rPr>
              <a:t>5</a:t>
            </a:r>
          </a:p>
        </p:txBody>
      </p:sp>
      <p:sp>
        <p:nvSpPr>
          <p:cNvPr id="17" name="Gleichschenkliges Dreieck 99">
            <a:extLst>
              <a:ext uri="{FF2B5EF4-FFF2-40B4-BE49-F238E27FC236}">
                <a16:creationId xmlns:a16="http://schemas.microsoft.com/office/drawing/2014/main" id="{65066267-64AF-4D4B-AEC0-915CBD71903C}"/>
              </a:ext>
            </a:extLst>
          </p:cNvPr>
          <p:cNvSpPr/>
          <p:nvPr/>
        </p:nvSpPr>
        <p:spPr>
          <a:xfrm rot="5400000">
            <a:off x="838984" y="3251153"/>
            <a:ext cx="358420" cy="113237"/>
          </a:xfrm>
          <a:prstGeom prst="triangle">
            <a:avLst/>
          </a:prstGeom>
          <a:solidFill>
            <a:schemeClr val="tx1">
              <a:lumMod val="75000"/>
              <a:lumOff val="25000"/>
            </a:schemeClr>
          </a:solidFill>
          <a:ln>
            <a:solidFill>
              <a:schemeClr val="tx1"/>
            </a:solidFill>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72000" tIns="108000" rIns="18000" bIns="46800" anchor="ctr">
            <a:noAutofit/>
          </a:bodyPr>
          <a:lstStyle/>
          <a:p>
            <a:pPr algn="ctr" eaLnBrk="0" hangingPunct="0">
              <a:spcAft>
                <a:spcPts val="1200"/>
              </a:spcAft>
              <a:buClr>
                <a:schemeClr val="tx1"/>
              </a:buClr>
            </a:pPr>
            <a:endParaRPr lang="en-US" sz="1600" b="1" dirty="0" err="1">
              <a:solidFill>
                <a:schemeClr val="bg1"/>
              </a:solidFill>
              <a:latin typeface="Verdana" pitchFamily="34" charset="0"/>
              <a:ea typeface="Verdana" pitchFamily="34" charset="0"/>
            </a:endParaRPr>
          </a:p>
        </p:txBody>
      </p:sp>
      <p:sp>
        <p:nvSpPr>
          <p:cNvPr id="18" name="Rectangle 5">
            <a:extLst>
              <a:ext uri="{FF2B5EF4-FFF2-40B4-BE49-F238E27FC236}">
                <a16:creationId xmlns:a16="http://schemas.microsoft.com/office/drawing/2014/main" id="{5A2DCBE5-29DD-420D-8289-A4725DE3E585}"/>
              </a:ext>
            </a:extLst>
          </p:cNvPr>
          <p:cNvSpPr>
            <a:spLocks noChangeArrowheads="1"/>
          </p:cNvSpPr>
          <p:nvPr/>
        </p:nvSpPr>
        <p:spPr bwMode="auto">
          <a:xfrm>
            <a:off x="1178079" y="3654720"/>
            <a:ext cx="8253303" cy="360108"/>
          </a:xfrm>
          <a:prstGeom prst="rect">
            <a:avLst/>
          </a:prstGeom>
          <a:solidFill>
            <a:schemeClr val="bg2"/>
          </a:solidFill>
          <a:ln w="9525">
            <a:noFill/>
            <a:miter lim="800000"/>
            <a:headEnd/>
            <a:tailEnd/>
          </a:ln>
          <a:effectLst/>
        </p:spPr>
        <p:txBody>
          <a:bodyPr wrap="none" lIns="18000" tIns="46800" rIns="18000" bIns="46800" anchor="ctr">
            <a:noAutofit/>
          </a:bodyPr>
          <a:lstStyle/>
          <a:p>
            <a:r>
              <a:rPr lang="en-SG" sz="1200" dirty="0"/>
              <a:t>EDA Insights</a:t>
            </a:r>
          </a:p>
        </p:txBody>
      </p:sp>
      <p:sp>
        <p:nvSpPr>
          <p:cNvPr id="19" name="Abgerundetes Rechteck 98">
            <a:extLst>
              <a:ext uri="{FF2B5EF4-FFF2-40B4-BE49-F238E27FC236}">
                <a16:creationId xmlns:a16="http://schemas.microsoft.com/office/drawing/2014/main" id="{FE58C99A-7C5E-4111-B783-50F09D2694FE}"/>
              </a:ext>
            </a:extLst>
          </p:cNvPr>
          <p:cNvSpPr/>
          <p:nvPr/>
        </p:nvSpPr>
        <p:spPr>
          <a:xfrm>
            <a:off x="458000" y="3654720"/>
            <a:ext cx="453806" cy="360108"/>
          </a:xfrm>
          <a:prstGeom prst="rect">
            <a:avLst/>
          </a:prstGeom>
          <a:ln>
            <a:solidFill>
              <a:srgbClr val="0070C0"/>
            </a:solidFill>
            <a:headEnd/>
            <a:tailEnd/>
          </a:ln>
        </p:spPr>
        <p:style>
          <a:lnRef idx="2">
            <a:schemeClr val="accent3"/>
          </a:lnRef>
          <a:fillRef idx="1">
            <a:schemeClr val="lt1"/>
          </a:fillRef>
          <a:effectRef idx="0">
            <a:schemeClr val="accent3"/>
          </a:effectRef>
          <a:fontRef idx="minor">
            <a:schemeClr val="dk1"/>
          </a:fontRef>
        </p:style>
        <p:txBody>
          <a:bodyPr wrap="square" lIns="36000" tIns="36000" rIns="36000" bIns="36000" anchor="ctr" anchorCtr="0"/>
          <a:lstStyle/>
          <a:p>
            <a:pPr algn="ctr" eaLnBrk="0" hangingPunct="0">
              <a:spcAft>
                <a:spcPts val="1200"/>
              </a:spcAft>
              <a:buClr>
                <a:srgbClr val="B70D28"/>
              </a:buClr>
              <a:tabLst>
                <a:tab pos="8521700" algn="r"/>
              </a:tabLst>
            </a:pPr>
            <a:r>
              <a:rPr lang="en-US" altLang="de-DE" sz="1600" b="1" dirty="0">
                <a:solidFill>
                  <a:srgbClr val="0070C0"/>
                </a:solidFill>
                <a:latin typeface="Arial" panose="020B0604020202020204" pitchFamily="34" charset="0"/>
                <a:ea typeface="Verdana" pitchFamily="34" charset="0"/>
              </a:rPr>
              <a:t>6</a:t>
            </a:r>
          </a:p>
        </p:txBody>
      </p:sp>
      <p:sp>
        <p:nvSpPr>
          <p:cNvPr id="20" name="Gleichschenkliges Dreieck 99">
            <a:extLst>
              <a:ext uri="{FF2B5EF4-FFF2-40B4-BE49-F238E27FC236}">
                <a16:creationId xmlns:a16="http://schemas.microsoft.com/office/drawing/2014/main" id="{122418DA-F94D-4CFD-A4C0-8E50485EC391}"/>
              </a:ext>
            </a:extLst>
          </p:cNvPr>
          <p:cNvSpPr/>
          <p:nvPr/>
        </p:nvSpPr>
        <p:spPr>
          <a:xfrm rot="5400000">
            <a:off x="838984" y="3778999"/>
            <a:ext cx="358420" cy="113237"/>
          </a:xfrm>
          <a:prstGeom prst="triangle">
            <a:avLst/>
          </a:prstGeom>
          <a:solidFill>
            <a:srgbClr val="00B0F0"/>
          </a:solidFill>
          <a:ln>
            <a:solidFill>
              <a:srgbClr val="0070C0"/>
            </a:solidFill>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72000" tIns="108000" rIns="18000" bIns="46800" anchor="ctr">
            <a:noAutofit/>
          </a:bodyPr>
          <a:lstStyle/>
          <a:p>
            <a:pPr algn="ctr" eaLnBrk="0" hangingPunct="0">
              <a:spcAft>
                <a:spcPts val="1200"/>
              </a:spcAft>
              <a:buClr>
                <a:schemeClr val="tx1"/>
              </a:buClr>
            </a:pPr>
            <a:endParaRPr lang="en-US" sz="1600" b="1" dirty="0" err="1">
              <a:solidFill>
                <a:schemeClr val="bg1"/>
              </a:solidFill>
              <a:latin typeface="Verdana" pitchFamily="34" charset="0"/>
              <a:ea typeface="Verdana" pitchFamily="34" charset="0"/>
            </a:endParaRPr>
          </a:p>
        </p:txBody>
      </p:sp>
      <p:sp>
        <p:nvSpPr>
          <p:cNvPr id="21" name="Rectangle 5">
            <a:extLst>
              <a:ext uri="{FF2B5EF4-FFF2-40B4-BE49-F238E27FC236}">
                <a16:creationId xmlns:a16="http://schemas.microsoft.com/office/drawing/2014/main" id="{95C87182-BB29-4A1F-B5A7-8B7AA9F2679B}"/>
              </a:ext>
            </a:extLst>
          </p:cNvPr>
          <p:cNvSpPr>
            <a:spLocks noChangeArrowheads="1"/>
          </p:cNvSpPr>
          <p:nvPr/>
        </p:nvSpPr>
        <p:spPr bwMode="auto">
          <a:xfrm>
            <a:off x="1178079" y="4199985"/>
            <a:ext cx="8253303" cy="360108"/>
          </a:xfrm>
          <a:prstGeom prst="rect">
            <a:avLst/>
          </a:prstGeom>
          <a:solidFill>
            <a:schemeClr val="bg2"/>
          </a:solidFill>
          <a:ln w="9525">
            <a:noFill/>
            <a:miter lim="800000"/>
            <a:headEnd/>
            <a:tailEnd/>
          </a:ln>
          <a:effectLst/>
        </p:spPr>
        <p:txBody>
          <a:bodyPr wrap="none" lIns="18000" tIns="46800" rIns="18000" bIns="46800" anchor="ctr">
            <a:noAutofit/>
          </a:bodyPr>
          <a:lstStyle/>
          <a:p>
            <a:pPr eaLnBrk="0" hangingPunct="0">
              <a:spcAft>
                <a:spcPts val="0"/>
              </a:spcAft>
              <a:buClr>
                <a:schemeClr val="tx1"/>
              </a:buClr>
            </a:pPr>
            <a:r>
              <a:rPr lang="en-US" sz="1200" dirty="0"/>
              <a:t>Modeling and Comparisons</a:t>
            </a:r>
            <a:endParaRPr lang="en-SG" sz="1200" dirty="0"/>
          </a:p>
        </p:txBody>
      </p:sp>
      <p:sp>
        <p:nvSpPr>
          <p:cNvPr id="22" name="Abgerundetes Rechteck 98">
            <a:extLst>
              <a:ext uri="{FF2B5EF4-FFF2-40B4-BE49-F238E27FC236}">
                <a16:creationId xmlns:a16="http://schemas.microsoft.com/office/drawing/2014/main" id="{4AB53BD7-10FE-4EE7-9240-416261BD5DE4}"/>
              </a:ext>
            </a:extLst>
          </p:cNvPr>
          <p:cNvSpPr/>
          <p:nvPr/>
        </p:nvSpPr>
        <p:spPr>
          <a:xfrm>
            <a:off x="458000" y="4199985"/>
            <a:ext cx="453806" cy="360108"/>
          </a:xfrm>
          <a:prstGeom prst="rect">
            <a:avLst/>
          </a:prstGeom>
          <a:ln>
            <a:solidFill>
              <a:schemeClr val="accent6">
                <a:lumMod val="60000"/>
                <a:lumOff val="40000"/>
              </a:schemeClr>
            </a:solidFill>
            <a:headEnd/>
            <a:tailEnd/>
          </a:ln>
        </p:spPr>
        <p:style>
          <a:lnRef idx="2">
            <a:schemeClr val="accent3"/>
          </a:lnRef>
          <a:fillRef idx="1">
            <a:schemeClr val="lt1"/>
          </a:fillRef>
          <a:effectRef idx="0">
            <a:schemeClr val="accent3"/>
          </a:effectRef>
          <a:fontRef idx="minor">
            <a:schemeClr val="dk1"/>
          </a:fontRef>
        </p:style>
        <p:txBody>
          <a:bodyPr wrap="square" lIns="36000" tIns="36000" rIns="36000" bIns="36000" anchor="ctr" anchorCtr="0"/>
          <a:lstStyle/>
          <a:p>
            <a:pPr algn="ctr" eaLnBrk="0" hangingPunct="0">
              <a:spcAft>
                <a:spcPts val="1200"/>
              </a:spcAft>
              <a:buClr>
                <a:srgbClr val="B70D28"/>
              </a:buClr>
              <a:tabLst>
                <a:tab pos="8521700" algn="r"/>
              </a:tabLst>
            </a:pPr>
            <a:r>
              <a:rPr lang="en-US" altLang="de-DE" sz="1600" b="1" dirty="0">
                <a:solidFill>
                  <a:schemeClr val="accent6">
                    <a:lumMod val="60000"/>
                    <a:lumOff val="40000"/>
                  </a:schemeClr>
                </a:solidFill>
                <a:latin typeface="Arial" panose="020B0604020202020204" pitchFamily="34" charset="0"/>
                <a:ea typeface="Verdana" pitchFamily="34" charset="0"/>
              </a:rPr>
              <a:t>7</a:t>
            </a:r>
          </a:p>
        </p:txBody>
      </p:sp>
      <p:sp>
        <p:nvSpPr>
          <p:cNvPr id="23" name="Gleichschenkliges Dreieck 99">
            <a:extLst>
              <a:ext uri="{FF2B5EF4-FFF2-40B4-BE49-F238E27FC236}">
                <a16:creationId xmlns:a16="http://schemas.microsoft.com/office/drawing/2014/main" id="{AACA8528-4A6F-4D21-876F-48B927F04F9E}"/>
              </a:ext>
            </a:extLst>
          </p:cNvPr>
          <p:cNvSpPr/>
          <p:nvPr/>
        </p:nvSpPr>
        <p:spPr>
          <a:xfrm rot="5400000">
            <a:off x="838984" y="4324264"/>
            <a:ext cx="358420" cy="113237"/>
          </a:xfrm>
          <a:prstGeom prst="triangle">
            <a:avLst/>
          </a:prstGeom>
          <a:solidFill>
            <a:schemeClr val="accent6">
              <a:lumMod val="40000"/>
              <a:lumOff val="60000"/>
            </a:schemeClr>
          </a:solidFill>
          <a:ln>
            <a:solidFill>
              <a:schemeClr val="accent6">
                <a:lumMod val="60000"/>
                <a:lumOff val="40000"/>
              </a:schemeClr>
            </a:solidFill>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72000" tIns="108000" rIns="18000" bIns="46800" anchor="ctr">
            <a:noAutofit/>
          </a:bodyPr>
          <a:lstStyle/>
          <a:p>
            <a:pPr algn="ctr" eaLnBrk="0" hangingPunct="0">
              <a:spcAft>
                <a:spcPts val="1200"/>
              </a:spcAft>
              <a:buClr>
                <a:schemeClr val="tx1"/>
              </a:buClr>
            </a:pPr>
            <a:endParaRPr lang="en-US" sz="1600" b="1" dirty="0" err="1">
              <a:solidFill>
                <a:schemeClr val="bg1"/>
              </a:solidFill>
              <a:latin typeface="Verdana" pitchFamily="34" charset="0"/>
              <a:ea typeface="Verdana" pitchFamily="34" charset="0"/>
            </a:endParaRPr>
          </a:p>
        </p:txBody>
      </p:sp>
      <p:sp>
        <p:nvSpPr>
          <p:cNvPr id="28" name="TextBox 27">
            <a:extLst>
              <a:ext uri="{FF2B5EF4-FFF2-40B4-BE49-F238E27FC236}">
                <a16:creationId xmlns:a16="http://schemas.microsoft.com/office/drawing/2014/main" id="{D3844E32-7AAD-402D-A4A7-C72D4631CBAC}"/>
              </a:ext>
            </a:extLst>
          </p:cNvPr>
          <p:cNvSpPr txBox="1"/>
          <p:nvPr/>
        </p:nvSpPr>
        <p:spPr>
          <a:xfrm>
            <a:off x="487680" y="278675"/>
            <a:ext cx="8934995" cy="383177"/>
          </a:xfrm>
          <a:prstGeom prst="rect">
            <a:avLst/>
          </a:prstGeom>
          <a:noFill/>
        </p:spPr>
        <p:txBody>
          <a:bodyPr wrap="square" rtlCol="0">
            <a:spAutoFit/>
          </a:bodyPr>
          <a:lstStyle/>
          <a:p>
            <a:r>
              <a:rPr lang="en-SG" b="1" dirty="0"/>
              <a:t>Agenda</a:t>
            </a:r>
          </a:p>
        </p:txBody>
      </p:sp>
    </p:spTree>
    <p:extLst>
      <p:ext uri="{BB962C8B-B14F-4D97-AF65-F5344CB8AC3E}">
        <p14:creationId xmlns:p14="http://schemas.microsoft.com/office/powerpoint/2010/main" val="4156635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a:extLst>
              <a:ext uri="{FF2B5EF4-FFF2-40B4-BE49-F238E27FC236}">
                <a16:creationId xmlns:a16="http://schemas.microsoft.com/office/drawing/2014/main" id="{9E26B6F6-CCF3-4F0A-B55D-22FB56A928DE}"/>
              </a:ext>
            </a:extLst>
          </p:cNvPr>
          <p:cNvSpPr>
            <a:spLocks noChangeArrowheads="1"/>
          </p:cNvSpPr>
          <p:nvPr/>
        </p:nvSpPr>
        <p:spPr bwMode="auto">
          <a:xfrm>
            <a:off x="1178079" y="980660"/>
            <a:ext cx="8253303" cy="360108"/>
          </a:xfrm>
          <a:prstGeom prst="rect">
            <a:avLst/>
          </a:prstGeom>
          <a:solidFill>
            <a:schemeClr val="bg2"/>
          </a:solidFill>
          <a:ln w="9525">
            <a:noFill/>
            <a:miter lim="800000"/>
            <a:headEnd/>
            <a:tailEnd/>
          </a:ln>
          <a:effectLst/>
        </p:spPr>
        <p:txBody>
          <a:bodyPr wrap="none" lIns="18000" tIns="46800" rIns="18000" bIns="46800" anchor="ctr">
            <a:noAutofit/>
          </a:bodyPr>
          <a:lstStyle/>
          <a:p>
            <a:pPr eaLnBrk="0" hangingPunct="0">
              <a:spcAft>
                <a:spcPts val="0"/>
              </a:spcAft>
              <a:buClr>
                <a:schemeClr val="tx1"/>
              </a:buClr>
            </a:pPr>
            <a:r>
              <a:rPr lang="en-US" sz="1200" b="1" dirty="0"/>
              <a:t>Objective</a:t>
            </a:r>
            <a:endParaRPr lang="en-US" sz="1200" b="1" dirty="0">
              <a:latin typeface="Arial" panose="020B0604020202020204" pitchFamily="34" charset="0"/>
              <a:ea typeface="Verdana" pitchFamily="34" charset="0"/>
            </a:endParaRPr>
          </a:p>
        </p:txBody>
      </p:sp>
      <p:sp>
        <p:nvSpPr>
          <p:cNvPr id="4" name="Abgerundetes Rechteck 98">
            <a:extLst>
              <a:ext uri="{FF2B5EF4-FFF2-40B4-BE49-F238E27FC236}">
                <a16:creationId xmlns:a16="http://schemas.microsoft.com/office/drawing/2014/main" id="{5A8A610A-5F39-4677-A3F2-072FED0B4E2E}"/>
              </a:ext>
            </a:extLst>
          </p:cNvPr>
          <p:cNvSpPr/>
          <p:nvPr/>
        </p:nvSpPr>
        <p:spPr>
          <a:xfrm>
            <a:off x="458000" y="980660"/>
            <a:ext cx="453806" cy="360108"/>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square" lIns="36000" tIns="36000" rIns="36000" bIns="36000" anchor="ctr" anchorCtr="0"/>
          <a:lstStyle/>
          <a:p>
            <a:pPr algn="ctr" eaLnBrk="0" hangingPunct="0">
              <a:spcAft>
                <a:spcPts val="1200"/>
              </a:spcAft>
              <a:buClr>
                <a:srgbClr val="B70D28"/>
              </a:buClr>
              <a:tabLst>
                <a:tab pos="8521700" algn="r"/>
              </a:tabLst>
            </a:pPr>
            <a:r>
              <a:rPr lang="en-US" altLang="de-DE" sz="1600" b="1" dirty="0">
                <a:latin typeface="Arial" panose="020B0604020202020204" pitchFamily="34" charset="0"/>
                <a:ea typeface="Verdana" pitchFamily="34" charset="0"/>
              </a:rPr>
              <a:t>A</a:t>
            </a:r>
          </a:p>
        </p:txBody>
      </p:sp>
      <p:sp>
        <p:nvSpPr>
          <p:cNvPr id="5" name="Gleichschenkliges Dreieck 99">
            <a:extLst>
              <a:ext uri="{FF2B5EF4-FFF2-40B4-BE49-F238E27FC236}">
                <a16:creationId xmlns:a16="http://schemas.microsoft.com/office/drawing/2014/main" id="{C7A40582-8F98-4765-BB2E-3866D4D214C1}"/>
              </a:ext>
            </a:extLst>
          </p:cNvPr>
          <p:cNvSpPr/>
          <p:nvPr/>
        </p:nvSpPr>
        <p:spPr>
          <a:xfrm rot="5400000">
            <a:off x="838984" y="1104939"/>
            <a:ext cx="358420" cy="113237"/>
          </a:xfrm>
          <a:prstGeom prst="triangl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72000" tIns="108000" rIns="18000" bIns="46800" anchor="ctr">
            <a:noAutofit/>
          </a:bodyPr>
          <a:lstStyle/>
          <a:p>
            <a:pPr algn="ctr" eaLnBrk="0" hangingPunct="0">
              <a:spcAft>
                <a:spcPts val="1200"/>
              </a:spcAft>
              <a:buClr>
                <a:schemeClr val="tx1"/>
              </a:buClr>
            </a:pPr>
            <a:endParaRPr lang="en-US" sz="1600" b="1" dirty="0" err="1">
              <a:solidFill>
                <a:schemeClr val="bg1"/>
              </a:solidFill>
              <a:latin typeface="Verdana" pitchFamily="34" charset="0"/>
              <a:ea typeface="Verdana" pitchFamily="34" charset="0"/>
            </a:endParaRPr>
          </a:p>
        </p:txBody>
      </p:sp>
      <p:sp>
        <p:nvSpPr>
          <p:cNvPr id="6" name="Rectangle 5">
            <a:extLst>
              <a:ext uri="{FF2B5EF4-FFF2-40B4-BE49-F238E27FC236}">
                <a16:creationId xmlns:a16="http://schemas.microsoft.com/office/drawing/2014/main" id="{D33A1686-1FCC-4215-B54F-5DBAC9F87DB8}"/>
              </a:ext>
            </a:extLst>
          </p:cNvPr>
          <p:cNvSpPr>
            <a:spLocks noChangeArrowheads="1"/>
          </p:cNvSpPr>
          <p:nvPr/>
        </p:nvSpPr>
        <p:spPr bwMode="auto">
          <a:xfrm>
            <a:off x="1178079" y="1856836"/>
            <a:ext cx="8253303" cy="360108"/>
          </a:xfrm>
          <a:prstGeom prst="rect">
            <a:avLst/>
          </a:prstGeom>
          <a:solidFill>
            <a:schemeClr val="bg2"/>
          </a:solidFill>
          <a:ln w="9525">
            <a:noFill/>
            <a:miter lim="800000"/>
            <a:headEnd/>
            <a:tailEnd/>
          </a:ln>
          <a:effectLst/>
        </p:spPr>
        <p:txBody>
          <a:bodyPr wrap="none" lIns="18000" tIns="46800" rIns="18000" bIns="46800" anchor="ctr">
            <a:noAutofit/>
          </a:bodyPr>
          <a:lstStyle/>
          <a:p>
            <a:pPr eaLnBrk="0" hangingPunct="0">
              <a:spcAft>
                <a:spcPts val="0"/>
              </a:spcAft>
              <a:buClr>
                <a:schemeClr val="tx1"/>
              </a:buClr>
            </a:pPr>
            <a:r>
              <a:rPr lang="en-US" sz="1200" b="1" dirty="0"/>
              <a:t>Use Case</a:t>
            </a:r>
            <a:endParaRPr lang="en-US" sz="1200" b="1" dirty="0">
              <a:latin typeface="Arial" panose="020B0604020202020204" pitchFamily="34" charset="0"/>
              <a:ea typeface="Verdana" pitchFamily="34" charset="0"/>
            </a:endParaRPr>
          </a:p>
        </p:txBody>
      </p:sp>
      <p:sp>
        <p:nvSpPr>
          <p:cNvPr id="7" name="Abgerundetes Rechteck 98">
            <a:extLst>
              <a:ext uri="{FF2B5EF4-FFF2-40B4-BE49-F238E27FC236}">
                <a16:creationId xmlns:a16="http://schemas.microsoft.com/office/drawing/2014/main" id="{145EDC38-F5C4-46AD-A7DD-5C5A475239BD}"/>
              </a:ext>
            </a:extLst>
          </p:cNvPr>
          <p:cNvSpPr/>
          <p:nvPr/>
        </p:nvSpPr>
        <p:spPr>
          <a:xfrm>
            <a:off x="458000" y="1856836"/>
            <a:ext cx="453806" cy="360108"/>
          </a:xfrm>
          <a:prstGeom prst="rect">
            <a:avLst/>
          </a:prstGeom>
          <a:ln>
            <a:solidFill>
              <a:schemeClr val="accent5"/>
            </a:solidFill>
            <a:headEnd/>
            <a:tailEnd/>
          </a:ln>
        </p:spPr>
        <p:style>
          <a:lnRef idx="2">
            <a:schemeClr val="accent3"/>
          </a:lnRef>
          <a:fillRef idx="1">
            <a:schemeClr val="lt1"/>
          </a:fillRef>
          <a:effectRef idx="0">
            <a:schemeClr val="accent3"/>
          </a:effectRef>
          <a:fontRef idx="minor">
            <a:schemeClr val="dk1"/>
          </a:fontRef>
        </p:style>
        <p:txBody>
          <a:bodyPr wrap="square" lIns="36000" tIns="36000" rIns="36000" bIns="36000" anchor="ctr" anchorCtr="0"/>
          <a:lstStyle/>
          <a:p>
            <a:pPr algn="ctr" eaLnBrk="0" hangingPunct="0">
              <a:spcAft>
                <a:spcPts val="1200"/>
              </a:spcAft>
              <a:buClr>
                <a:srgbClr val="B70D28"/>
              </a:buClr>
              <a:tabLst>
                <a:tab pos="8521700" algn="r"/>
              </a:tabLst>
            </a:pPr>
            <a:r>
              <a:rPr lang="en-US" altLang="de-DE" sz="1600" b="1" dirty="0">
                <a:solidFill>
                  <a:schemeClr val="accent5"/>
                </a:solidFill>
                <a:latin typeface="Arial" panose="020B0604020202020204" pitchFamily="34" charset="0"/>
                <a:ea typeface="Verdana" pitchFamily="34" charset="0"/>
              </a:rPr>
              <a:t>B</a:t>
            </a:r>
          </a:p>
        </p:txBody>
      </p:sp>
      <p:sp>
        <p:nvSpPr>
          <p:cNvPr id="8" name="Gleichschenkliges Dreieck 99">
            <a:extLst>
              <a:ext uri="{FF2B5EF4-FFF2-40B4-BE49-F238E27FC236}">
                <a16:creationId xmlns:a16="http://schemas.microsoft.com/office/drawing/2014/main" id="{6440CE2C-FA2F-4006-A957-D6A085DC0516}"/>
              </a:ext>
            </a:extLst>
          </p:cNvPr>
          <p:cNvSpPr/>
          <p:nvPr/>
        </p:nvSpPr>
        <p:spPr>
          <a:xfrm rot="5400000">
            <a:off x="838984" y="1981115"/>
            <a:ext cx="358420" cy="113237"/>
          </a:xfrm>
          <a:prstGeom prst="triangle">
            <a:avLst/>
          </a:prstGeom>
          <a:solidFill>
            <a:schemeClr val="accent5"/>
          </a:solidFill>
          <a:ln>
            <a:solidFill>
              <a:schemeClr val="accent5">
                <a:lumMod val="75000"/>
              </a:schemeClr>
            </a:solidFill>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72000" tIns="108000" rIns="18000" bIns="46800" anchor="ctr">
            <a:noAutofit/>
          </a:bodyPr>
          <a:lstStyle/>
          <a:p>
            <a:pPr algn="ctr" eaLnBrk="0" hangingPunct="0">
              <a:spcAft>
                <a:spcPts val="1200"/>
              </a:spcAft>
              <a:buClr>
                <a:schemeClr val="tx1"/>
              </a:buClr>
            </a:pPr>
            <a:endParaRPr lang="en-US" sz="1600" b="1" dirty="0" err="1">
              <a:solidFill>
                <a:schemeClr val="bg1"/>
              </a:solidFill>
              <a:latin typeface="Verdana" pitchFamily="34" charset="0"/>
              <a:ea typeface="Verdana" pitchFamily="34" charset="0"/>
            </a:endParaRPr>
          </a:p>
        </p:txBody>
      </p:sp>
      <p:sp>
        <p:nvSpPr>
          <p:cNvPr id="9" name="Rectangle 5">
            <a:extLst>
              <a:ext uri="{FF2B5EF4-FFF2-40B4-BE49-F238E27FC236}">
                <a16:creationId xmlns:a16="http://schemas.microsoft.com/office/drawing/2014/main" id="{E5B7F482-3CF6-4FCA-94D8-563D87265FF3}"/>
              </a:ext>
            </a:extLst>
          </p:cNvPr>
          <p:cNvSpPr>
            <a:spLocks noChangeArrowheads="1"/>
          </p:cNvSpPr>
          <p:nvPr/>
        </p:nvSpPr>
        <p:spPr bwMode="auto">
          <a:xfrm>
            <a:off x="1178079" y="3029119"/>
            <a:ext cx="8253303" cy="360108"/>
          </a:xfrm>
          <a:prstGeom prst="rect">
            <a:avLst/>
          </a:prstGeom>
          <a:solidFill>
            <a:schemeClr val="bg2"/>
          </a:solidFill>
          <a:ln w="9525">
            <a:noFill/>
            <a:miter lim="800000"/>
            <a:headEnd/>
            <a:tailEnd/>
          </a:ln>
          <a:effectLst/>
        </p:spPr>
        <p:txBody>
          <a:bodyPr wrap="none" lIns="18000" tIns="46800" rIns="18000" bIns="46800" anchor="ctr">
            <a:noAutofit/>
          </a:bodyPr>
          <a:lstStyle/>
          <a:p>
            <a:pPr eaLnBrk="0" hangingPunct="0">
              <a:spcAft>
                <a:spcPts val="0"/>
              </a:spcAft>
              <a:buClr>
                <a:schemeClr val="tx1"/>
              </a:buClr>
            </a:pPr>
            <a:r>
              <a:rPr lang="en-US" sz="1200" b="1" dirty="0"/>
              <a:t>Dataset Description</a:t>
            </a:r>
          </a:p>
        </p:txBody>
      </p:sp>
      <p:sp>
        <p:nvSpPr>
          <p:cNvPr id="10" name="Abgerundetes Rechteck 98">
            <a:extLst>
              <a:ext uri="{FF2B5EF4-FFF2-40B4-BE49-F238E27FC236}">
                <a16:creationId xmlns:a16="http://schemas.microsoft.com/office/drawing/2014/main" id="{D2491FCE-4083-4F22-91C9-2590270ECCDF}"/>
              </a:ext>
            </a:extLst>
          </p:cNvPr>
          <p:cNvSpPr/>
          <p:nvPr/>
        </p:nvSpPr>
        <p:spPr>
          <a:xfrm>
            <a:off x="458000" y="3029119"/>
            <a:ext cx="453806" cy="360108"/>
          </a:xfrm>
          <a:prstGeom prst="rect">
            <a:avLst/>
          </a:prstGeom>
          <a:ln>
            <a:solidFill>
              <a:schemeClr val="accent1"/>
            </a:solidFill>
            <a:headEnd/>
            <a:tailEnd/>
          </a:ln>
        </p:spPr>
        <p:style>
          <a:lnRef idx="2">
            <a:schemeClr val="accent3"/>
          </a:lnRef>
          <a:fillRef idx="1">
            <a:schemeClr val="lt1"/>
          </a:fillRef>
          <a:effectRef idx="0">
            <a:schemeClr val="accent3"/>
          </a:effectRef>
          <a:fontRef idx="minor">
            <a:schemeClr val="dk1"/>
          </a:fontRef>
        </p:style>
        <p:txBody>
          <a:bodyPr wrap="square" lIns="36000" tIns="36000" rIns="36000" bIns="36000" anchor="ctr" anchorCtr="0"/>
          <a:lstStyle/>
          <a:p>
            <a:pPr algn="ctr" eaLnBrk="0" hangingPunct="0">
              <a:spcAft>
                <a:spcPts val="1200"/>
              </a:spcAft>
              <a:buClr>
                <a:srgbClr val="B70D28"/>
              </a:buClr>
              <a:tabLst>
                <a:tab pos="8521700" algn="r"/>
              </a:tabLst>
            </a:pPr>
            <a:r>
              <a:rPr lang="en-US" altLang="de-DE" sz="1600" b="1" dirty="0">
                <a:solidFill>
                  <a:schemeClr val="accent1"/>
                </a:solidFill>
                <a:latin typeface="Arial" panose="020B0604020202020204" pitchFamily="34" charset="0"/>
                <a:ea typeface="Verdana" pitchFamily="34" charset="0"/>
              </a:rPr>
              <a:t>C</a:t>
            </a:r>
          </a:p>
        </p:txBody>
      </p:sp>
      <p:sp>
        <p:nvSpPr>
          <p:cNvPr id="11" name="Gleichschenkliges Dreieck 99">
            <a:extLst>
              <a:ext uri="{FF2B5EF4-FFF2-40B4-BE49-F238E27FC236}">
                <a16:creationId xmlns:a16="http://schemas.microsoft.com/office/drawing/2014/main" id="{9750E2B6-24B5-4CA8-821C-FEC1BB87941E}"/>
              </a:ext>
            </a:extLst>
          </p:cNvPr>
          <p:cNvSpPr/>
          <p:nvPr/>
        </p:nvSpPr>
        <p:spPr>
          <a:xfrm rot="5400000">
            <a:off x="838984" y="3153398"/>
            <a:ext cx="358420" cy="113237"/>
          </a:xfrm>
          <a:prstGeom prst="triangle">
            <a:avLst/>
          </a:prstGeom>
          <a:solidFill>
            <a:schemeClr val="accent1"/>
          </a:solidFill>
          <a:ln>
            <a:solidFill>
              <a:schemeClr val="accent1">
                <a:lumMod val="75000"/>
              </a:schemeClr>
            </a:solidFill>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72000" tIns="108000" rIns="18000" bIns="46800" anchor="ctr">
            <a:noAutofit/>
          </a:bodyPr>
          <a:lstStyle/>
          <a:p>
            <a:pPr algn="ctr" eaLnBrk="0" hangingPunct="0">
              <a:spcAft>
                <a:spcPts val="1200"/>
              </a:spcAft>
              <a:buClr>
                <a:schemeClr val="tx1"/>
              </a:buClr>
            </a:pPr>
            <a:endParaRPr lang="en-US" sz="1600" b="1" dirty="0" err="1">
              <a:solidFill>
                <a:schemeClr val="bg1"/>
              </a:solidFill>
              <a:latin typeface="Verdana" pitchFamily="34" charset="0"/>
              <a:ea typeface="Verdana" pitchFamily="34" charset="0"/>
            </a:endParaRPr>
          </a:p>
        </p:txBody>
      </p:sp>
      <p:sp>
        <p:nvSpPr>
          <p:cNvPr id="12" name="Rectangle 5">
            <a:extLst>
              <a:ext uri="{FF2B5EF4-FFF2-40B4-BE49-F238E27FC236}">
                <a16:creationId xmlns:a16="http://schemas.microsoft.com/office/drawing/2014/main" id="{1B4581F1-213A-4CDC-B18F-F8368ABF949C}"/>
              </a:ext>
            </a:extLst>
          </p:cNvPr>
          <p:cNvSpPr>
            <a:spLocks noChangeArrowheads="1"/>
          </p:cNvSpPr>
          <p:nvPr/>
        </p:nvSpPr>
        <p:spPr bwMode="auto">
          <a:xfrm>
            <a:off x="1178080" y="5873452"/>
            <a:ext cx="8244594" cy="360108"/>
          </a:xfrm>
          <a:prstGeom prst="rect">
            <a:avLst/>
          </a:prstGeom>
          <a:solidFill>
            <a:schemeClr val="bg2"/>
          </a:solidFill>
          <a:ln w="9525">
            <a:noFill/>
            <a:miter lim="800000"/>
            <a:headEnd/>
            <a:tailEnd/>
          </a:ln>
          <a:effectLst/>
        </p:spPr>
        <p:txBody>
          <a:bodyPr wrap="none" lIns="18000" tIns="46800" rIns="18000" bIns="46800" anchor="ctr">
            <a:noAutofit/>
          </a:bodyPr>
          <a:lstStyle/>
          <a:p>
            <a:r>
              <a:rPr lang="en-US" sz="1200" b="1" dirty="0"/>
              <a:t>Expectation</a:t>
            </a:r>
            <a:endParaRPr lang="en-SG" sz="1200" b="1" dirty="0"/>
          </a:p>
        </p:txBody>
      </p:sp>
      <p:sp>
        <p:nvSpPr>
          <p:cNvPr id="13" name="Abgerundetes Rechteck 98">
            <a:extLst>
              <a:ext uri="{FF2B5EF4-FFF2-40B4-BE49-F238E27FC236}">
                <a16:creationId xmlns:a16="http://schemas.microsoft.com/office/drawing/2014/main" id="{CC1A565D-7532-4D2B-BA18-E7BC9D2923E8}"/>
              </a:ext>
            </a:extLst>
          </p:cNvPr>
          <p:cNvSpPr/>
          <p:nvPr/>
        </p:nvSpPr>
        <p:spPr>
          <a:xfrm>
            <a:off x="458000" y="5873452"/>
            <a:ext cx="453806" cy="360108"/>
          </a:xfrm>
          <a:prstGeom prst="rect">
            <a:avLst/>
          </a:prstGeom>
          <a:ln>
            <a:solidFill>
              <a:schemeClr val="accent4"/>
            </a:solidFill>
            <a:headEnd/>
            <a:tailEnd/>
          </a:ln>
        </p:spPr>
        <p:style>
          <a:lnRef idx="2">
            <a:schemeClr val="accent3"/>
          </a:lnRef>
          <a:fillRef idx="1">
            <a:schemeClr val="lt1"/>
          </a:fillRef>
          <a:effectRef idx="0">
            <a:schemeClr val="accent3"/>
          </a:effectRef>
          <a:fontRef idx="minor">
            <a:schemeClr val="dk1"/>
          </a:fontRef>
        </p:style>
        <p:txBody>
          <a:bodyPr wrap="square" lIns="36000" tIns="36000" rIns="36000" bIns="36000" anchor="ctr" anchorCtr="0"/>
          <a:lstStyle/>
          <a:p>
            <a:pPr algn="ctr" eaLnBrk="0" hangingPunct="0">
              <a:spcAft>
                <a:spcPts val="1200"/>
              </a:spcAft>
              <a:buClr>
                <a:srgbClr val="B70D28"/>
              </a:buClr>
              <a:tabLst>
                <a:tab pos="8521700" algn="r"/>
              </a:tabLst>
            </a:pPr>
            <a:r>
              <a:rPr lang="en-US" altLang="de-DE" sz="1600" b="1" dirty="0">
                <a:solidFill>
                  <a:schemeClr val="accent4"/>
                </a:solidFill>
                <a:latin typeface="Arial" panose="020B0604020202020204" pitchFamily="34" charset="0"/>
                <a:ea typeface="Verdana" pitchFamily="34" charset="0"/>
              </a:rPr>
              <a:t>D</a:t>
            </a:r>
          </a:p>
        </p:txBody>
      </p:sp>
      <p:sp>
        <p:nvSpPr>
          <p:cNvPr id="14" name="Gleichschenkliges Dreieck 99">
            <a:extLst>
              <a:ext uri="{FF2B5EF4-FFF2-40B4-BE49-F238E27FC236}">
                <a16:creationId xmlns:a16="http://schemas.microsoft.com/office/drawing/2014/main" id="{91AB20B6-B260-401B-86F0-DB1AF8DFBF17}"/>
              </a:ext>
            </a:extLst>
          </p:cNvPr>
          <p:cNvSpPr/>
          <p:nvPr/>
        </p:nvSpPr>
        <p:spPr>
          <a:xfrm rot="5400000">
            <a:off x="838984" y="5997731"/>
            <a:ext cx="358420" cy="113237"/>
          </a:xfrm>
          <a:prstGeom prst="triangle">
            <a:avLst/>
          </a:prstGeom>
          <a:solidFill>
            <a:schemeClr val="accent4"/>
          </a:solidFill>
          <a:ln>
            <a:solidFill>
              <a:schemeClr val="accent4">
                <a:lumMod val="75000"/>
              </a:schemeClr>
            </a:solidFill>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72000" tIns="108000" rIns="18000" bIns="46800" anchor="ctr">
            <a:noAutofit/>
          </a:bodyPr>
          <a:lstStyle/>
          <a:p>
            <a:pPr algn="ctr" eaLnBrk="0" hangingPunct="0">
              <a:spcAft>
                <a:spcPts val="1200"/>
              </a:spcAft>
              <a:buClr>
                <a:schemeClr val="tx1"/>
              </a:buClr>
            </a:pPr>
            <a:endParaRPr lang="en-US" sz="1600" b="1" dirty="0" err="1">
              <a:solidFill>
                <a:schemeClr val="bg1"/>
              </a:solidFill>
              <a:latin typeface="Verdana" pitchFamily="34" charset="0"/>
              <a:ea typeface="Verdana" pitchFamily="34" charset="0"/>
            </a:endParaRPr>
          </a:p>
        </p:txBody>
      </p:sp>
      <p:sp>
        <p:nvSpPr>
          <p:cNvPr id="28" name="TextBox 27">
            <a:extLst>
              <a:ext uri="{FF2B5EF4-FFF2-40B4-BE49-F238E27FC236}">
                <a16:creationId xmlns:a16="http://schemas.microsoft.com/office/drawing/2014/main" id="{D3844E32-7AAD-402D-A4A7-C72D4631CBAC}"/>
              </a:ext>
            </a:extLst>
          </p:cNvPr>
          <p:cNvSpPr txBox="1"/>
          <p:nvPr/>
        </p:nvSpPr>
        <p:spPr>
          <a:xfrm>
            <a:off x="487680" y="278675"/>
            <a:ext cx="8934995" cy="369332"/>
          </a:xfrm>
          <a:prstGeom prst="rect">
            <a:avLst/>
          </a:prstGeom>
          <a:noFill/>
        </p:spPr>
        <p:txBody>
          <a:bodyPr wrap="square" rtlCol="0">
            <a:spAutoFit/>
          </a:bodyPr>
          <a:lstStyle/>
          <a:p>
            <a:pPr eaLnBrk="0" hangingPunct="0">
              <a:spcAft>
                <a:spcPts val="0"/>
              </a:spcAft>
              <a:buClr>
                <a:schemeClr val="tx1"/>
              </a:buClr>
            </a:pPr>
            <a:r>
              <a:rPr lang="en-US" b="1" dirty="0"/>
              <a:t>Objective &amp;  Use Case &amp; Dataset Description followed by Expectation</a:t>
            </a:r>
            <a:endParaRPr lang="en-US" b="1" dirty="0">
              <a:latin typeface="Arial" panose="020B0604020202020204" pitchFamily="34" charset="0"/>
              <a:ea typeface="Verdana" pitchFamily="34" charset="0"/>
            </a:endParaRPr>
          </a:p>
        </p:txBody>
      </p:sp>
      <p:sp>
        <p:nvSpPr>
          <p:cNvPr id="2" name="TextBox 1">
            <a:extLst>
              <a:ext uri="{FF2B5EF4-FFF2-40B4-BE49-F238E27FC236}">
                <a16:creationId xmlns:a16="http://schemas.microsoft.com/office/drawing/2014/main" id="{F4FA6CBB-92BD-4F55-8B38-733422572B87}"/>
              </a:ext>
            </a:extLst>
          </p:cNvPr>
          <p:cNvSpPr txBox="1"/>
          <p:nvPr/>
        </p:nvSpPr>
        <p:spPr>
          <a:xfrm>
            <a:off x="1071155" y="2185840"/>
            <a:ext cx="8307977" cy="830997"/>
          </a:xfrm>
          <a:prstGeom prst="rect">
            <a:avLst/>
          </a:prstGeom>
          <a:noFill/>
        </p:spPr>
        <p:txBody>
          <a:bodyPr wrap="square" rtlCol="0">
            <a:spAutoFit/>
          </a:bodyPr>
          <a:lstStyle/>
          <a:p>
            <a:pPr algn="just"/>
            <a:r>
              <a:rPr lang="en-US" sz="1200" dirty="0"/>
              <a:t>The bank wants to explore ways of converting its liability customers to personal loan customers (while retaining them as depositors). A campaign that the bank ran last year for liability customers showed a conversion rate of over 9% success. This has encouraged the retail marketing department to devise campaigns with better target marketing to increase the success ratio with minimal budget.</a:t>
            </a:r>
            <a:endParaRPr lang="en-SG" sz="1200" dirty="0"/>
          </a:p>
        </p:txBody>
      </p:sp>
      <p:sp>
        <p:nvSpPr>
          <p:cNvPr id="29" name="TextBox 28">
            <a:extLst>
              <a:ext uri="{FF2B5EF4-FFF2-40B4-BE49-F238E27FC236}">
                <a16:creationId xmlns:a16="http://schemas.microsoft.com/office/drawing/2014/main" id="{35DAF049-4086-489D-B763-6DC3DB6029A8}"/>
              </a:ext>
            </a:extLst>
          </p:cNvPr>
          <p:cNvSpPr txBox="1"/>
          <p:nvPr/>
        </p:nvSpPr>
        <p:spPr>
          <a:xfrm>
            <a:off x="1092927" y="1336766"/>
            <a:ext cx="8307977" cy="461665"/>
          </a:xfrm>
          <a:prstGeom prst="rect">
            <a:avLst/>
          </a:prstGeom>
          <a:noFill/>
        </p:spPr>
        <p:txBody>
          <a:bodyPr wrap="square" rtlCol="0">
            <a:spAutoFit/>
          </a:bodyPr>
          <a:lstStyle/>
          <a:p>
            <a:pPr algn="just"/>
            <a:r>
              <a:rPr lang="en-US" sz="1200" dirty="0"/>
              <a:t>Using the Data set, help to build a Machine Learning Model which can predict if a Customer would take up Personal Loan if the targeted Marketing Campaign is done. </a:t>
            </a:r>
            <a:endParaRPr lang="en-SG" sz="1200" dirty="0"/>
          </a:p>
        </p:txBody>
      </p:sp>
      <p:graphicFrame>
        <p:nvGraphicFramePr>
          <p:cNvPr id="30" name="Table 29">
            <a:extLst>
              <a:ext uri="{FF2B5EF4-FFF2-40B4-BE49-F238E27FC236}">
                <a16:creationId xmlns:a16="http://schemas.microsoft.com/office/drawing/2014/main" id="{B00FBB44-AFA2-47CD-9914-BB377F6255B7}"/>
              </a:ext>
            </a:extLst>
          </p:cNvPr>
          <p:cNvGraphicFramePr>
            <a:graphicFrameLocks noGrp="1"/>
          </p:cNvGraphicFramePr>
          <p:nvPr>
            <p:extLst>
              <p:ext uri="{D42A27DB-BD31-4B8C-83A1-F6EECF244321}">
                <p14:modId xmlns:p14="http://schemas.microsoft.com/office/powerpoint/2010/main" val="1389985621"/>
              </p:ext>
            </p:extLst>
          </p:nvPr>
        </p:nvGraphicFramePr>
        <p:xfrm>
          <a:off x="1184366" y="3424908"/>
          <a:ext cx="8229600" cy="2374320"/>
        </p:xfrm>
        <a:graphic>
          <a:graphicData uri="http://schemas.openxmlformats.org/drawingml/2006/table">
            <a:tbl>
              <a:tblPr>
                <a:tableStyleId>{5C22544A-7EE6-4342-B048-85BDC9FD1C3A}</a:tableStyleId>
              </a:tblPr>
              <a:tblGrid>
                <a:gridCol w="1449299">
                  <a:extLst>
                    <a:ext uri="{9D8B030D-6E8A-4147-A177-3AD203B41FA5}">
                      <a16:colId xmlns:a16="http://schemas.microsoft.com/office/drawing/2014/main" val="82871578"/>
                    </a:ext>
                  </a:extLst>
                </a:gridCol>
                <a:gridCol w="5521273">
                  <a:extLst>
                    <a:ext uri="{9D8B030D-6E8A-4147-A177-3AD203B41FA5}">
                      <a16:colId xmlns:a16="http://schemas.microsoft.com/office/drawing/2014/main" val="1948391652"/>
                    </a:ext>
                  </a:extLst>
                </a:gridCol>
                <a:gridCol w="629514">
                  <a:extLst>
                    <a:ext uri="{9D8B030D-6E8A-4147-A177-3AD203B41FA5}">
                      <a16:colId xmlns:a16="http://schemas.microsoft.com/office/drawing/2014/main" val="3582475459"/>
                    </a:ext>
                  </a:extLst>
                </a:gridCol>
                <a:gridCol w="629514">
                  <a:extLst>
                    <a:ext uri="{9D8B030D-6E8A-4147-A177-3AD203B41FA5}">
                      <a16:colId xmlns:a16="http://schemas.microsoft.com/office/drawing/2014/main" val="2385810408"/>
                    </a:ext>
                  </a:extLst>
                </a:gridCol>
              </a:tblGrid>
              <a:tr h="157290">
                <a:tc gridSpan="2">
                  <a:txBody>
                    <a:bodyPr/>
                    <a:lstStyle/>
                    <a:p>
                      <a:pPr algn="l" fontAlgn="b"/>
                      <a:r>
                        <a:rPr lang="en-SG" sz="1000" b="1" u="none" strike="noStrike" dirty="0">
                          <a:effectLst/>
                        </a:rPr>
                        <a:t>Data set Description:</a:t>
                      </a:r>
                      <a:endParaRPr lang="en-SG" sz="1000" b="1" i="0" u="none" strike="noStrike" dirty="0">
                        <a:solidFill>
                          <a:srgbClr val="000000"/>
                        </a:solidFill>
                        <a:effectLst/>
                        <a:latin typeface="Calibri" panose="020F0502020204030204" pitchFamily="34" charset="0"/>
                      </a:endParaRPr>
                    </a:p>
                  </a:txBody>
                  <a:tcPr marL="5888" marR="5888" marT="5888" marB="0" anchor="b"/>
                </a:tc>
                <a:tc hMerge="1">
                  <a:txBody>
                    <a:bodyPr/>
                    <a:lstStyle/>
                    <a:p>
                      <a:endParaRPr lang="en-SG"/>
                    </a:p>
                  </a:txBody>
                  <a:tcPr/>
                </a:tc>
                <a:tc>
                  <a:txBody>
                    <a:bodyPr/>
                    <a:lstStyle/>
                    <a:p>
                      <a:pPr algn="l" fontAlgn="b"/>
                      <a:endParaRPr lang="en-SG"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endParaRPr lang="en-SG" sz="1000" b="0" i="0" u="none" strike="noStrike">
                        <a:solidFill>
                          <a:srgbClr val="000000"/>
                        </a:solidFill>
                        <a:effectLst/>
                        <a:latin typeface="Calibri" panose="020F0502020204030204" pitchFamily="34" charset="0"/>
                      </a:endParaRPr>
                    </a:p>
                  </a:txBody>
                  <a:tcPr marL="5888" marR="5888" marT="5888" marB="0" anchor="b"/>
                </a:tc>
                <a:extLst>
                  <a:ext uri="{0D108BD9-81ED-4DB2-BD59-A6C34878D82A}">
                    <a16:rowId xmlns:a16="http://schemas.microsoft.com/office/drawing/2014/main" val="204516099"/>
                  </a:ext>
                </a:extLst>
              </a:tr>
              <a:tr h="157290">
                <a:tc>
                  <a:txBody>
                    <a:bodyPr/>
                    <a:lstStyle/>
                    <a:p>
                      <a:pPr algn="l" fontAlgn="b"/>
                      <a:r>
                        <a:rPr lang="en-SG" sz="1000" b="1" u="none" strike="noStrike" dirty="0">
                          <a:effectLst/>
                        </a:rPr>
                        <a:t>Variable Name    </a:t>
                      </a:r>
                      <a:endParaRPr lang="en-SG" sz="1000" b="1" i="0" u="none" strike="noStrike" dirty="0">
                        <a:solidFill>
                          <a:srgbClr val="000000"/>
                        </a:solidFill>
                        <a:effectLst/>
                        <a:latin typeface="Calibri" panose="020F0502020204030204" pitchFamily="34" charset="0"/>
                      </a:endParaRPr>
                    </a:p>
                  </a:txBody>
                  <a:tcPr marL="5888" marR="5888" marT="5888" marB="0" anchor="b"/>
                </a:tc>
                <a:tc gridSpan="3">
                  <a:txBody>
                    <a:bodyPr/>
                    <a:lstStyle/>
                    <a:p>
                      <a:pPr algn="l" fontAlgn="b"/>
                      <a:r>
                        <a:rPr lang="en-SG" sz="1000" b="1" u="none" strike="noStrike" dirty="0">
                          <a:effectLst/>
                        </a:rPr>
                        <a:t>Description</a:t>
                      </a:r>
                      <a:endParaRPr lang="en-SG" sz="1000" b="1" i="0" u="none" strike="noStrike" dirty="0">
                        <a:solidFill>
                          <a:srgbClr val="000000"/>
                        </a:solidFill>
                        <a:effectLst/>
                        <a:latin typeface="Calibri" panose="020F0502020204030204" pitchFamily="34" charset="0"/>
                      </a:endParaRPr>
                    </a:p>
                  </a:txBody>
                  <a:tcPr marL="5888" marR="5888" marT="5888" marB="0" anchor="b"/>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98661367"/>
                  </a:ext>
                </a:extLst>
              </a:tr>
              <a:tr h="157290">
                <a:tc>
                  <a:txBody>
                    <a:bodyPr/>
                    <a:lstStyle/>
                    <a:p>
                      <a:pPr algn="l" fontAlgn="b"/>
                      <a:r>
                        <a:rPr lang="en-SG" sz="1000" u="none" strike="noStrike">
                          <a:effectLst/>
                        </a:rPr>
                        <a:t>ID</a:t>
                      </a:r>
                      <a:endParaRPr lang="en-SG" sz="1000" b="0" i="0" u="none" strike="noStrike">
                        <a:solidFill>
                          <a:srgbClr val="000000"/>
                        </a:solidFill>
                        <a:effectLst/>
                        <a:latin typeface="Calibri" panose="020F0502020204030204" pitchFamily="34" charset="0"/>
                      </a:endParaRPr>
                    </a:p>
                  </a:txBody>
                  <a:tcPr marL="5888" marR="5888" marT="5888" marB="0" anchor="b"/>
                </a:tc>
                <a:tc gridSpan="3">
                  <a:txBody>
                    <a:bodyPr/>
                    <a:lstStyle/>
                    <a:p>
                      <a:pPr algn="l" fontAlgn="b"/>
                      <a:r>
                        <a:rPr lang="en-SG" sz="1000" u="none" strike="noStrike">
                          <a:effectLst/>
                        </a:rPr>
                        <a:t>Customer ID</a:t>
                      </a:r>
                      <a:endParaRPr lang="en-SG" sz="1000" b="0" i="0" u="none" strike="noStrike">
                        <a:solidFill>
                          <a:srgbClr val="000000"/>
                        </a:solidFill>
                        <a:effectLst/>
                        <a:latin typeface="Calibri" panose="020F0502020204030204" pitchFamily="34" charset="0"/>
                      </a:endParaRPr>
                    </a:p>
                  </a:txBody>
                  <a:tcPr marL="5888" marR="5888" marT="5888" marB="0" anchor="b"/>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976042229"/>
                  </a:ext>
                </a:extLst>
              </a:tr>
              <a:tr h="157290">
                <a:tc>
                  <a:txBody>
                    <a:bodyPr/>
                    <a:lstStyle/>
                    <a:p>
                      <a:pPr algn="l" fontAlgn="b"/>
                      <a:r>
                        <a:rPr lang="en-SG" sz="1000" u="none" strike="noStrike">
                          <a:effectLst/>
                        </a:rPr>
                        <a:t>Age</a:t>
                      </a:r>
                      <a:endParaRPr lang="en-SG" sz="1000" b="0" i="0" u="none" strike="noStrike">
                        <a:solidFill>
                          <a:srgbClr val="000000"/>
                        </a:solidFill>
                        <a:effectLst/>
                        <a:latin typeface="Calibri" panose="020F0502020204030204" pitchFamily="34" charset="0"/>
                      </a:endParaRPr>
                    </a:p>
                  </a:txBody>
                  <a:tcPr marL="5888" marR="5888" marT="5888" marB="0" anchor="b"/>
                </a:tc>
                <a:tc gridSpan="3">
                  <a:txBody>
                    <a:bodyPr/>
                    <a:lstStyle/>
                    <a:p>
                      <a:pPr algn="l" fontAlgn="b"/>
                      <a:r>
                        <a:rPr lang="en-SG" sz="1000" u="none" strike="noStrike">
                          <a:effectLst/>
                        </a:rPr>
                        <a:t>Customer Age(Years)</a:t>
                      </a:r>
                      <a:endParaRPr lang="en-SG" sz="1000" b="0" i="0" u="none" strike="noStrike">
                        <a:solidFill>
                          <a:srgbClr val="000000"/>
                        </a:solidFill>
                        <a:effectLst/>
                        <a:latin typeface="Calibri" panose="020F0502020204030204" pitchFamily="34" charset="0"/>
                      </a:endParaRPr>
                    </a:p>
                  </a:txBody>
                  <a:tcPr marL="5888" marR="5888" marT="5888" marB="0" anchor="b"/>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656049681"/>
                  </a:ext>
                </a:extLst>
              </a:tr>
              <a:tr h="157290">
                <a:tc>
                  <a:txBody>
                    <a:bodyPr/>
                    <a:lstStyle/>
                    <a:p>
                      <a:pPr algn="l" fontAlgn="b"/>
                      <a:r>
                        <a:rPr lang="en-SG" sz="1000" u="none" strike="noStrike">
                          <a:effectLst/>
                        </a:rPr>
                        <a:t>Experience </a:t>
                      </a:r>
                      <a:endParaRPr lang="en-SG" sz="1000" b="0" i="0" u="none" strike="noStrike">
                        <a:solidFill>
                          <a:srgbClr val="000000"/>
                        </a:solidFill>
                        <a:effectLst/>
                        <a:latin typeface="Calibri" panose="020F0502020204030204" pitchFamily="34" charset="0"/>
                      </a:endParaRPr>
                    </a:p>
                  </a:txBody>
                  <a:tcPr marL="5888" marR="5888" marT="5888" marB="0" anchor="b"/>
                </a:tc>
                <a:tc gridSpan="3">
                  <a:txBody>
                    <a:bodyPr/>
                    <a:lstStyle/>
                    <a:p>
                      <a:pPr algn="l" fontAlgn="b"/>
                      <a:r>
                        <a:rPr lang="en-SG" sz="1000" u="none" strike="noStrike" dirty="0">
                          <a:effectLst/>
                        </a:rPr>
                        <a:t>Professional Experience(Years)</a:t>
                      </a:r>
                      <a:endParaRPr lang="en-SG" sz="1000" b="0" i="0" u="none" strike="noStrike" dirty="0">
                        <a:solidFill>
                          <a:srgbClr val="000000"/>
                        </a:solidFill>
                        <a:effectLst/>
                        <a:latin typeface="Calibri" panose="020F0502020204030204" pitchFamily="34" charset="0"/>
                      </a:endParaRPr>
                    </a:p>
                  </a:txBody>
                  <a:tcPr marL="5888" marR="5888" marT="5888" marB="0" anchor="b"/>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608095225"/>
                  </a:ext>
                </a:extLst>
              </a:tr>
              <a:tr h="157290">
                <a:tc>
                  <a:txBody>
                    <a:bodyPr/>
                    <a:lstStyle/>
                    <a:p>
                      <a:pPr algn="l" fontAlgn="b"/>
                      <a:r>
                        <a:rPr lang="en-SG" sz="1000" u="none" strike="noStrike">
                          <a:effectLst/>
                        </a:rPr>
                        <a:t>Income</a:t>
                      </a:r>
                      <a:endParaRPr lang="en-SG" sz="1000" b="0" i="0" u="none" strike="noStrike">
                        <a:solidFill>
                          <a:srgbClr val="000000"/>
                        </a:solidFill>
                        <a:effectLst/>
                        <a:latin typeface="Calibri" panose="020F0502020204030204" pitchFamily="34" charset="0"/>
                      </a:endParaRPr>
                    </a:p>
                  </a:txBody>
                  <a:tcPr marL="5888" marR="5888" marT="5888" marB="0" anchor="b"/>
                </a:tc>
                <a:tc gridSpan="3">
                  <a:txBody>
                    <a:bodyPr/>
                    <a:lstStyle/>
                    <a:p>
                      <a:pPr algn="l" fontAlgn="b"/>
                      <a:r>
                        <a:rPr lang="en-SG" sz="1000" u="none" strike="noStrike">
                          <a:effectLst/>
                        </a:rPr>
                        <a:t>Annual Income ($1000)</a:t>
                      </a:r>
                      <a:endParaRPr lang="en-SG" sz="1000" b="0" i="0" u="none" strike="noStrike">
                        <a:solidFill>
                          <a:srgbClr val="000000"/>
                        </a:solidFill>
                        <a:effectLst/>
                        <a:latin typeface="Calibri" panose="020F0502020204030204" pitchFamily="34" charset="0"/>
                      </a:endParaRPr>
                    </a:p>
                  </a:txBody>
                  <a:tcPr marL="5888" marR="5888" marT="5888" marB="0" anchor="b"/>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3754418869"/>
                  </a:ext>
                </a:extLst>
              </a:tr>
              <a:tr h="157290">
                <a:tc>
                  <a:txBody>
                    <a:bodyPr/>
                    <a:lstStyle/>
                    <a:p>
                      <a:pPr algn="l" fontAlgn="b"/>
                      <a:r>
                        <a:rPr lang="en-SG" sz="1000" u="none" strike="noStrike">
                          <a:effectLst/>
                        </a:rPr>
                        <a:t>Postal Code</a:t>
                      </a:r>
                      <a:endParaRPr lang="en-SG" sz="1000" b="0" i="0" u="none" strike="noStrike">
                        <a:solidFill>
                          <a:srgbClr val="000000"/>
                        </a:solidFill>
                        <a:effectLst/>
                        <a:latin typeface="Calibri" panose="020F0502020204030204" pitchFamily="34" charset="0"/>
                      </a:endParaRPr>
                    </a:p>
                  </a:txBody>
                  <a:tcPr marL="5888" marR="5888" marT="5888" marB="0" anchor="b"/>
                </a:tc>
                <a:tc gridSpan="3">
                  <a:txBody>
                    <a:bodyPr/>
                    <a:lstStyle/>
                    <a:p>
                      <a:pPr algn="l" fontAlgn="b"/>
                      <a:r>
                        <a:rPr lang="en-US" sz="1000" u="none" strike="noStrike">
                          <a:effectLst/>
                        </a:rPr>
                        <a:t>Postal Code of the Customer Home Address</a:t>
                      </a:r>
                      <a:endParaRPr lang="en-US" sz="1000" b="0" i="0" u="none" strike="noStrike">
                        <a:solidFill>
                          <a:srgbClr val="000000"/>
                        </a:solidFill>
                        <a:effectLst/>
                        <a:latin typeface="Calibri" panose="020F0502020204030204" pitchFamily="34" charset="0"/>
                      </a:endParaRPr>
                    </a:p>
                  </a:txBody>
                  <a:tcPr marL="5888" marR="5888" marT="5888" marB="0" anchor="b"/>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338207695"/>
                  </a:ext>
                </a:extLst>
              </a:tr>
              <a:tr h="157290">
                <a:tc>
                  <a:txBody>
                    <a:bodyPr/>
                    <a:lstStyle/>
                    <a:p>
                      <a:pPr algn="l" fontAlgn="b"/>
                      <a:r>
                        <a:rPr lang="en-SG" sz="1000" u="none" strike="noStrike">
                          <a:effectLst/>
                        </a:rPr>
                        <a:t>Family Size</a:t>
                      </a:r>
                      <a:endParaRPr lang="en-SG" sz="1000" b="0" i="0" u="none" strike="noStrike">
                        <a:solidFill>
                          <a:srgbClr val="000000"/>
                        </a:solidFill>
                        <a:effectLst/>
                        <a:latin typeface="Calibri" panose="020F0502020204030204" pitchFamily="34" charset="0"/>
                      </a:endParaRPr>
                    </a:p>
                  </a:txBody>
                  <a:tcPr marL="5888" marR="5888" marT="5888" marB="0" anchor="b"/>
                </a:tc>
                <a:tc gridSpan="3">
                  <a:txBody>
                    <a:bodyPr/>
                    <a:lstStyle/>
                    <a:p>
                      <a:pPr algn="l" fontAlgn="b"/>
                      <a:r>
                        <a:rPr lang="en-US" sz="1000" u="none" strike="noStrike">
                          <a:effectLst/>
                        </a:rPr>
                        <a:t>Family Size of the Customer</a:t>
                      </a:r>
                      <a:endParaRPr lang="en-US" sz="1000" b="0" i="0" u="none" strike="noStrike">
                        <a:solidFill>
                          <a:srgbClr val="000000"/>
                        </a:solidFill>
                        <a:effectLst/>
                        <a:latin typeface="Calibri" panose="020F0502020204030204" pitchFamily="34" charset="0"/>
                      </a:endParaRPr>
                    </a:p>
                  </a:txBody>
                  <a:tcPr marL="5888" marR="5888" marT="5888" marB="0" anchor="b"/>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373180656"/>
                  </a:ext>
                </a:extLst>
              </a:tr>
              <a:tr h="157290">
                <a:tc>
                  <a:txBody>
                    <a:bodyPr/>
                    <a:lstStyle/>
                    <a:p>
                      <a:pPr algn="l" fontAlgn="b"/>
                      <a:r>
                        <a:rPr lang="en-SG" sz="1000" u="none" strike="noStrike">
                          <a:effectLst/>
                        </a:rPr>
                        <a:t>CCAvgSpending</a:t>
                      </a:r>
                      <a:endParaRPr lang="en-SG" sz="1000" b="0" i="0" u="none" strike="noStrike">
                        <a:solidFill>
                          <a:srgbClr val="000000"/>
                        </a:solidFill>
                        <a:effectLst/>
                        <a:latin typeface="Calibri" panose="020F0502020204030204" pitchFamily="34" charset="0"/>
                      </a:endParaRPr>
                    </a:p>
                  </a:txBody>
                  <a:tcPr marL="5888" marR="5888" marT="5888" marB="0" anchor="b"/>
                </a:tc>
                <a:tc gridSpan="3">
                  <a:txBody>
                    <a:bodyPr/>
                    <a:lstStyle/>
                    <a:p>
                      <a:pPr algn="l" fontAlgn="b"/>
                      <a:r>
                        <a:rPr lang="en-US" sz="1000" u="none" strike="noStrike">
                          <a:effectLst/>
                        </a:rPr>
                        <a:t>Credit Card Avg Spending per Month($1000)</a:t>
                      </a:r>
                      <a:endParaRPr lang="en-US" sz="1000" b="0" i="0" u="none" strike="noStrike">
                        <a:solidFill>
                          <a:srgbClr val="000000"/>
                        </a:solidFill>
                        <a:effectLst/>
                        <a:latin typeface="Calibri" panose="020F0502020204030204" pitchFamily="34" charset="0"/>
                      </a:endParaRPr>
                    </a:p>
                  </a:txBody>
                  <a:tcPr marL="5888" marR="5888" marT="5888" marB="0" anchor="b"/>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61424620"/>
                  </a:ext>
                </a:extLst>
              </a:tr>
              <a:tr h="157290">
                <a:tc>
                  <a:txBody>
                    <a:bodyPr/>
                    <a:lstStyle/>
                    <a:p>
                      <a:pPr algn="l" fontAlgn="b"/>
                      <a:r>
                        <a:rPr lang="en-SG" sz="1000" u="none" strike="noStrike">
                          <a:effectLst/>
                        </a:rPr>
                        <a:t>Education</a:t>
                      </a:r>
                      <a:endParaRPr lang="en-SG" sz="1000" b="0" i="0" u="none" strike="noStrike">
                        <a:solidFill>
                          <a:srgbClr val="000000"/>
                        </a:solidFill>
                        <a:effectLst/>
                        <a:latin typeface="Calibri" panose="020F0502020204030204" pitchFamily="34" charset="0"/>
                      </a:endParaRPr>
                    </a:p>
                  </a:txBody>
                  <a:tcPr marL="5888" marR="5888" marT="5888" marB="0" anchor="b"/>
                </a:tc>
                <a:tc gridSpan="3">
                  <a:txBody>
                    <a:bodyPr/>
                    <a:lstStyle/>
                    <a:p>
                      <a:pPr algn="l" fontAlgn="b"/>
                      <a:r>
                        <a:rPr lang="en-US" sz="1000" u="none" strike="noStrike">
                          <a:effectLst/>
                        </a:rPr>
                        <a:t>Customer Education Level(Undergrad,Graduate,Advanced Degree)</a:t>
                      </a:r>
                      <a:endParaRPr lang="en-US" sz="1000" b="0" i="0" u="none" strike="noStrike">
                        <a:solidFill>
                          <a:srgbClr val="000000"/>
                        </a:solidFill>
                        <a:effectLst/>
                        <a:latin typeface="Calibri" panose="020F0502020204030204" pitchFamily="34" charset="0"/>
                      </a:endParaRPr>
                    </a:p>
                  </a:txBody>
                  <a:tcPr marL="5888" marR="5888" marT="5888" marB="0" anchor="b"/>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568089539"/>
                  </a:ext>
                </a:extLst>
              </a:tr>
              <a:tr h="157290">
                <a:tc>
                  <a:txBody>
                    <a:bodyPr/>
                    <a:lstStyle/>
                    <a:p>
                      <a:pPr algn="l" fontAlgn="b"/>
                      <a:r>
                        <a:rPr lang="en-SG" sz="1000" u="none" strike="noStrike">
                          <a:effectLst/>
                        </a:rPr>
                        <a:t>Mortgage</a:t>
                      </a:r>
                      <a:endParaRPr lang="en-SG" sz="1000" b="0" i="0" u="none" strike="noStrike">
                        <a:solidFill>
                          <a:srgbClr val="000000"/>
                        </a:solidFill>
                        <a:effectLst/>
                        <a:latin typeface="Calibri" panose="020F0502020204030204" pitchFamily="34" charset="0"/>
                      </a:endParaRPr>
                    </a:p>
                  </a:txBody>
                  <a:tcPr marL="5888" marR="5888" marT="5888" marB="0" anchor="b"/>
                </a:tc>
                <a:tc gridSpan="3">
                  <a:txBody>
                    <a:bodyPr/>
                    <a:lstStyle/>
                    <a:p>
                      <a:pPr algn="l" fontAlgn="b"/>
                      <a:r>
                        <a:rPr lang="en-US" sz="1000" u="none" strike="noStrike">
                          <a:effectLst/>
                        </a:rPr>
                        <a:t>Value of Home Mortgage if any. ($1000)</a:t>
                      </a:r>
                      <a:endParaRPr lang="en-US" sz="1000" b="0" i="0" u="none" strike="noStrike">
                        <a:solidFill>
                          <a:srgbClr val="000000"/>
                        </a:solidFill>
                        <a:effectLst/>
                        <a:latin typeface="Calibri" panose="020F0502020204030204" pitchFamily="34" charset="0"/>
                      </a:endParaRPr>
                    </a:p>
                  </a:txBody>
                  <a:tcPr marL="5888" marR="5888" marT="5888" marB="0" anchor="b"/>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709902533"/>
                  </a:ext>
                </a:extLst>
              </a:tr>
              <a:tr h="157290">
                <a:tc>
                  <a:txBody>
                    <a:bodyPr/>
                    <a:lstStyle/>
                    <a:p>
                      <a:pPr algn="l" fontAlgn="b"/>
                      <a:r>
                        <a:rPr lang="en-SG" sz="1000" u="none" strike="noStrike">
                          <a:effectLst/>
                        </a:rPr>
                        <a:t>Investment Account</a:t>
                      </a:r>
                      <a:endParaRPr lang="en-SG" sz="1000" b="0" i="0" u="none" strike="noStrike">
                        <a:solidFill>
                          <a:srgbClr val="000000"/>
                        </a:solidFill>
                        <a:effectLst/>
                        <a:latin typeface="Calibri" panose="020F0502020204030204" pitchFamily="34" charset="0"/>
                      </a:endParaRPr>
                    </a:p>
                  </a:txBody>
                  <a:tcPr marL="5888" marR="5888" marT="5888" marB="0" anchor="b"/>
                </a:tc>
                <a:tc gridSpan="3">
                  <a:txBody>
                    <a:bodyPr/>
                    <a:lstStyle/>
                    <a:p>
                      <a:pPr algn="l" fontAlgn="b"/>
                      <a:r>
                        <a:rPr lang="en-US" sz="1000" u="none" strike="noStrike">
                          <a:effectLst/>
                        </a:rPr>
                        <a:t>Customer has Investment Account with the bank (1= Yes, 0=No)</a:t>
                      </a:r>
                      <a:endParaRPr lang="en-US" sz="1000" b="0" i="0" u="none" strike="noStrike">
                        <a:solidFill>
                          <a:srgbClr val="000000"/>
                        </a:solidFill>
                        <a:effectLst/>
                        <a:latin typeface="Calibri" panose="020F0502020204030204" pitchFamily="34" charset="0"/>
                      </a:endParaRPr>
                    </a:p>
                  </a:txBody>
                  <a:tcPr marL="5888" marR="5888" marT="5888" marB="0" anchor="b"/>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769168448"/>
                  </a:ext>
                </a:extLst>
              </a:tr>
              <a:tr h="157290">
                <a:tc>
                  <a:txBody>
                    <a:bodyPr/>
                    <a:lstStyle/>
                    <a:p>
                      <a:pPr algn="l" fontAlgn="b"/>
                      <a:r>
                        <a:rPr lang="en-SG" sz="1000" u="none" strike="noStrike">
                          <a:effectLst/>
                        </a:rPr>
                        <a:t>Deposit Account</a:t>
                      </a:r>
                      <a:endParaRPr lang="en-SG" sz="1000" b="0" i="0" u="none" strike="noStrike">
                        <a:solidFill>
                          <a:srgbClr val="000000"/>
                        </a:solidFill>
                        <a:effectLst/>
                        <a:latin typeface="Calibri" panose="020F0502020204030204" pitchFamily="34" charset="0"/>
                      </a:endParaRPr>
                    </a:p>
                  </a:txBody>
                  <a:tcPr marL="5888" marR="5888" marT="5888" marB="0" anchor="b"/>
                </a:tc>
                <a:tc gridSpan="3">
                  <a:txBody>
                    <a:bodyPr/>
                    <a:lstStyle/>
                    <a:p>
                      <a:pPr algn="l" fontAlgn="b"/>
                      <a:r>
                        <a:rPr lang="en-US" sz="1000" u="none" strike="noStrike">
                          <a:effectLst/>
                        </a:rPr>
                        <a:t>Customer has Deposit Account with the bank (1=Yes,0=No)</a:t>
                      </a:r>
                      <a:endParaRPr lang="en-US" sz="1000" b="0" i="0" u="none" strike="noStrike">
                        <a:solidFill>
                          <a:srgbClr val="000000"/>
                        </a:solidFill>
                        <a:effectLst/>
                        <a:latin typeface="Calibri" panose="020F0502020204030204" pitchFamily="34" charset="0"/>
                      </a:endParaRPr>
                    </a:p>
                  </a:txBody>
                  <a:tcPr marL="5888" marR="5888" marT="5888" marB="0" anchor="b"/>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56007676"/>
                  </a:ext>
                </a:extLst>
              </a:tr>
              <a:tr h="157290">
                <a:tc>
                  <a:txBody>
                    <a:bodyPr/>
                    <a:lstStyle/>
                    <a:p>
                      <a:pPr algn="l" fontAlgn="b"/>
                      <a:r>
                        <a:rPr lang="en-SG" sz="1000" u="none" strike="noStrike">
                          <a:effectLst/>
                        </a:rPr>
                        <a:t>InternetBanking</a:t>
                      </a:r>
                      <a:endParaRPr lang="en-SG" sz="1000" b="0" i="0" u="none" strike="noStrike">
                        <a:solidFill>
                          <a:srgbClr val="000000"/>
                        </a:solidFill>
                        <a:effectLst/>
                        <a:latin typeface="Calibri" panose="020F0502020204030204" pitchFamily="34" charset="0"/>
                      </a:endParaRPr>
                    </a:p>
                  </a:txBody>
                  <a:tcPr marL="5888" marR="5888" marT="5888" marB="0" anchor="b"/>
                </a:tc>
                <a:tc gridSpan="3">
                  <a:txBody>
                    <a:bodyPr/>
                    <a:lstStyle/>
                    <a:p>
                      <a:pPr algn="l" fontAlgn="b"/>
                      <a:r>
                        <a:rPr lang="en-US" sz="1000" u="none" strike="noStrike">
                          <a:effectLst/>
                        </a:rPr>
                        <a:t>Customer use Internet Banking (Yes,No)</a:t>
                      </a:r>
                      <a:endParaRPr lang="en-US" sz="1000" b="0" i="0" u="none" strike="noStrike">
                        <a:solidFill>
                          <a:srgbClr val="000000"/>
                        </a:solidFill>
                        <a:effectLst/>
                        <a:latin typeface="Calibri" panose="020F0502020204030204" pitchFamily="34" charset="0"/>
                      </a:endParaRPr>
                    </a:p>
                  </a:txBody>
                  <a:tcPr marL="5888" marR="5888" marT="5888" marB="0" anchor="b"/>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130920159"/>
                  </a:ext>
                </a:extLst>
              </a:tr>
              <a:tr h="157290">
                <a:tc>
                  <a:txBody>
                    <a:bodyPr/>
                    <a:lstStyle/>
                    <a:p>
                      <a:pPr algn="l" fontAlgn="b"/>
                      <a:r>
                        <a:rPr lang="en-SG" sz="1000" u="none" strike="noStrike">
                          <a:effectLst/>
                        </a:rPr>
                        <a:t>Personal Loan</a:t>
                      </a:r>
                      <a:endParaRPr lang="en-SG" sz="1000" b="0" i="0" u="none" strike="noStrike">
                        <a:solidFill>
                          <a:srgbClr val="000000"/>
                        </a:solidFill>
                        <a:effectLst/>
                        <a:latin typeface="Calibri" panose="020F0502020204030204" pitchFamily="34" charset="0"/>
                      </a:endParaRPr>
                    </a:p>
                  </a:txBody>
                  <a:tcPr marL="5888" marR="5888" marT="5888" marB="0" anchor="b"/>
                </a:tc>
                <a:tc gridSpan="3">
                  <a:txBody>
                    <a:bodyPr/>
                    <a:lstStyle/>
                    <a:p>
                      <a:pPr algn="l" fontAlgn="b"/>
                      <a:r>
                        <a:rPr lang="en-US" sz="1000" u="none" strike="noStrike" dirty="0">
                          <a:effectLst/>
                        </a:rPr>
                        <a:t>Did the customer accept the personal loan offered in the last Campaign? (</a:t>
                      </a:r>
                      <a:r>
                        <a:rPr lang="en-US" sz="1000" u="none" strike="noStrike" dirty="0" err="1">
                          <a:effectLst/>
                        </a:rPr>
                        <a:t>Yes,No</a:t>
                      </a:r>
                      <a:r>
                        <a:rPr lang="en-US" sz="1000" u="none" strike="noStrike" dirty="0">
                          <a:effectLst/>
                        </a:rPr>
                        <a:t>)</a:t>
                      </a:r>
                      <a:endParaRPr lang="en-US" sz="1000" b="0" i="0" u="none" strike="noStrike" dirty="0">
                        <a:solidFill>
                          <a:srgbClr val="000000"/>
                        </a:solidFill>
                        <a:effectLst/>
                        <a:latin typeface="Calibri" panose="020F0502020204030204" pitchFamily="34" charset="0"/>
                      </a:endParaRPr>
                    </a:p>
                  </a:txBody>
                  <a:tcPr marL="5888" marR="5888" marT="5888" marB="0" anchor="b"/>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692668348"/>
                  </a:ext>
                </a:extLst>
              </a:tr>
            </a:tbl>
          </a:graphicData>
        </a:graphic>
      </p:graphicFrame>
      <p:sp>
        <p:nvSpPr>
          <p:cNvPr id="31" name="TextBox 30">
            <a:extLst>
              <a:ext uri="{FF2B5EF4-FFF2-40B4-BE49-F238E27FC236}">
                <a16:creationId xmlns:a16="http://schemas.microsoft.com/office/drawing/2014/main" id="{B7130823-5DF4-4D2E-A200-F692C94B99C4}"/>
              </a:ext>
            </a:extLst>
          </p:cNvPr>
          <p:cNvSpPr txBox="1"/>
          <p:nvPr/>
        </p:nvSpPr>
        <p:spPr>
          <a:xfrm>
            <a:off x="1064497" y="6176409"/>
            <a:ext cx="8307977" cy="646331"/>
          </a:xfrm>
          <a:prstGeom prst="rect">
            <a:avLst/>
          </a:prstGeom>
          <a:noFill/>
        </p:spPr>
        <p:txBody>
          <a:bodyPr wrap="square" rtlCol="0">
            <a:spAutoFit/>
          </a:bodyPr>
          <a:lstStyle/>
          <a:p>
            <a:pPr algn="just"/>
            <a:r>
              <a:rPr lang="en-US" sz="1200" dirty="0"/>
              <a:t>- Analysis of the data </a:t>
            </a:r>
          </a:p>
          <a:p>
            <a:pPr algn="just"/>
            <a:r>
              <a:rPr lang="en-US" sz="1200" dirty="0"/>
              <a:t>- Data Processing if any Modelling Approach(Modelling techniques used at least 2 different modelling techniques </a:t>
            </a:r>
          </a:p>
          <a:p>
            <a:pPr algn="just"/>
            <a:r>
              <a:rPr lang="en-US" sz="1200" dirty="0"/>
              <a:t>- And their comparison on different Model Evaluation metrics</a:t>
            </a:r>
            <a:endParaRPr lang="en-SG" sz="1200" dirty="0"/>
          </a:p>
        </p:txBody>
      </p:sp>
    </p:spTree>
    <p:extLst>
      <p:ext uri="{BB962C8B-B14F-4D97-AF65-F5344CB8AC3E}">
        <p14:creationId xmlns:p14="http://schemas.microsoft.com/office/powerpoint/2010/main" val="535019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D3844E32-7AAD-402D-A4A7-C72D4631CBAC}"/>
              </a:ext>
            </a:extLst>
          </p:cNvPr>
          <p:cNvSpPr txBox="1"/>
          <p:nvPr/>
        </p:nvSpPr>
        <p:spPr>
          <a:xfrm>
            <a:off x="487680" y="278675"/>
            <a:ext cx="8934995" cy="369332"/>
          </a:xfrm>
          <a:prstGeom prst="rect">
            <a:avLst/>
          </a:prstGeom>
          <a:noFill/>
        </p:spPr>
        <p:txBody>
          <a:bodyPr wrap="square" rtlCol="0">
            <a:spAutoFit/>
          </a:bodyPr>
          <a:lstStyle/>
          <a:p>
            <a:pPr eaLnBrk="0" hangingPunct="0">
              <a:spcAft>
                <a:spcPts val="0"/>
              </a:spcAft>
              <a:buClr>
                <a:schemeClr val="tx1"/>
              </a:buClr>
            </a:pPr>
            <a:r>
              <a:rPr lang="en-US" b="1" dirty="0"/>
              <a:t>Data Analysis – Using Pandas-Profiling - I</a:t>
            </a:r>
            <a:endParaRPr lang="en-US" b="1" dirty="0">
              <a:latin typeface="Arial" panose="020B0604020202020204" pitchFamily="34" charset="0"/>
              <a:ea typeface="Verdana" pitchFamily="34" charset="0"/>
            </a:endParaRPr>
          </a:p>
        </p:txBody>
      </p:sp>
      <p:sp>
        <p:nvSpPr>
          <p:cNvPr id="29" name="TextBox 28">
            <a:extLst>
              <a:ext uri="{FF2B5EF4-FFF2-40B4-BE49-F238E27FC236}">
                <a16:creationId xmlns:a16="http://schemas.microsoft.com/office/drawing/2014/main" id="{35DAF049-4086-489D-B763-6DC3DB6029A8}"/>
              </a:ext>
            </a:extLst>
          </p:cNvPr>
          <p:cNvSpPr txBox="1"/>
          <p:nvPr/>
        </p:nvSpPr>
        <p:spPr>
          <a:xfrm>
            <a:off x="1100868" y="967932"/>
            <a:ext cx="8307977" cy="5816977"/>
          </a:xfrm>
          <a:prstGeom prst="rect">
            <a:avLst/>
          </a:prstGeom>
          <a:noFill/>
        </p:spPr>
        <p:txBody>
          <a:bodyPr wrap="square" rtlCol="0">
            <a:spAutoFit/>
          </a:bodyPr>
          <a:lstStyle/>
          <a:p>
            <a:r>
              <a:rPr lang="en-US" sz="1200" b="1" dirty="0"/>
              <a:t>Personal Loan Dataset Observation using pandas-profiling</a:t>
            </a:r>
          </a:p>
          <a:p>
            <a:endParaRPr lang="en-US" sz="1200" b="1" dirty="0"/>
          </a:p>
          <a:p>
            <a:r>
              <a:rPr lang="en-US" sz="1200" dirty="0"/>
              <a:t>Total </a:t>
            </a:r>
            <a:r>
              <a:rPr lang="en-US" sz="1200" b="1" dirty="0"/>
              <a:t>5000</a:t>
            </a:r>
            <a:r>
              <a:rPr lang="en-US" sz="1200" dirty="0"/>
              <a:t> unique customers with </a:t>
            </a:r>
            <a:r>
              <a:rPr lang="en-US" sz="1200" b="1" dirty="0"/>
              <a:t>13</a:t>
            </a:r>
            <a:r>
              <a:rPr lang="en-US" sz="1200" dirty="0"/>
              <a:t> parameters as mentioned below:</a:t>
            </a:r>
          </a:p>
          <a:p>
            <a:pPr lvl="1"/>
            <a:r>
              <a:rPr lang="en-US" sz="1200" b="1" dirty="0"/>
              <a:t>7</a:t>
            </a:r>
            <a:r>
              <a:rPr lang="en-US" sz="1200" dirty="0"/>
              <a:t> columns are numeric (ID, Age, Experience, Income, Postal Code, </a:t>
            </a:r>
            <a:r>
              <a:rPr lang="en-US" sz="1200" dirty="0" err="1"/>
              <a:t>CCAvgSpending</a:t>
            </a:r>
            <a:r>
              <a:rPr lang="en-US" sz="1200" dirty="0"/>
              <a:t>, Mortgage)</a:t>
            </a:r>
          </a:p>
          <a:p>
            <a:pPr lvl="1"/>
            <a:r>
              <a:rPr lang="en-US" sz="1200" b="1" dirty="0"/>
              <a:t>4</a:t>
            </a:r>
            <a:r>
              <a:rPr lang="en-US" sz="1200" dirty="0"/>
              <a:t> columns are </a:t>
            </a:r>
            <a:r>
              <a:rPr lang="en-US" sz="1200" dirty="0" err="1"/>
              <a:t>boolean</a:t>
            </a:r>
            <a:r>
              <a:rPr lang="en-US" sz="1200" dirty="0"/>
              <a:t> (Investment Account, Deposit Account, Internet Banking, Personal Loan)</a:t>
            </a:r>
          </a:p>
          <a:p>
            <a:pPr lvl="1"/>
            <a:r>
              <a:rPr lang="en-US" sz="1200" b="1" dirty="0"/>
              <a:t>2</a:t>
            </a:r>
            <a:r>
              <a:rPr lang="en-US" sz="1200" dirty="0"/>
              <a:t> columns are categorical (Family Size, Education)</a:t>
            </a:r>
          </a:p>
          <a:p>
            <a:pPr lvl="2"/>
            <a:r>
              <a:rPr lang="en-US" sz="1200" dirty="0"/>
              <a:t>Actually, Postal Code is not numeric, it's a categorical variables for customers Address Postal Code and can be identify by zip codes library.</a:t>
            </a:r>
          </a:p>
          <a:p>
            <a:r>
              <a:rPr lang="en-US" sz="1200" dirty="0"/>
              <a:t>Overall we have </a:t>
            </a:r>
            <a:r>
              <a:rPr lang="en-US" sz="1200" b="1" dirty="0"/>
              <a:t>7</a:t>
            </a:r>
            <a:r>
              <a:rPr lang="en-US" sz="1200" dirty="0"/>
              <a:t> categorical variables including binary ones. (Postal Code, Family Size, Education, Investment Account, Deposit Account, Internet Banking, Personal Loan)</a:t>
            </a:r>
          </a:p>
          <a:p>
            <a:endParaRPr lang="en-US" sz="1200" dirty="0"/>
          </a:p>
          <a:p>
            <a:r>
              <a:rPr lang="en-US" sz="1200" b="1" i="1" dirty="0"/>
              <a:t>Duplicate check :</a:t>
            </a:r>
            <a:r>
              <a:rPr lang="en-US" sz="1200" dirty="0"/>
              <a:t> This dataset contains </a:t>
            </a:r>
            <a:r>
              <a:rPr lang="en-US" sz="1200" b="1" dirty="0"/>
              <a:t>0</a:t>
            </a:r>
            <a:r>
              <a:rPr lang="en-US" sz="1200" dirty="0"/>
              <a:t> duplicate records.</a:t>
            </a:r>
          </a:p>
          <a:p>
            <a:endParaRPr lang="en-US" sz="1200" dirty="0"/>
          </a:p>
          <a:p>
            <a:r>
              <a:rPr lang="en-US" sz="1200" b="1" i="1" dirty="0"/>
              <a:t>Multi-Collinearity :</a:t>
            </a:r>
            <a:r>
              <a:rPr lang="en-US" sz="1200" dirty="0"/>
              <a:t> Age and Experience, both are independent variables and highly correlated . So while building the model, we need to drop one.</a:t>
            </a:r>
          </a:p>
          <a:p>
            <a:endParaRPr lang="en-US" sz="1200" dirty="0"/>
          </a:p>
          <a:p>
            <a:r>
              <a:rPr lang="en-US" sz="1200" b="1" i="1" dirty="0"/>
              <a:t>ID :</a:t>
            </a:r>
            <a:r>
              <a:rPr lang="en-US" sz="1200" dirty="0"/>
              <a:t> </a:t>
            </a:r>
            <a:r>
              <a:rPr lang="en-US" sz="1200" b="1" dirty="0"/>
              <a:t>5000</a:t>
            </a:r>
            <a:r>
              <a:rPr lang="en-US" sz="1200" dirty="0"/>
              <a:t> unique customers.</a:t>
            </a:r>
          </a:p>
          <a:p>
            <a:endParaRPr lang="en-US" sz="1200" dirty="0"/>
          </a:p>
          <a:p>
            <a:r>
              <a:rPr lang="en-US" sz="1200" b="1" i="1" dirty="0"/>
              <a:t>Age :</a:t>
            </a:r>
            <a:r>
              <a:rPr lang="en-US" sz="1200" dirty="0"/>
              <a:t> Customers of age are in between </a:t>
            </a:r>
            <a:r>
              <a:rPr lang="en-US" sz="1200" b="1" dirty="0"/>
              <a:t>23</a:t>
            </a:r>
            <a:r>
              <a:rPr lang="en-US" sz="1200" dirty="0"/>
              <a:t> and </a:t>
            </a:r>
            <a:r>
              <a:rPr lang="en-US" sz="1200" b="1" dirty="0"/>
              <a:t>67</a:t>
            </a:r>
            <a:r>
              <a:rPr lang="en-US" sz="1200" dirty="0"/>
              <a:t>. </a:t>
            </a:r>
            <a:r>
              <a:rPr lang="en-US" sz="1200" b="1" dirty="0"/>
              <a:t>23</a:t>
            </a:r>
            <a:r>
              <a:rPr lang="en-US" sz="1200" dirty="0"/>
              <a:t> being minimum and </a:t>
            </a:r>
            <a:r>
              <a:rPr lang="en-US" sz="1200" b="1" dirty="0"/>
              <a:t>67</a:t>
            </a:r>
            <a:r>
              <a:rPr lang="en-US" sz="1200" dirty="0"/>
              <a:t> is the max.</a:t>
            </a:r>
          </a:p>
          <a:p>
            <a:endParaRPr lang="en-US" sz="1200" dirty="0"/>
          </a:p>
          <a:p>
            <a:r>
              <a:rPr lang="en-US" sz="1200" b="1" i="1" dirty="0"/>
              <a:t>Experience :</a:t>
            </a:r>
            <a:r>
              <a:rPr lang="en-US" sz="1200" dirty="0"/>
              <a:t> Experience of customers are in between </a:t>
            </a:r>
            <a:r>
              <a:rPr lang="en-US" sz="1200" b="1" dirty="0"/>
              <a:t>-3</a:t>
            </a:r>
            <a:r>
              <a:rPr lang="en-US" sz="1200" dirty="0"/>
              <a:t> to </a:t>
            </a:r>
            <a:r>
              <a:rPr lang="en-US" sz="1200" b="1" dirty="0"/>
              <a:t>43</a:t>
            </a:r>
            <a:r>
              <a:rPr lang="en-US" sz="1200" dirty="0"/>
              <a:t>. It seems like dataset has invalid entry in this columns in terms of negative (Experience can’t be negative) so we need to impute these negative value). To impute this, we can any of the below methods:</a:t>
            </a:r>
          </a:p>
          <a:p>
            <a:pPr lvl="1"/>
            <a:r>
              <a:rPr lang="en-US" sz="1200" dirty="0"/>
              <a:t>Replace negative experience with mean, median</a:t>
            </a:r>
          </a:p>
          <a:p>
            <a:pPr lvl="1"/>
            <a:r>
              <a:rPr lang="en-US" sz="1200" dirty="0"/>
              <a:t>Take the absolute value of experience</a:t>
            </a:r>
          </a:p>
          <a:p>
            <a:pPr lvl="1"/>
            <a:r>
              <a:rPr lang="en-US" sz="1200" dirty="0"/>
              <a:t>Or Find age and education for each negative experience value and the take mean of all the experiences corresponding to the age and education (which was fetched now for a negative experience for a customer)</a:t>
            </a:r>
          </a:p>
          <a:p>
            <a:pPr lvl="1"/>
            <a:endParaRPr lang="en-US" sz="1200" dirty="0"/>
          </a:p>
          <a:p>
            <a:r>
              <a:rPr lang="en-US" sz="1200" b="1" dirty="0"/>
              <a:t>We will be using the 3rd options</a:t>
            </a:r>
            <a:endParaRPr lang="en-US" sz="1200" dirty="0"/>
          </a:p>
          <a:p>
            <a:r>
              <a:rPr lang="en-US" sz="1200" b="1" dirty="0"/>
              <a:t>We are considering mean because, this experience is symmetrically distributed (kind of have normal distribution). Median is good for skewed data.</a:t>
            </a:r>
            <a:endParaRPr lang="en-US" sz="1200" dirty="0"/>
          </a:p>
        </p:txBody>
      </p:sp>
    </p:spTree>
    <p:extLst>
      <p:ext uri="{BB962C8B-B14F-4D97-AF65-F5344CB8AC3E}">
        <p14:creationId xmlns:p14="http://schemas.microsoft.com/office/powerpoint/2010/main" val="1039252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D3844E32-7AAD-402D-A4A7-C72D4631CBAC}"/>
              </a:ext>
            </a:extLst>
          </p:cNvPr>
          <p:cNvSpPr txBox="1"/>
          <p:nvPr/>
        </p:nvSpPr>
        <p:spPr>
          <a:xfrm>
            <a:off x="487680" y="278675"/>
            <a:ext cx="8934995" cy="369332"/>
          </a:xfrm>
          <a:prstGeom prst="rect">
            <a:avLst/>
          </a:prstGeom>
          <a:noFill/>
        </p:spPr>
        <p:txBody>
          <a:bodyPr wrap="square" rtlCol="0">
            <a:spAutoFit/>
          </a:bodyPr>
          <a:lstStyle/>
          <a:p>
            <a:pPr eaLnBrk="0" hangingPunct="0">
              <a:spcAft>
                <a:spcPts val="0"/>
              </a:spcAft>
              <a:buClr>
                <a:schemeClr val="tx1"/>
              </a:buClr>
            </a:pPr>
            <a:r>
              <a:rPr lang="en-US" b="1" dirty="0"/>
              <a:t>Data Analysis – Using Pandas-Profiling - II</a:t>
            </a:r>
            <a:endParaRPr lang="en-US" b="1" dirty="0">
              <a:latin typeface="Arial" panose="020B0604020202020204" pitchFamily="34" charset="0"/>
              <a:ea typeface="Verdana" pitchFamily="34" charset="0"/>
            </a:endParaRPr>
          </a:p>
        </p:txBody>
      </p:sp>
      <p:sp>
        <p:nvSpPr>
          <p:cNvPr id="29" name="TextBox 28">
            <a:extLst>
              <a:ext uri="{FF2B5EF4-FFF2-40B4-BE49-F238E27FC236}">
                <a16:creationId xmlns:a16="http://schemas.microsoft.com/office/drawing/2014/main" id="{35DAF049-4086-489D-B763-6DC3DB6029A8}"/>
              </a:ext>
            </a:extLst>
          </p:cNvPr>
          <p:cNvSpPr txBox="1"/>
          <p:nvPr/>
        </p:nvSpPr>
        <p:spPr>
          <a:xfrm>
            <a:off x="1119052" y="1014549"/>
            <a:ext cx="8307977" cy="4893647"/>
          </a:xfrm>
          <a:prstGeom prst="rect">
            <a:avLst/>
          </a:prstGeom>
          <a:noFill/>
        </p:spPr>
        <p:txBody>
          <a:bodyPr wrap="square" rtlCol="0">
            <a:spAutoFit/>
          </a:bodyPr>
          <a:lstStyle/>
          <a:p>
            <a:r>
              <a:rPr lang="en-US" sz="1200" b="1" i="1" dirty="0"/>
              <a:t>Income :</a:t>
            </a:r>
            <a:r>
              <a:rPr lang="en-US" sz="1200" dirty="0"/>
              <a:t> Income is left skewed and has </a:t>
            </a:r>
            <a:r>
              <a:rPr lang="en-US" sz="1200" b="1" dirty="0"/>
              <a:t>20</a:t>
            </a:r>
            <a:r>
              <a:rPr lang="en-US" sz="1200" dirty="0"/>
              <a:t> missing data points, required imputation on this too. This is annual income of customer ranging from </a:t>
            </a:r>
            <a:r>
              <a:rPr lang="en-US" sz="1200" b="1" dirty="0"/>
              <a:t>8000 USD</a:t>
            </a:r>
            <a:r>
              <a:rPr lang="en-US" sz="1200" dirty="0"/>
              <a:t> to </a:t>
            </a:r>
            <a:r>
              <a:rPr lang="en-US" sz="1200" b="1" dirty="0"/>
              <a:t>224000 USD</a:t>
            </a:r>
            <a:r>
              <a:rPr lang="en-US" sz="1200" dirty="0"/>
              <a:t> Insights:</a:t>
            </a:r>
          </a:p>
          <a:p>
            <a:pPr lvl="1"/>
            <a:r>
              <a:rPr lang="en-US" sz="1200" dirty="0"/>
              <a:t>We need to impute the missing data (</a:t>
            </a:r>
            <a:r>
              <a:rPr lang="en-US" sz="1200" dirty="0" err="1"/>
              <a:t>KNNImputer</a:t>
            </a:r>
            <a:r>
              <a:rPr lang="en-US" sz="1200" dirty="0"/>
              <a:t>, </a:t>
            </a:r>
            <a:r>
              <a:rPr lang="en-US" sz="1200" dirty="0" err="1"/>
              <a:t>SimpleImputer</a:t>
            </a:r>
            <a:r>
              <a:rPr lang="en-US" sz="1200" dirty="0"/>
              <a:t> or manually using age, experience, education combination aggregation)</a:t>
            </a:r>
          </a:p>
          <a:p>
            <a:pPr lvl="1"/>
            <a:r>
              <a:rPr lang="en-US" sz="1200" dirty="0"/>
              <a:t>Can go with data transformation to make it normal distribution for better modelling or</a:t>
            </a:r>
          </a:p>
          <a:p>
            <a:pPr lvl="1"/>
            <a:r>
              <a:rPr lang="en-US" sz="1200" dirty="0"/>
              <a:t>Can do a feature engineering to create a new columns with low, medium, high or very high income</a:t>
            </a:r>
          </a:p>
          <a:p>
            <a:r>
              <a:rPr lang="en-US" sz="1200" b="1" dirty="0"/>
              <a:t>We will go with 1st and 3rd options!</a:t>
            </a:r>
          </a:p>
          <a:p>
            <a:endParaRPr lang="en-US" sz="1200" dirty="0"/>
          </a:p>
          <a:p>
            <a:r>
              <a:rPr lang="en-US" sz="1200" b="1" i="1" dirty="0"/>
              <a:t>Postal Code :</a:t>
            </a:r>
            <a:r>
              <a:rPr lang="en-US" sz="1200" dirty="0"/>
              <a:t> Address of each customers. Has </a:t>
            </a:r>
            <a:r>
              <a:rPr lang="en-US" sz="1200" b="1" dirty="0"/>
              <a:t>467</a:t>
            </a:r>
            <a:r>
              <a:rPr lang="en-US" sz="1200" dirty="0"/>
              <a:t> unique postal code. Below are the high level observation:</a:t>
            </a:r>
          </a:p>
          <a:p>
            <a:pPr lvl="1"/>
            <a:r>
              <a:rPr lang="en-US" sz="1200" dirty="0"/>
              <a:t>We will get the city name for each postal code.</a:t>
            </a:r>
          </a:p>
          <a:p>
            <a:pPr lvl="1"/>
            <a:r>
              <a:rPr lang="en-US" sz="1200" dirty="0"/>
              <a:t>Then we will segregate into regions for each city as a part of feature engineering</a:t>
            </a:r>
          </a:p>
          <a:p>
            <a:pPr lvl="1"/>
            <a:endParaRPr lang="en-US" sz="1200" dirty="0"/>
          </a:p>
          <a:p>
            <a:r>
              <a:rPr lang="en-US" sz="1200" b="1" i="1" dirty="0"/>
              <a:t>Family Size :</a:t>
            </a:r>
            <a:r>
              <a:rPr lang="en-US" sz="1200" dirty="0"/>
              <a:t> No of family member for each customer ranging from </a:t>
            </a:r>
            <a:r>
              <a:rPr lang="en-US" sz="1200" b="1" dirty="0"/>
              <a:t>1</a:t>
            </a:r>
            <a:r>
              <a:rPr lang="en-US" sz="1200" dirty="0"/>
              <a:t> to </a:t>
            </a:r>
            <a:r>
              <a:rPr lang="en-US" sz="1200" b="1" dirty="0"/>
              <a:t>4</a:t>
            </a:r>
            <a:r>
              <a:rPr lang="en-US" sz="1200" dirty="0"/>
              <a:t>, </a:t>
            </a:r>
            <a:r>
              <a:rPr lang="en-US" sz="1200" b="1" dirty="0"/>
              <a:t>single</a:t>
            </a:r>
            <a:r>
              <a:rPr lang="en-US" sz="1200" dirty="0"/>
              <a:t> member family is of </a:t>
            </a:r>
            <a:r>
              <a:rPr lang="en-US" sz="1200" b="1" dirty="0"/>
              <a:t>29%</a:t>
            </a:r>
            <a:r>
              <a:rPr lang="en-US" sz="1200" dirty="0"/>
              <a:t>, followed by </a:t>
            </a:r>
            <a:r>
              <a:rPr lang="en-US" sz="1200" b="1" dirty="0"/>
              <a:t>2 member - 25.8%</a:t>
            </a:r>
            <a:r>
              <a:rPr lang="en-US" sz="1200" dirty="0"/>
              <a:t>, </a:t>
            </a:r>
            <a:r>
              <a:rPr lang="en-US" sz="1200" b="1" dirty="0"/>
              <a:t>3 members - 24.4%</a:t>
            </a:r>
            <a:r>
              <a:rPr lang="en-US" sz="1200" dirty="0"/>
              <a:t> and </a:t>
            </a:r>
            <a:r>
              <a:rPr lang="en-US" sz="1200" b="1" dirty="0"/>
              <a:t>4 members - 20.2%</a:t>
            </a:r>
            <a:r>
              <a:rPr lang="en-US" sz="1200" dirty="0"/>
              <a:t>.We can see, we have </a:t>
            </a:r>
            <a:r>
              <a:rPr lang="en-US" sz="1200" b="1" dirty="0"/>
              <a:t>9</a:t>
            </a:r>
            <a:r>
              <a:rPr lang="en-US" sz="1200" dirty="0"/>
              <a:t> missing value for this columns. We need to impute this too.</a:t>
            </a:r>
          </a:p>
          <a:p>
            <a:pPr lvl="1"/>
            <a:r>
              <a:rPr lang="en-US" sz="1200" dirty="0"/>
              <a:t>We will find the age, experience, education for missing family size for a customer and then take mode of family size for all customer which belong to same </a:t>
            </a:r>
            <a:r>
              <a:rPr lang="en-US" sz="1200" b="1" dirty="0"/>
              <a:t>age-experience-education</a:t>
            </a:r>
            <a:r>
              <a:rPr lang="en-US" sz="1200" dirty="0"/>
              <a:t> group.</a:t>
            </a:r>
          </a:p>
          <a:p>
            <a:pPr lvl="1"/>
            <a:endParaRPr lang="en-US" sz="1200" dirty="0"/>
          </a:p>
          <a:p>
            <a:r>
              <a:rPr lang="en-US" sz="1200" b="1" i="1" dirty="0" err="1"/>
              <a:t>CCAvgSpending</a:t>
            </a:r>
            <a:r>
              <a:rPr lang="en-US" sz="1200" b="1" i="1" dirty="0"/>
              <a:t> :</a:t>
            </a:r>
            <a:r>
              <a:rPr lang="en-US" sz="1200" dirty="0"/>
              <a:t> Credit Card Avg Spending per Month for a customer. We don’t have any missing value but this data is left skewed too. Observation below:</a:t>
            </a:r>
          </a:p>
          <a:p>
            <a:pPr lvl="1"/>
            <a:r>
              <a:rPr lang="en-US" sz="1200" dirty="0"/>
              <a:t>This is monthly data and income is in annual, so we will do feature engineering and create a new columns call </a:t>
            </a:r>
            <a:r>
              <a:rPr lang="en-US" sz="1200" b="1" dirty="0" err="1"/>
              <a:t>Anual</a:t>
            </a:r>
            <a:r>
              <a:rPr lang="en-US" sz="1200" dirty="0"/>
              <a:t> </a:t>
            </a:r>
            <a:r>
              <a:rPr lang="en-US" sz="1200" b="1" dirty="0" err="1"/>
              <a:t>CCAvgSpending</a:t>
            </a:r>
            <a:r>
              <a:rPr lang="en-US" sz="1200" b="1" dirty="0"/>
              <a:t> by multiplying 12 * </a:t>
            </a:r>
            <a:r>
              <a:rPr lang="en-US" sz="1200" b="1" dirty="0" err="1"/>
              <a:t>CCAvgSpending</a:t>
            </a:r>
            <a:r>
              <a:rPr lang="en-US" sz="1200" dirty="0"/>
              <a:t> .</a:t>
            </a:r>
          </a:p>
          <a:p>
            <a:pPr lvl="1"/>
            <a:r>
              <a:rPr lang="en-US" sz="1200" dirty="0"/>
              <a:t>Then We an do data transformation or feature engineering again like low spender, medium spender or high spender.</a:t>
            </a:r>
          </a:p>
          <a:p>
            <a:pPr lvl="1"/>
            <a:endParaRPr lang="en-US" sz="1200" dirty="0"/>
          </a:p>
          <a:p>
            <a:r>
              <a:rPr lang="en-US" sz="1200" b="1" i="1" dirty="0"/>
              <a:t>Education :</a:t>
            </a:r>
            <a:r>
              <a:rPr lang="en-US" sz="1200" dirty="0"/>
              <a:t> This has </a:t>
            </a:r>
            <a:r>
              <a:rPr lang="en-US" sz="1200" b="1" dirty="0"/>
              <a:t>3</a:t>
            </a:r>
            <a:r>
              <a:rPr lang="en-US" sz="1200" dirty="0"/>
              <a:t> level of degree, Undergrad, Graduate and Advance Degree with no missing value. Undergrad being the most with value </a:t>
            </a:r>
            <a:r>
              <a:rPr lang="en-US" sz="1200" b="1" dirty="0"/>
              <a:t>2096 (42% bachelor)</a:t>
            </a:r>
            <a:r>
              <a:rPr lang="en-US" sz="1200" dirty="0"/>
              <a:t> and graduate being the least with </a:t>
            </a:r>
            <a:r>
              <a:rPr lang="en-US" sz="1200" b="1" dirty="0"/>
              <a:t>1403 value (28%)</a:t>
            </a:r>
            <a:r>
              <a:rPr lang="en-US" sz="1200" dirty="0"/>
              <a:t> and </a:t>
            </a:r>
            <a:r>
              <a:rPr lang="en-US" sz="1200" b="1" dirty="0"/>
              <a:t>30% is of Advance degree</a:t>
            </a:r>
            <a:r>
              <a:rPr lang="en-US" sz="1200" dirty="0"/>
              <a:t>.</a:t>
            </a:r>
          </a:p>
        </p:txBody>
      </p:sp>
    </p:spTree>
    <p:extLst>
      <p:ext uri="{BB962C8B-B14F-4D97-AF65-F5344CB8AC3E}">
        <p14:creationId xmlns:p14="http://schemas.microsoft.com/office/powerpoint/2010/main" val="736268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D3844E32-7AAD-402D-A4A7-C72D4631CBAC}"/>
              </a:ext>
            </a:extLst>
          </p:cNvPr>
          <p:cNvSpPr txBox="1"/>
          <p:nvPr/>
        </p:nvSpPr>
        <p:spPr>
          <a:xfrm>
            <a:off x="487680" y="278675"/>
            <a:ext cx="8934995" cy="369332"/>
          </a:xfrm>
          <a:prstGeom prst="rect">
            <a:avLst/>
          </a:prstGeom>
          <a:noFill/>
        </p:spPr>
        <p:txBody>
          <a:bodyPr wrap="square" rtlCol="0">
            <a:spAutoFit/>
          </a:bodyPr>
          <a:lstStyle/>
          <a:p>
            <a:pPr eaLnBrk="0" hangingPunct="0">
              <a:spcAft>
                <a:spcPts val="0"/>
              </a:spcAft>
              <a:buClr>
                <a:schemeClr val="tx1"/>
              </a:buClr>
            </a:pPr>
            <a:r>
              <a:rPr lang="en-US" b="1" dirty="0"/>
              <a:t>Data Analysis – Using Pandas-Profiling - III</a:t>
            </a:r>
            <a:endParaRPr lang="en-US" b="1" dirty="0">
              <a:latin typeface="Arial" panose="020B0604020202020204" pitchFamily="34" charset="0"/>
              <a:ea typeface="Verdana" pitchFamily="34" charset="0"/>
            </a:endParaRPr>
          </a:p>
        </p:txBody>
      </p:sp>
      <p:sp>
        <p:nvSpPr>
          <p:cNvPr id="29" name="TextBox 28">
            <a:extLst>
              <a:ext uri="{FF2B5EF4-FFF2-40B4-BE49-F238E27FC236}">
                <a16:creationId xmlns:a16="http://schemas.microsoft.com/office/drawing/2014/main" id="{35DAF049-4086-489D-B763-6DC3DB6029A8}"/>
              </a:ext>
            </a:extLst>
          </p:cNvPr>
          <p:cNvSpPr txBox="1"/>
          <p:nvPr/>
        </p:nvSpPr>
        <p:spPr>
          <a:xfrm>
            <a:off x="1119052" y="1014549"/>
            <a:ext cx="8307977" cy="3785652"/>
          </a:xfrm>
          <a:prstGeom prst="rect">
            <a:avLst/>
          </a:prstGeom>
          <a:noFill/>
        </p:spPr>
        <p:txBody>
          <a:bodyPr wrap="square" rtlCol="0">
            <a:spAutoFit/>
          </a:bodyPr>
          <a:lstStyle/>
          <a:p>
            <a:r>
              <a:rPr lang="en-US" sz="1200" b="1" i="1" dirty="0"/>
              <a:t>Mortgage :</a:t>
            </a:r>
            <a:r>
              <a:rPr lang="en-US" sz="1200" dirty="0"/>
              <a:t> Mortgage data is highly left skewed with </a:t>
            </a:r>
            <a:r>
              <a:rPr lang="en-US" sz="1200" b="1" dirty="0"/>
              <a:t>skewness 2.1</a:t>
            </a:r>
            <a:r>
              <a:rPr lang="en-US" sz="1200" dirty="0"/>
              <a:t>. here with highest value of </a:t>
            </a:r>
            <a:r>
              <a:rPr lang="en-US" sz="1200" b="1" dirty="0"/>
              <a:t>635000 USD</a:t>
            </a:r>
            <a:r>
              <a:rPr lang="en-US" sz="1200" dirty="0"/>
              <a:t> and least mortgage is </a:t>
            </a:r>
            <a:r>
              <a:rPr lang="en-US" sz="1200" b="1" dirty="0"/>
              <a:t>0 USD</a:t>
            </a:r>
            <a:r>
              <a:rPr lang="en-US" sz="1200" dirty="0"/>
              <a:t>. We have </a:t>
            </a:r>
            <a:r>
              <a:rPr lang="en-US" sz="1200" b="1" dirty="0"/>
              <a:t>mean mortgage of 56.5</a:t>
            </a:r>
            <a:r>
              <a:rPr lang="en-US" sz="1200" dirty="0"/>
              <a:t> and </a:t>
            </a:r>
            <a:r>
              <a:rPr lang="en-US" sz="1200" b="1" dirty="0"/>
              <a:t>SD is 101.7</a:t>
            </a:r>
            <a:r>
              <a:rPr lang="en-US" sz="1200" dirty="0"/>
              <a:t>. Observation :</a:t>
            </a:r>
          </a:p>
          <a:p>
            <a:pPr lvl="1"/>
            <a:r>
              <a:rPr lang="en-US" sz="1200" dirty="0"/>
              <a:t>It seems like we have many outliers with </a:t>
            </a:r>
            <a:r>
              <a:rPr lang="en-US" sz="1200" b="1" dirty="0"/>
              <a:t>kurtosis value of 4.76</a:t>
            </a:r>
            <a:r>
              <a:rPr lang="en-US" sz="1200" dirty="0"/>
              <a:t> (either we can drop those outliers or can keep it as in real world too, we do have customers with higher mortgage, we let model to learn from these.)</a:t>
            </a:r>
          </a:p>
          <a:p>
            <a:pPr lvl="1"/>
            <a:r>
              <a:rPr lang="en-US" sz="1200" dirty="0"/>
              <a:t>To find outliers, we can use z-score on this dataset, any data points which is more than </a:t>
            </a:r>
            <a:r>
              <a:rPr lang="en-US" sz="1200" b="1" dirty="0"/>
              <a:t>3 standard deviation</a:t>
            </a:r>
            <a:r>
              <a:rPr lang="en-US" sz="1200" dirty="0"/>
              <a:t>, we will consider that as outliers.</a:t>
            </a:r>
          </a:p>
          <a:p>
            <a:pPr lvl="1"/>
            <a:endParaRPr lang="en-US" sz="1200" dirty="0"/>
          </a:p>
          <a:p>
            <a:r>
              <a:rPr lang="en-US" sz="1200" b="1" i="1" dirty="0"/>
              <a:t>Investment Account :</a:t>
            </a:r>
            <a:r>
              <a:rPr lang="en-US" sz="1200" dirty="0"/>
              <a:t> Total </a:t>
            </a:r>
            <a:r>
              <a:rPr lang="en-US" sz="1200" b="1" dirty="0"/>
              <a:t>89.6%</a:t>
            </a:r>
            <a:r>
              <a:rPr lang="en-US" sz="1200" dirty="0"/>
              <a:t> of customer doesn’t have investment account with the bank and </a:t>
            </a:r>
            <a:r>
              <a:rPr lang="en-US" sz="1200" b="1" dirty="0"/>
              <a:t>10.4%</a:t>
            </a:r>
            <a:r>
              <a:rPr lang="en-US" sz="1200" dirty="0"/>
              <a:t> of customers does have account. We don’t see any missing value for this column.</a:t>
            </a:r>
          </a:p>
          <a:p>
            <a:endParaRPr lang="en-US" sz="1200" dirty="0"/>
          </a:p>
          <a:p>
            <a:r>
              <a:rPr lang="en-US" sz="1200" b="1" i="1" dirty="0"/>
              <a:t>Deposit Account :</a:t>
            </a:r>
            <a:r>
              <a:rPr lang="en-US" sz="1200" dirty="0"/>
              <a:t> Total </a:t>
            </a:r>
            <a:r>
              <a:rPr lang="en-US" sz="1200" b="1" dirty="0"/>
              <a:t>94%</a:t>
            </a:r>
            <a:r>
              <a:rPr lang="en-US" sz="1200" dirty="0"/>
              <a:t> of customer doesn’t have Deposit account with the bank and </a:t>
            </a:r>
            <a:r>
              <a:rPr lang="en-US" sz="1200" b="1" dirty="0"/>
              <a:t>6%</a:t>
            </a:r>
            <a:r>
              <a:rPr lang="en-US" sz="1200" dirty="0"/>
              <a:t> of customers does have account. We don’t see any missing value for this column.</a:t>
            </a:r>
          </a:p>
          <a:p>
            <a:endParaRPr lang="en-US" sz="1200" dirty="0"/>
          </a:p>
          <a:p>
            <a:r>
              <a:rPr lang="en-US" sz="1200" b="1" i="1" dirty="0"/>
              <a:t>Internet Banking :</a:t>
            </a:r>
            <a:r>
              <a:rPr lang="en-US" sz="1200" dirty="0"/>
              <a:t> No missing value and </a:t>
            </a:r>
            <a:r>
              <a:rPr lang="en-US" sz="1200" b="1" dirty="0"/>
              <a:t>59.7%</a:t>
            </a:r>
            <a:r>
              <a:rPr lang="en-US" sz="1200" dirty="0"/>
              <a:t> of customers has internet banking facilities and </a:t>
            </a:r>
            <a:r>
              <a:rPr lang="en-US" sz="1200" b="1" dirty="0"/>
              <a:t>40.3%</a:t>
            </a:r>
            <a:r>
              <a:rPr lang="en-US" sz="1200" dirty="0"/>
              <a:t> doesn’t have.</a:t>
            </a:r>
          </a:p>
          <a:p>
            <a:endParaRPr lang="en-US" sz="1200" dirty="0"/>
          </a:p>
          <a:p>
            <a:r>
              <a:rPr lang="en-US" sz="1200" b="1" i="1" dirty="0"/>
              <a:t>Personal Loan :</a:t>
            </a:r>
            <a:r>
              <a:rPr lang="en-US" sz="1200" dirty="0"/>
              <a:t> Finally Target variable, This has </a:t>
            </a:r>
            <a:r>
              <a:rPr lang="en-US" sz="1200" b="1" dirty="0"/>
              <a:t>90.4%</a:t>
            </a:r>
            <a:r>
              <a:rPr lang="en-US" sz="1200" dirty="0"/>
              <a:t> of customers who doesn’t opted the personal loan in last campaign and </a:t>
            </a:r>
            <a:r>
              <a:rPr lang="en-US" sz="1200" b="1" dirty="0"/>
              <a:t>9.6%</a:t>
            </a:r>
            <a:r>
              <a:rPr lang="en-US" sz="1200" dirty="0"/>
              <a:t> customer took. This observation convey that we have </a:t>
            </a:r>
            <a:r>
              <a:rPr lang="en-US" sz="1200" b="1" i="1" dirty="0"/>
              <a:t>highly imbalance data set</a:t>
            </a:r>
            <a:r>
              <a:rPr lang="en-US" sz="1200" dirty="0"/>
              <a:t> for modelling. If our all prediction will be wrong then still the model accuracy will be </a:t>
            </a:r>
            <a:r>
              <a:rPr lang="en-US" sz="1200" b="1" dirty="0"/>
              <a:t>90.4% which is baseline model accuracy</a:t>
            </a:r>
            <a:r>
              <a:rPr lang="en-US" sz="1200" dirty="0"/>
              <a:t>.</a:t>
            </a:r>
          </a:p>
          <a:p>
            <a:endParaRPr lang="en-US" sz="1200" dirty="0"/>
          </a:p>
          <a:p>
            <a:r>
              <a:rPr lang="en-US" sz="1200" b="1" dirty="0"/>
              <a:t>So to build a good model, the model accuracy should be more than baseline model</a:t>
            </a:r>
          </a:p>
        </p:txBody>
      </p:sp>
    </p:spTree>
    <p:extLst>
      <p:ext uri="{BB962C8B-B14F-4D97-AF65-F5344CB8AC3E}">
        <p14:creationId xmlns:p14="http://schemas.microsoft.com/office/powerpoint/2010/main" val="503874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D3844E32-7AAD-402D-A4A7-C72D4631CBAC}"/>
              </a:ext>
            </a:extLst>
          </p:cNvPr>
          <p:cNvSpPr txBox="1"/>
          <p:nvPr/>
        </p:nvSpPr>
        <p:spPr>
          <a:xfrm>
            <a:off x="487680" y="278675"/>
            <a:ext cx="8934995" cy="369332"/>
          </a:xfrm>
          <a:prstGeom prst="rect">
            <a:avLst/>
          </a:prstGeom>
          <a:noFill/>
        </p:spPr>
        <p:txBody>
          <a:bodyPr wrap="square" rtlCol="0">
            <a:spAutoFit/>
          </a:bodyPr>
          <a:lstStyle/>
          <a:p>
            <a:pPr eaLnBrk="0" hangingPunct="0">
              <a:buClr>
                <a:schemeClr val="tx1"/>
              </a:buClr>
            </a:pPr>
            <a:r>
              <a:rPr lang="en-US" b="1" dirty="0"/>
              <a:t>Architecture Design</a:t>
            </a:r>
            <a:r>
              <a:rPr lang="en-GB" b="1" dirty="0"/>
              <a:t> (End-to-End)</a:t>
            </a:r>
            <a:endParaRPr lang="en-SG" b="1" dirty="0"/>
          </a:p>
        </p:txBody>
      </p:sp>
      <p:sp>
        <p:nvSpPr>
          <p:cNvPr id="50" name="Rectangle 49">
            <a:extLst>
              <a:ext uri="{FF2B5EF4-FFF2-40B4-BE49-F238E27FC236}">
                <a16:creationId xmlns:a16="http://schemas.microsoft.com/office/drawing/2014/main" id="{1E8CAB37-EA25-47AF-9F92-600769FF5B01}"/>
              </a:ext>
            </a:extLst>
          </p:cNvPr>
          <p:cNvSpPr/>
          <p:nvPr/>
        </p:nvSpPr>
        <p:spPr bwMode="auto">
          <a:xfrm>
            <a:off x="588176" y="961109"/>
            <a:ext cx="8768197" cy="475558"/>
          </a:xfrm>
          <a:prstGeom prst="rect">
            <a:avLst/>
          </a:prstGeom>
          <a:solidFill>
            <a:schemeClr val="accent3"/>
          </a:solidFill>
          <a:ln w="9525">
            <a:noFill/>
            <a:miter lim="800000"/>
            <a:headEnd/>
            <a:tailEnd/>
          </a:ln>
        </p:spPr>
        <p:txBody>
          <a:bodyPr wrap="square" lIns="72000" tIns="72000" rIns="72000" bIns="72000" rtlCol="0" anchor="ctr"/>
          <a:lstStyle/>
          <a:p>
            <a:pPr algn="ctr" eaLnBrk="0" hangingPunct="0"/>
            <a:r>
              <a:rPr lang="en-US" sz="1600" b="1" dirty="0">
                <a:solidFill>
                  <a:schemeClr val="bg1"/>
                </a:solidFill>
                <a:latin typeface="+mn-lt"/>
                <a:ea typeface="Verdana" pitchFamily="34" charset="0"/>
              </a:rPr>
              <a:t>Architecture Design (End-to-End) </a:t>
            </a:r>
            <a:endParaRPr lang="en-GB" sz="1600" b="1" dirty="0">
              <a:solidFill>
                <a:schemeClr val="bg1"/>
              </a:solidFill>
              <a:latin typeface="+mn-lt"/>
              <a:ea typeface="Verdana" pitchFamily="34" charset="0"/>
              <a:cs typeface="Verdana" pitchFamily="34" charset="0"/>
            </a:endParaRPr>
          </a:p>
        </p:txBody>
      </p:sp>
      <p:grpSp>
        <p:nvGrpSpPr>
          <p:cNvPr id="81" name="Group 80">
            <a:extLst>
              <a:ext uri="{FF2B5EF4-FFF2-40B4-BE49-F238E27FC236}">
                <a16:creationId xmlns:a16="http://schemas.microsoft.com/office/drawing/2014/main" id="{F245DBF6-1FC7-40F8-98C4-710ECEC52587}"/>
              </a:ext>
            </a:extLst>
          </p:cNvPr>
          <p:cNvGrpSpPr/>
          <p:nvPr/>
        </p:nvGrpSpPr>
        <p:grpSpPr>
          <a:xfrm>
            <a:off x="2013550" y="1795586"/>
            <a:ext cx="5736082" cy="4976308"/>
            <a:chOff x="237002" y="1107609"/>
            <a:chExt cx="5736082" cy="4976308"/>
          </a:xfrm>
        </p:grpSpPr>
        <p:sp>
          <p:nvSpPr>
            <p:cNvPr id="82" name="TextBox 81">
              <a:extLst>
                <a:ext uri="{FF2B5EF4-FFF2-40B4-BE49-F238E27FC236}">
                  <a16:creationId xmlns:a16="http://schemas.microsoft.com/office/drawing/2014/main" id="{2F718F6F-1737-4251-9434-FC30AB7FA3B9}"/>
                </a:ext>
              </a:extLst>
            </p:cNvPr>
            <p:cNvSpPr txBox="1"/>
            <p:nvPr/>
          </p:nvSpPr>
          <p:spPr bwMode="auto">
            <a:xfrm>
              <a:off x="511721" y="1107609"/>
              <a:ext cx="1247411" cy="369332"/>
            </a:xfrm>
            <a:prstGeom prst="rect">
              <a:avLst/>
            </a:prstGeom>
            <a:noFill/>
            <a:ln w="9525">
              <a:noFill/>
              <a:miter lim="800000"/>
              <a:headEnd/>
              <a:tailEnd/>
            </a:ln>
            <a:effectLst/>
          </p:spPr>
          <p:txBody>
            <a:bodyPr wrap="squar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SG" sz="1200" b="1" i="1" kern="0" dirty="0">
                  <a:solidFill>
                    <a:schemeClr val="bg1">
                      <a:lumMod val="65000"/>
                    </a:schemeClr>
                  </a:solidFill>
                  <a:latin typeface="Arial" panose="020B0604020202020204" pitchFamily="34" charset="0"/>
                  <a:ea typeface="Verdana" pitchFamily="34" charset="0"/>
                  <a:cs typeface="Arial" panose="020B0604020202020204" pitchFamily="34" charset="0"/>
                </a:rPr>
                <a:t>Business / Data Understanding</a:t>
              </a:r>
            </a:p>
          </p:txBody>
        </p:sp>
        <p:sp>
          <p:nvSpPr>
            <p:cNvPr id="83" name="Oval 82">
              <a:extLst>
                <a:ext uri="{FF2B5EF4-FFF2-40B4-BE49-F238E27FC236}">
                  <a16:creationId xmlns:a16="http://schemas.microsoft.com/office/drawing/2014/main" id="{7936F537-D635-4DB6-AD56-F18FFE94D31E}"/>
                </a:ext>
              </a:extLst>
            </p:cNvPr>
            <p:cNvSpPr/>
            <p:nvPr/>
          </p:nvSpPr>
          <p:spPr bwMode="auto">
            <a:xfrm>
              <a:off x="237002" y="1171517"/>
              <a:ext cx="219768" cy="216024"/>
            </a:xfrm>
            <a:prstGeom prst="ellipse">
              <a:avLst/>
            </a:prstGeom>
            <a:solidFill>
              <a:schemeClr val="accent3"/>
            </a:solidFill>
            <a:ln w="9525">
              <a:solidFill>
                <a:schemeClr val="tx1"/>
              </a:solidFill>
              <a:miter lim="800000"/>
              <a:headEnd/>
              <a:tailEnd/>
            </a:ln>
          </p:spPr>
          <p:txBody>
            <a:bodyPr wrap="square" lIns="72000" tIns="72000" rIns="72000" bIns="72000" rtlCol="0" anchor="ctr"/>
            <a:lstStyle/>
            <a:p>
              <a:pPr algn="ctr" eaLnBrk="0" hangingPunct="0"/>
              <a:r>
                <a:rPr lang="en-SG" sz="1200" dirty="0">
                  <a:solidFill>
                    <a:schemeClr val="bg1"/>
                  </a:solidFill>
                  <a:latin typeface="+mn-lt"/>
                  <a:ea typeface="Verdana" pitchFamily="34" charset="0"/>
                  <a:cs typeface="Verdana" pitchFamily="34" charset="0"/>
                </a:rPr>
                <a:t>1</a:t>
              </a:r>
            </a:p>
          </p:txBody>
        </p:sp>
        <p:pic>
          <p:nvPicPr>
            <p:cNvPr id="84" name="Graphic 83" descr="Filter">
              <a:extLst>
                <a:ext uri="{FF2B5EF4-FFF2-40B4-BE49-F238E27FC236}">
                  <a16:creationId xmlns:a16="http://schemas.microsoft.com/office/drawing/2014/main" id="{592B7D91-D749-49FD-B585-F707DAD6EE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72732" y="3086928"/>
              <a:ext cx="565315" cy="565315"/>
            </a:xfrm>
            <a:prstGeom prst="rect">
              <a:avLst/>
            </a:prstGeom>
          </p:spPr>
        </p:pic>
        <p:pic>
          <p:nvPicPr>
            <p:cNvPr id="85" name="Graphic 84" descr="Cloud Computing">
              <a:extLst>
                <a:ext uri="{FF2B5EF4-FFF2-40B4-BE49-F238E27FC236}">
                  <a16:creationId xmlns:a16="http://schemas.microsoft.com/office/drawing/2014/main" id="{D71CFD1A-4AD1-4E11-97F9-310710C542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48084" y="1645482"/>
              <a:ext cx="565315" cy="565315"/>
            </a:xfrm>
            <a:prstGeom prst="rect">
              <a:avLst/>
            </a:prstGeom>
          </p:spPr>
        </p:pic>
        <p:sp>
          <p:nvSpPr>
            <p:cNvPr id="86" name="TextBox 85">
              <a:extLst>
                <a:ext uri="{FF2B5EF4-FFF2-40B4-BE49-F238E27FC236}">
                  <a16:creationId xmlns:a16="http://schemas.microsoft.com/office/drawing/2014/main" id="{3E1A2E4D-A521-4F33-BD42-81CCABB6E4FB}"/>
                </a:ext>
              </a:extLst>
            </p:cNvPr>
            <p:cNvSpPr txBox="1"/>
            <p:nvPr/>
          </p:nvSpPr>
          <p:spPr bwMode="auto">
            <a:xfrm>
              <a:off x="3793198" y="2117055"/>
              <a:ext cx="1318495" cy="369332"/>
            </a:xfrm>
            <a:prstGeom prst="rect">
              <a:avLst/>
            </a:prstGeom>
            <a:noFill/>
            <a:ln w="9525">
              <a:noFill/>
              <a:miter lim="800000"/>
              <a:headEnd/>
              <a:tailEnd/>
            </a:ln>
            <a:effectLst/>
          </p:spPr>
          <p:txBody>
            <a:bodyPr wrap="squar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SG" sz="1200" b="1" i="1" kern="0" dirty="0">
                  <a:solidFill>
                    <a:schemeClr val="bg1">
                      <a:lumMod val="65000"/>
                    </a:schemeClr>
                  </a:solidFill>
                  <a:latin typeface="Arial" panose="020B0604020202020204" pitchFamily="34" charset="0"/>
                  <a:ea typeface="Verdana" pitchFamily="34" charset="0"/>
                  <a:cs typeface="Arial" panose="020B0604020202020204" pitchFamily="34" charset="0"/>
                </a:rPr>
                <a:t>Feature Engineering</a:t>
              </a:r>
            </a:p>
          </p:txBody>
        </p:sp>
        <p:sp>
          <p:nvSpPr>
            <p:cNvPr id="87" name="TextBox 86">
              <a:extLst>
                <a:ext uri="{FF2B5EF4-FFF2-40B4-BE49-F238E27FC236}">
                  <a16:creationId xmlns:a16="http://schemas.microsoft.com/office/drawing/2014/main" id="{7C842B74-F9B1-4CF4-B9F0-84DA36661D83}"/>
                </a:ext>
              </a:extLst>
            </p:cNvPr>
            <p:cNvSpPr txBox="1"/>
            <p:nvPr/>
          </p:nvSpPr>
          <p:spPr bwMode="auto">
            <a:xfrm>
              <a:off x="1739187" y="2625295"/>
              <a:ext cx="874851" cy="369332"/>
            </a:xfrm>
            <a:prstGeom prst="rect">
              <a:avLst/>
            </a:prstGeom>
            <a:noFill/>
            <a:ln w="9525">
              <a:noFill/>
              <a:miter lim="800000"/>
              <a:headEnd/>
              <a:tailEnd/>
            </a:ln>
            <a:effectLst/>
          </p:spPr>
          <p:txBody>
            <a:bodyPr wrap="squar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SG" sz="1200" b="1" i="1" kern="0" dirty="0">
                  <a:solidFill>
                    <a:schemeClr val="bg1">
                      <a:lumMod val="65000"/>
                    </a:schemeClr>
                  </a:solidFill>
                  <a:latin typeface="Arial" panose="020B0604020202020204" pitchFamily="34" charset="0"/>
                  <a:ea typeface="Verdana" pitchFamily="34" charset="0"/>
                  <a:cs typeface="Arial" panose="020B0604020202020204" pitchFamily="34" charset="0"/>
                </a:rPr>
                <a:t>Data Cleaning</a:t>
              </a:r>
            </a:p>
          </p:txBody>
        </p:sp>
        <p:pic>
          <p:nvPicPr>
            <p:cNvPr id="88" name="Graphic 87" descr="Database">
              <a:extLst>
                <a:ext uri="{FF2B5EF4-FFF2-40B4-BE49-F238E27FC236}">
                  <a16:creationId xmlns:a16="http://schemas.microsoft.com/office/drawing/2014/main" id="{D84CD2C6-6695-451D-8F9A-6715616CE36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29332" y="5540165"/>
              <a:ext cx="543752" cy="543752"/>
            </a:xfrm>
            <a:prstGeom prst="rect">
              <a:avLst/>
            </a:prstGeom>
          </p:spPr>
        </p:pic>
        <p:pic>
          <p:nvPicPr>
            <p:cNvPr id="89" name="Graphic 88" descr="Programmer">
              <a:extLst>
                <a:ext uri="{FF2B5EF4-FFF2-40B4-BE49-F238E27FC236}">
                  <a16:creationId xmlns:a16="http://schemas.microsoft.com/office/drawing/2014/main" id="{B7A59E2C-1EC3-49B0-9016-D96D9977E7A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38367" y="2829731"/>
              <a:ext cx="583671" cy="583671"/>
            </a:xfrm>
            <a:prstGeom prst="rect">
              <a:avLst/>
            </a:prstGeom>
          </p:spPr>
        </p:pic>
        <p:pic>
          <p:nvPicPr>
            <p:cNvPr id="90" name="Graphic 89" descr="Syncing cloud">
              <a:extLst>
                <a:ext uri="{FF2B5EF4-FFF2-40B4-BE49-F238E27FC236}">
                  <a16:creationId xmlns:a16="http://schemas.microsoft.com/office/drawing/2014/main" id="{5FDB0FC3-D4F7-44D2-AD78-D0311CC8F32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42364" y="4479182"/>
              <a:ext cx="539999" cy="539999"/>
            </a:xfrm>
            <a:prstGeom prst="rect">
              <a:avLst/>
            </a:prstGeom>
          </p:spPr>
        </p:pic>
        <p:sp>
          <p:nvSpPr>
            <p:cNvPr id="91" name="Oval 90">
              <a:extLst>
                <a:ext uri="{FF2B5EF4-FFF2-40B4-BE49-F238E27FC236}">
                  <a16:creationId xmlns:a16="http://schemas.microsoft.com/office/drawing/2014/main" id="{DC05424F-938B-4F8A-A5B2-160CCE7E141B}"/>
                </a:ext>
              </a:extLst>
            </p:cNvPr>
            <p:cNvSpPr/>
            <p:nvPr/>
          </p:nvSpPr>
          <p:spPr bwMode="auto">
            <a:xfrm>
              <a:off x="1425767" y="2678409"/>
              <a:ext cx="219768" cy="216024"/>
            </a:xfrm>
            <a:prstGeom prst="ellipse">
              <a:avLst/>
            </a:prstGeom>
            <a:solidFill>
              <a:schemeClr val="accent3"/>
            </a:solidFill>
            <a:ln w="9525">
              <a:solidFill>
                <a:schemeClr val="tx1"/>
              </a:solidFill>
              <a:miter lim="800000"/>
              <a:headEnd/>
              <a:tailEnd/>
            </a:ln>
          </p:spPr>
          <p:txBody>
            <a:bodyPr wrap="square" lIns="72000" tIns="72000" rIns="72000" bIns="72000" rtlCol="0" anchor="ctr"/>
            <a:lstStyle/>
            <a:p>
              <a:pPr algn="ctr" eaLnBrk="0" hangingPunct="0"/>
              <a:r>
                <a:rPr lang="en-SG" sz="1200" dirty="0">
                  <a:solidFill>
                    <a:schemeClr val="bg1"/>
                  </a:solidFill>
                  <a:latin typeface="+mn-lt"/>
                  <a:ea typeface="Verdana" pitchFamily="34" charset="0"/>
                  <a:cs typeface="Verdana" pitchFamily="34" charset="0"/>
                </a:rPr>
                <a:t>2</a:t>
              </a:r>
            </a:p>
          </p:txBody>
        </p:sp>
        <p:sp>
          <p:nvSpPr>
            <p:cNvPr id="92" name="TextBox 91">
              <a:extLst>
                <a:ext uri="{FF2B5EF4-FFF2-40B4-BE49-F238E27FC236}">
                  <a16:creationId xmlns:a16="http://schemas.microsoft.com/office/drawing/2014/main" id="{CFBA572F-1696-458F-9F0D-028EC7E7C40C}"/>
                </a:ext>
              </a:extLst>
            </p:cNvPr>
            <p:cNvSpPr txBox="1"/>
            <p:nvPr/>
          </p:nvSpPr>
          <p:spPr bwMode="auto">
            <a:xfrm>
              <a:off x="2768741" y="4344007"/>
              <a:ext cx="1090099" cy="184666"/>
            </a:xfrm>
            <a:prstGeom prst="rect">
              <a:avLst/>
            </a:prstGeom>
            <a:noFill/>
            <a:ln w="9525">
              <a:noFill/>
              <a:miter lim="800000"/>
              <a:headEnd/>
              <a:tailEnd/>
            </a:ln>
            <a:effectLst/>
          </p:spPr>
          <p:txBody>
            <a:bodyPr wrap="squar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SG" sz="1200" b="1" i="1" kern="0" dirty="0">
                  <a:solidFill>
                    <a:schemeClr val="bg1">
                      <a:lumMod val="65000"/>
                    </a:schemeClr>
                  </a:solidFill>
                  <a:latin typeface="Arial" panose="020B0604020202020204" pitchFamily="34" charset="0"/>
                  <a:ea typeface="Verdana" pitchFamily="34" charset="0"/>
                  <a:cs typeface="Arial" panose="020B0604020202020204" pitchFamily="34" charset="0"/>
                </a:rPr>
                <a:t>Deployment</a:t>
              </a:r>
              <a:endParaRPr lang="en-SG" sz="800" b="1" i="1" kern="0" dirty="0">
                <a:solidFill>
                  <a:schemeClr val="bg1">
                    <a:lumMod val="65000"/>
                  </a:schemeClr>
                </a:solidFill>
                <a:latin typeface="Arial" panose="020B0604020202020204" pitchFamily="34" charset="0"/>
                <a:ea typeface="Verdana" pitchFamily="34" charset="0"/>
                <a:cs typeface="Arial" panose="020B0604020202020204" pitchFamily="34" charset="0"/>
              </a:endParaRPr>
            </a:p>
          </p:txBody>
        </p:sp>
        <p:pic>
          <p:nvPicPr>
            <p:cNvPr id="95" name="Graphic 94" descr="Bar chart RTL">
              <a:extLst>
                <a:ext uri="{FF2B5EF4-FFF2-40B4-BE49-F238E27FC236}">
                  <a16:creationId xmlns:a16="http://schemas.microsoft.com/office/drawing/2014/main" id="{399B361C-E21A-4B29-B076-E03BAA48620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463462" y="4311100"/>
              <a:ext cx="431938" cy="431938"/>
            </a:xfrm>
            <a:prstGeom prst="rect">
              <a:avLst/>
            </a:prstGeom>
          </p:spPr>
        </p:pic>
        <p:sp>
          <p:nvSpPr>
            <p:cNvPr id="96" name="Oval 95">
              <a:extLst>
                <a:ext uri="{FF2B5EF4-FFF2-40B4-BE49-F238E27FC236}">
                  <a16:creationId xmlns:a16="http://schemas.microsoft.com/office/drawing/2014/main" id="{841B5D56-5F21-4DBF-B7E6-B2936E48269A}"/>
                </a:ext>
              </a:extLst>
            </p:cNvPr>
            <p:cNvSpPr/>
            <p:nvPr/>
          </p:nvSpPr>
          <p:spPr bwMode="auto">
            <a:xfrm>
              <a:off x="2475475" y="4328328"/>
              <a:ext cx="219768" cy="216024"/>
            </a:xfrm>
            <a:prstGeom prst="ellipse">
              <a:avLst/>
            </a:prstGeom>
            <a:solidFill>
              <a:schemeClr val="accent3"/>
            </a:solidFill>
            <a:ln w="9525">
              <a:solidFill>
                <a:schemeClr val="tx1"/>
              </a:solidFill>
              <a:miter lim="800000"/>
              <a:headEnd/>
              <a:tailEnd/>
            </a:ln>
          </p:spPr>
          <p:txBody>
            <a:bodyPr wrap="square" lIns="72000" tIns="72000" rIns="72000" bIns="72000" rtlCol="0" anchor="ctr"/>
            <a:lstStyle/>
            <a:p>
              <a:pPr algn="ctr" eaLnBrk="0" hangingPunct="0"/>
              <a:r>
                <a:rPr lang="en-SG" sz="1200" dirty="0">
                  <a:solidFill>
                    <a:schemeClr val="bg1"/>
                  </a:solidFill>
                  <a:latin typeface="+mn-lt"/>
                  <a:ea typeface="Verdana" pitchFamily="34" charset="0"/>
                  <a:cs typeface="Verdana" pitchFamily="34" charset="0"/>
                </a:rPr>
                <a:t>6</a:t>
              </a:r>
            </a:p>
          </p:txBody>
        </p:sp>
      </p:grpSp>
      <p:cxnSp>
        <p:nvCxnSpPr>
          <p:cNvPr id="97" name="Connector: Elbow 96">
            <a:extLst>
              <a:ext uri="{FF2B5EF4-FFF2-40B4-BE49-F238E27FC236}">
                <a16:creationId xmlns:a16="http://schemas.microsoft.com/office/drawing/2014/main" id="{BC44A50F-9A13-4C9B-9BA2-7E2DB0532795}"/>
              </a:ext>
            </a:extLst>
          </p:cNvPr>
          <p:cNvCxnSpPr>
            <a:cxnSpLocks/>
            <a:stCxn id="87" idx="0"/>
            <a:endCxn id="86" idx="0"/>
          </p:cNvCxnSpPr>
          <p:nvPr/>
        </p:nvCxnSpPr>
        <p:spPr>
          <a:xfrm rot="5400000" flipH="1" flipV="1">
            <a:off x="4836957" y="1921236"/>
            <a:ext cx="508240" cy="2275833"/>
          </a:xfrm>
          <a:prstGeom prst="bentConnector3">
            <a:avLst>
              <a:gd name="adj1" fmla="val 144979"/>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DA74B8C2-EA88-4239-B0AF-0B8DB6D9EF06}"/>
              </a:ext>
            </a:extLst>
          </p:cNvPr>
          <p:cNvCxnSpPr>
            <a:cxnSpLocks/>
            <a:stCxn id="86" idx="3"/>
          </p:cNvCxnSpPr>
          <p:nvPr/>
        </p:nvCxnSpPr>
        <p:spPr>
          <a:xfrm>
            <a:off x="6888241" y="2989698"/>
            <a:ext cx="522753" cy="798531"/>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Connector: Elbow 98">
            <a:extLst>
              <a:ext uri="{FF2B5EF4-FFF2-40B4-BE49-F238E27FC236}">
                <a16:creationId xmlns:a16="http://schemas.microsoft.com/office/drawing/2014/main" id="{8C6D0D95-18F8-4792-AA89-274CEEF347E7}"/>
              </a:ext>
            </a:extLst>
          </p:cNvPr>
          <p:cNvCxnSpPr>
            <a:cxnSpLocks/>
            <a:stCxn id="82" idx="2"/>
            <a:endCxn id="91" idx="2"/>
          </p:cNvCxnSpPr>
          <p:nvPr/>
        </p:nvCxnSpPr>
        <p:spPr>
          <a:xfrm rot="16200000" flipH="1">
            <a:off x="2402405" y="2674488"/>
            <a:ext cx="1309480" cy="29034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47686C68-3166-412D-864E-43D3FAF45D8D}"/>
              </a:ext>
            </a:extLst>
          </p:cNvPr>
          <p:cNvCxnSpPr>
            <a:cxnSpLocks/>
            <a:stCxn id="95" idx="1"/>
            <a:endCxn id="86" idx="2"/>
          </p:cNvCxnSpPr>
          <p:nvPr/>
        </p:nvCxnSpPr>
        <p:spPr>
          <a:xfrm rot="10800000">
            <a:off x="6228994" y="3174364"/>
            <a:ext cx="1011016" cy="2040682"/>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2" name="Graphic 101" descr="Programmer">
            <a:extLst>
              <a:ext uri="{FF2B5EF4-FFF2-40B4-BE49-F238E27FC236}">
                <a16:creationId xmlns:a16="http://schemas.microsoft.com/office/drawing/2014/main" id="{EB58ED81-DE96-4B82-90B7-BEF7CE85272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08185" y="1649719"/>
            <a:ext cx="583671" cy="583671"/>
          </a:xfrm>
          <a:prstGeom prst="rect">
            <a:avLst/>
          </a:prstGeom>
        </p:spPr>
      </p:pic>
      <p:sp>
        <p:nvSpPr>
          <p:cNvPr id="112" name="TextBox 111">
            <a:extLst>
              <a:ext uri="{FF2B5EF4-FFF2-40B4-BE49-F238E27FC236}">
                <a16:creationId xmlns:a16="http://schemas.microsoft.com/office/drawing/2014/main" id="{B9A2FB87-53AA-40C7-9CFD-6F84A4C97BD4}"/>
              </a:ext>
            </a:extLst>
          </p:cNvPr>
          <p:cNvSpPr txBox="1"/>
          <p:nvPr/>
        </p:nvSpPr>
        <p:spPr bwMode="auto">
          <a:xfrm>
            <a:off x="7646741" y="3972874"/>
            <a:ext cx="1318495" cy="184666"/>
          </a:xfrm>
          <a:prstGeom prst="rect">
            <a:avLst/>
          </a:prstGeom>
          <a:noFill/>
          <a:ln w="9525">
            <a:noFill/>
            <a:miter lim="800000"/>
            <a:headEnd/>
            <a:tailEnd/>
          </a:ln>
          <a:effectLst/>
        </p:spPr>
        <p:txBody>
          <a:bodyPr wrap="squar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SG" sz="1200" b="1" i="1" kern="0" dirty="0">
                <a:solidFill>
                  <a:schemeClr val="bg1">
                    <a:lumMod val="65000"/>
                  </a:schemeClr>
                </a:solidFill>
                <a:latin typeface="Arial" panose="020B0604020202020204" pitchFamily="34" charset="0"/>
                <a:ea typeface="Verdana" pitchFamily="34" charset="0"/>
                <a:cs typeface="Arial" panose="020B0604020202020204" pitchFamily="34" charset="0"/>
              </a:rPr>
              <a:t>Model Building</a:t>
            </a:r>
          </a:p>
        </p:txBody>
      </p:sp>
      <p:sp>
        <p:nvSpPr>
          <p:cNvPr id="113" name="Oval 112">
            <a:extLst>
              <a:ext uri="{FF2B5EF4-FFF2-40B4-BE49-F238E27FC236}">
                <a16:creationId xmlns:a16="http://schemas.microsoft.com/office/drawing/2014/main" id="{13124B9F-EB92-4E1B-AB0E-9C7AD28D849D}"/>
              </a:ext>
            </a:extLst>
          </p:cNvPr>
          <p:cNvSpPr/>
          <p:nvPr/>
        </p:nvSpPr>
        <p:spPr bwMode="auto">
          <a:xfrm>
            <a:off x="5287507" y="2913959"/>
            <a:ext cx="219768" cy="216024"/>
          </a:xfrm>
          <a:prstGeom prst="ellipse">
            <a:avLst/>
          </a:prstGeom>
          <a:solidFill>
            <a:schemeClr val="accent3"/>
          </a:solidFill>
          <a:ln w="9525">
            <a:solidFill>
              <a:schemeClr val="tx1"/>
            </a:solidFill>
            <a:miter lim="800000"/>
            <a:headEnd/>
            <a:tailEnd/>
          </a:ln>
        </p:spPr>
        <p:txBody>
          <a:bodyPr wrap="square" lIns="72000" tIns="72000" rIns="72000" bIns="72000" rtlCol="0" anchor="ctr"/>
          <a:lstStyle/>
          <a:p>
            <a:pPr algn="ctr" eaLnBrk="0" hangingPunct="0"/>
            <a:r>
              <a:rPr lang="en-SG" sz="1200" dirty="0">
                <a:solidFill>
                  <a:schemeClr val="bg1"/>
                </a:solidFill>
                <a:latin typeface="+mn-lt"/>
                <a:ea typeface="Verdana" pitchFamily="34" charset="0"/>
                <a:cs typeface="Verdana" pitchFamily="34" charset="0"/>
              </a:rPr>
              <a:t>3</a:t>
            </a:r>
          </a:p>
        </p:txBody>
      </p:sp>
      <p:sp>
        <p:nvSpPr>
          <p:cNvPr id="114" name="Oval 113">
            <a:extLst>
              <a:ext uri="{FF2B5EF4-FFF2-40B4-BE49-F238E27FC236}">
                <a16:creationId xmlns:a16="http://schemas.microsoft.com/office/drawing/2014/main" id="{56D12CDB-B724-4F8D-BDA7-6258479A7D4B}"/>
              </a:ext>
            </a:extLst>
          </p:cNvPr>
          <p:cNvSpPr/>
          <p:nvPr/>
        </p:nvSpPr>
        <p:spPr bwMode="auto">
          <a:xfrm>
            <a:off x="8008935" y="3719502"/>
            <a:ext cx="219768" cy="216024"/>
          </a:xfrm>
          <a:prstGeom prst="ellipse">
            <a:avLst/>
          </a:prstGeom>
          <a:solidFill>
            <a:schemeClr val="accent3"/>
          </a:solidFill>
          <a:ln w="9525">
            <a:solidFill>
              <a:schemeClr val="tx1"/>
            </a:solidFill>
            <a:miter lim="800000"/>
            <a:headEnd/>
            <a:tailEnd/>
          </a:ln>
        </p:spPr>
        <p:txBody>
          <a:bodyPr wrap="square" lIns="72000" tIns="72000" rIns="72000" bIns="72000" rtlCol="0" anchor="ctr"/>
          <a:lstStyle/>
          <a:p>
            <a:pPr algn="ctr" eaLnBrk="0" hangingPunct="0"/>
            <a:r>
              <a:rPr lang="en-SG" sz="1200" dirty="0">
                <a:solidFill>
                  <a:schemeClr val="bg1"/>
                </a:solidFill>
                <a:latin typeface="+mn-lt"/>
                <a:ea typeface="Verdana" pitchFamily="34" charset="0"/>
                <a:cs typeface="Verdana" pitchFamily="34" charset="0"/>
              </a:rPr>
              <a:t>4</a:t>
            </a:r>
          </a:p>
        </p:txBody>
      </p:sp>
      <p:sp>
        <p:nvSpPr>
          <p:cNvPr id="115" name="Oval 114">
            <a:extLst>
              <a:ext uri="{FF2B5EF4-FFF2-40B4-BE49-F238E27FC236}">
                <a16:creationId xmlns:a16="http://schemas.microsoft.com/office/drawing/2014/main" id="{79E20D56-4D9A-4638-BAF8-63FCC2D735CC}"/>
              </a:ext>
            </a:extLst>
          </p:cNvPr>
          <p:cNvSpPr/>
          <p:nvPr/>
        </p:nvSpPr>
        <p:spPr bwMode="auto">
          <a:xfrm>
            <a:off x="7974101" y="5348005"/>
            <a:ext cx="219768" cy="216024"/>
          </a:xfrm>
          <a:prstGeom prst="ellipse">
            <a:avLst/>
          </a:prstGeom>
          <a:solidFill>
            <a:schemeClr val="accent3"/>
          </a:solidFill>
          <a:ln w="9525">
            <a:solidFill>
              <a:schemeClr val="tx1"/>
            </a:solidFill>
            <a:miter lim="800000"/>
            <a:headEnd/>
            <a:tailEnd/>
          </a:ln>
        </p:spPr>
        <p:txBody>
          <a:bodyPr wrap="square" lIns="72000" tIns="72000" rIns="72000" bIns="72000" rtlCol="0" anchor="ctr"/>
          <a:lstStyle/>
          <a:p>
            <a:pPr algn="ctr" eaLnBrk="0" hangingPunct="0"/>
            <a:r>
              <a:rPr lang="en-SG" sz="1200" dirty="0">
                <a:solidFill>
                  <a:schemeClr val="bg1"/>
                </a:solidFill>
                <a:latin typeface="+mn-lt"/>
                <a:ea typeface="Verdana" pitchFamily="34" charset="0"/>
                <a:cs typeface="Verdana" pitchFamily="34" charset="0"/>
              </a:rPr>
              <a:t>5</a:t>
            </a:r>
          </a:p>
        </p:txBody>
      </p:sp>
      <p:sp>
        <p:nvSpPr>
          <p:cNvPr id="116" name="TextBox 115">
            <a:extLst>
              <a:ext uri="{FF2B5EF4-FFF2-40B4-BE49-F238E27FC236}">
                <a16:creationId xmlns:a16="http://schemas.microsoft.com/office/drawing/2014/main" id="{273FC226-EBA1-4AB6-A584-848D2E33D048}"/>
              </a:ext>
            </a:extLst>
          </p:cNvPr>
          <p:cNvSpPr txBox="1"/>
          <p:nvPr/>
        </p:nvSpPr>
        <p:spPr bwMode="auto">
          <a:xfrm>
            <a:off x="7720764" y="5083217"/>
            <a:ext cx="1318495" cy="184666"/>
          </a:xfrm>
          <a:prstGeom prst="rect">
            <a:avLst/>
          </a:prstGeom>
          <a:noFill/>
          <a:ln w="9525">
            <a:noFill/>
            <a:miter lim="800000"/>
            <a:headEnd/>
            <a:tailEnd/>
          </a:ln>
          <a:effectLst/>
        </p:spPr>
        <p:txBody>
          <a:bodyPr wrap="squar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SG" sz="1200" b="1" i="1" kern="0" dirty="0">
                <a:solidFill>
                  <a:schemeClr val="bg1">
                    <a:lumMod val="65000"/>
                  </a:schemeClr>
                </a:solidFill>
                <a:latin typeface="Arial" panose="020B0604020202020204" pitchFamily="34" charset="0"/>
                <a:ea typeface="Verdana" pitchFamily="34" charset="0"/>
                <a:cs typeface="Arial" panose="020B0604020202020204" pitchFamily="34" charset="0"/>
              </a:rPr>
              <a:t>Model Evaluation</a:t>
            </a:r>
          </a:p>
        </p:txBody>
      </p:sp>
      <p:cxnSp>
        <p:nvCxnSpPr>
          <p:cNvPr id="120" name="Straight Arrow Connector 119">
            <a:extLst>
              <a:ext uri="{FF2B5EF4-FFF2-40B4-BE49-F238E27FC236}">
                <a16:creationId xmlns:a16="http://schemas.microsoft.com/office/drawing/2014/main" id="{BD7A328C-6343-409E-9A90-E714F8C3E076}"/>
              </a:ext>
            </a:extLst>
          </p:cNvPr>
          <p:cNvCxnSpPr>
            <a:cxnSpLocks/>
            <a:stCxn id="95" idx="2"/>
            <a:endCxn id="88" idx="0"/>
          </p:cNvCxnSpPr>
          <p:nvPr/>
        </p:nvCxnSpPr>
        <p:spPr>
          <a:xfrm>
            <a:off x="7455979" y="5431015"/>
            <a:ext cx="21777" cy="7971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A94E50F8-A921-45CF-9455-12D83307748D}"/>
              </a:ext>
            </a:extLst>
          </p:cNvPr>
          <p:cNvCxnSpPr>
            <a:cxnSpLocks/>
            <a:stCxn id="84" idx="2"/>
            <a:endCxn id="95" idx="0"/>
          </p:cNvCxnSpPr>
          <p:nvPr/>
        </p:nvCxnSpPr>
        <p:spPr>
          <a:xfrm>
            <a:off x="7431938" y="4340220"/>
            <a:ext cx="24041" cy="6588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Connector: Elbow 126">
            <a:extLst>
              <a:ext uri="{FF2B5EF4-FFF2-40B4-BE49-F238E27FC236}">
                <a16:creationId xmlns:a16="http://schemas.microsoft.com/office/drawing/2014/main" id="{DFF7761D-F3C9-4B73-B310-FA303BB70089}"/>
              </a:ext>
            </a:extLst>
          </p:cNvPr>
          <p:cNvCxnSpPr>
            <a:cxnSpLocks/>
            <a:stCxn id="84" idx="1"/>
            <a:endCxn id="92" idx="0"/>
          </p:cNvCxnSpPr>
          <p:nvPr/>
        </p:nvCxnSpPr>
        <p:spPr>
          <a:xfrm rot="10800000" flipV="1">
            <a:off x="5090340" y="4057562"/>
            <a:ext cx="2058941" cy="974421"/>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Connector: Elbow 131">
            <a:extLst>
              <a:ext uri="{FF2B5EF4-FFF2-40B4-BE49-F238E27FC236}">
                <a16:creationId xmlns:a16="http://schemas.microsoft.com/office/drawing/2014/main" id="{F9A8D039-5EA3-4847-87F5-4DCB50ED70BE}"/>
              </a:ext>
            </a:extLst>
          </p:cNvPr>
          <p:cNvCxnSpPr>
            <a:cxnSpLocks/>
            <a:stCxn id="89" idx="2"/>
            <a:endCxn id="88" idx="1"/>
          </p:cNvCxnSpPr>
          <p:nvPr/>
        </p:nvCxnSpPr>
        <p:spPr>
          <a:xfrm rot="16200000" flipH="1">
            <a:off x="4056996" y="3351133"/>
            <a:ext cx="2398639" cy="3899129"/>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Connector: Elbow 135">
            <a:extLst>
              <a:ext uri="{FF2B5EF4-FFF2-40B4-BE49-F238E27FC236}">
                <a16:creationId xmlns:a16="http://schemas.microsoft.com/office/drawing/2014/main" id="{0F091419-3DC5-479F-A9F0-F00FCE7162E9}"/>
              </a:ext>
            </a:extLst>
          </p:cNvPr>
          <p:cNvCxnSpPr>
            <a:cxnSpLocks/>
            <a:stCxn id="112" idx="3"/>
            <a:endCxn id="88" idx="3"/>
          </p:cNvCxnSpPr>
          <p:nvPr/>
        </p:nvCxnSpPr>
        <p:spPr>
          <a:xfrm flipH="1">
            <a:off x="7749632" y="4065207"/>
            <a:ext cx="1215604" cy="2434811"/>
          </a:xfrm>
          <a:prstGeom prst="bentConnector3">
            <a:avLst>
              <a:gd name="adj1" fmla="val -1880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7A06D76A-B461-4762-A031-84A7E0CDAEA6}"/>
              </a:ext>
            </a:extLst>
          </p:cNvPr>
          <p:cNvSpPr txBox="1"/>
          <p:nvPr/>
        </p:nvSpPr>
        <p:spPr bwMode="auto">
          <a:xfrm>
            <a:off x="7676020" y="6508086"/>
            <a:ext cx="1764071" cy="184666"/>
          </a:xfrm>
          <a:prstGeom prst="rect">
            <a:avLst/>
          </a:prstGeom>
          <a:noFill/>
          <a:ln w="9525">
            <a:noFill/>
            <a:miter lim="800000"/>
            <a:headEnd/>
            <a:tailEnd/>
          </a:ln>
          <a:effectLst/>
        </p:spPr>
        <p:txBody>
          <a:bodyPr wrap="squar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SG" sz="1200" b="1" i="1" kern="0" dirty="0">
                <a:solidFill>
                  <a:schemeClr val="bg1">
                    <a:lumMod val="65000"/>
                  </a:schemeClr>
                </a:solidFill>
                <a:latin typeface="Arial" panose="020B0604020202020204" pitchFamily="34" charset="0"/>
                <a:ea typeface="Verdana" pitchFamily="34" charset="0"/>
                <a:cs typeface="Arial" panose="020B0604020202020204" pitchFamily="34" charset="0"/>
              </a:rPr>
              <a:t>Relevant Data Storage</a:t>
            </a:r>
            <a:endParaRPr lang="en-SG" sz="800" b="1" i="1" kern="0" dirty="0">
              <a:solidFill>
                <a:schemeClr val="bg1">
                  <a:lumMod val="65000"/>
                </a:schemeClr>
              </a:solidFill>
              <a:latin typeface="Arial" panose="020B0604020202020204" pitchFamily="34" charset="0"/>
              <a:ea typeface="Verdana" pitchFamily="34" charset="0"/>
              <a:cs typeface="Arial" panose="020B0604020202020204" pitchFamily="34" charset="0"/>
            </a:endParaRPr>
          </a:p>
        </p:txBody>
      </p:sp>
      <p:sp>
        <p:nvSpPr>
          <p:cNvPr id="141" name="Oval 140">
            <a:extLst>
              <a:ext uri="{FF2B5EF4-FFF2-40B4-BE49-F238E27FC236}">
                <a16:creationId xmlns:a16="http://schemas.microsoft.com/office/drawing/2014/main" id="{5E868612-46AD-419E-ADBD-53FD24E60378}"/>
              </a:ext>
            </a:extLst>
          </p:cNvPr>
          <p:cNvSpPr/>
          <p:nvPr/>
        </p:nvSpPr>
        <p:spPr bwMode="auto">
          <a:xfrm>
            <a:off x="7037930" y="6188382"/>
            <a:ext cx="219768" cy="216024"/>
          </a:xfrm>
          <a:prstGeom prst="ellipse">
            <a:avLst/>
          </a:prstGeom>
          <a:solidFill>
            <a:schemeClr val="accent3"/>
          </a:solidFill>
          <a:ln w="9525">
            <a:solidFill>
              <a:schemeClr val="tx1"/>
            </a:solidFill>
            <a:miter lim="800000"/>
            <a:headEnd/>
            <a:tailEnd/>
          </a:ln>
        </p:spPr>
        <p:txBody>
          <a:bodyPr wrap="square" lIns="72000" tIns="72000" rIns="72000" bIns="72000" rtlCol="0" anchor="ctr"/>
          <a:lstStyle/>
          <a:p>
            <a:pPr algn="ctr" eaLnBrk="0" hangingPunct="0"/>
            <a:r>
              <a:rPr lang="en-SG" sz="1200" dirty="0">
                <a:solidFill>
                  <a:schemeClr val="bg1"/>
                </a:solidFill>
                <a:latin typeface="+mn-lt"/>
                <a:ea typeface="Verdana" pitchFamily="34" charset="0"/>
                <a:cs typeface="Verdana" pitchFamily="34" charset="0"/>
              </a:rPr>
              <a:t>7</a:t>
            </a:r>
          </a:p>
        </p:txBody>
      </p:sp>
    </p:spTree>
    <p:extLst>
      <p:ext uri="{BB962C8B-B14F-4D97-AF65-F5344CB8AC3E}">
        <p14:creationId xmlns:p14="http://schemas.microsoft.com/office/powerpoint/2010/main" val="3127543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5">
            <a:extLst>
              <a:ext uri="{FF2B5EF4-FFF2-40B4-BE49-F238E27FC236}">
                <a16:creationId xmlns:a16="http://schemas.microsoft.com/office/drawing/2014/main" id="{1B4581F1-213A-4CDC-B18F-F8368ABF949C}"/>
              </a:ext>
            </a:extLst>
          </p:cNvPr>
          <p:cNvSpPr>
            <a:spLocks noChangeArrowheads="1"/>
          </p:cNvSpPr>
          <p:nvPr/>
        </p:nvSpPr>
        <p:spPr bwMode="auto">
          <a:xfrm>
            <a:off x="1178080" y="987925"/>
            <a:ext cx="8244594" cy="360108"/>
          </a:xfrm>
          <a:prstGeom prst="rect">
            <a:avLst/>
          </a:prstGeom>
          <a:solidFill>
            <a:schemeClr val="bg2"/>
          </a:solidFill>
          <a:ln w="9525">
            <a:noFill/>
            <a:miter lim="800000"/>
            <a:headEnd/>
            <a:tailEnd/>
          </a:ln>
          <a:effectLst/>
        </p:spPr>
        <p:txBody>
          <a:bodyPr wrap="none" lIns="18000" tIns="46800" rIns="18000" bIns="46800" anchor="ctr">
            <a:noAutofit/>
          </a:bodyPr>
          <a:lstStyle/>
          <a:p>
            <a:r>
              <a:rPr lang="en-US" sz="1200" b="1" dirty="0"/>
              <a:t>Data Cleaning</a:t>
            </a:r>
            <a:endParaRPr lang="en-SG" sz="1200" b="1" dirty="0"/>
          </a:p>
        </p:txBody>
      </p:sp>
      <p:sp>
        <p:nvSpPr>
          <p:cNvPr id="13" name="Abgerundetes Rechteck 98">
            <a:extLst>
              <a:ext uri="{FF2B5EF4-FFF2-40B4-BE49-F238E27FC236}">
                <a16:creationId xmlns:a16="http://schemas.microsoft.com/office/drawing/2014/main" id="{CC1A565D-7532-4D2B-BA18-E7BC9D2923E8}"/>
              </a:ext>
            </a:extLst>
          </p:cNvPr>
          <p:cNvSpPr/>
          <p:nvPr/>
        </p:nvSpPr>
        <p:spPr>
          <a:xfrm>
            <a:off x="458000" y="987925"/>
            <a:ext cx="453806" cy="360108"/>
          </a:xfrm>
          <a:prstGeom prst="rect">
            <a:avLst/>
          </a:prstGeom>
          <a:ln>
            <a:solidFill>
              <a:schemeClr val="accent4"/>
            </a:solidFill>
            <a:headEnd/>
            <a:tailEnd/>
          </a:ln>
        </p:spPr>
        <p:style>
          <a:lnRef idx="2">
            <a:schemeClr val="accent3"/>
          </a:lnRef>
          <a:fillRef idx="1">
            <a:schemeClr val="lt1"/>
          </a:fillRef>
          <a:effectRef idx="0">
            <a:schemeClr val="accent3"/>
          </a:effectRef>
          <a:fontRef idx="minor">
            <a:schemeClr val="dk1"/>
          </a:fontRef>
        </p:style>
        <p:txBody>
          <a:bodyPr wrap="square" lIns="36000" tIns="36000" rIns="36000" bIns="36000" anchor="ctr" anchorCtr="0"/>
          <a:lstStyle/>
          <a:p>
            <a:pPr algn="ctr" eaLnBrk="0" hangingPunct="0">
              <a:spcAft>
                <a:spcPts val="1200"/>
              </a:spcAft>
              <a:buClr>
                <a:srgbClr val="B70D28"/>
              </a:buClr>
              <a:tabLst>
                <a:tab pos="8521700" algn="r"/>
              </a:tabLst>
            </a:pPr>
            <a:r>
              <a:rPr lang="en-US" altLang="de-DE" sz="1600" b="1" dirty="0">
                <a:solidFill>
                  <a:schemeClr val="accent4"/>
                </a:solidFill>
                <a:latin typeface="Arial" panose="020B0604020202020204" pitchFamily="34" charset="0"/>
                <a:ea typeface="Verdana" pitchFamily="34" charset="0"/>
              </a:rPr>
              <a:t>I</a:t>
            </a:r>
          </a:p>
        </p:txBody>
      </p:sp>
      <p:sp>
        <p:nvSpPr>
          <p:cNvPr id="14" name="Gleichschenkliges Dreieck 99">
            <a:extLst>
              <a:ext uri="{FF2B5EF4-FFF2-40B4-BE49-F238E27FC236}">
                <a16:creationId xmlns:a16="http://schemas.microsoft.com/office/drawing/2014/main" id="{91AB20B6-B260-401B-86F0-DB1AF8DFBF17}"/>
              </a:ext>
            </a:extLst>
          </p:cNvPr>
          <p:cNvSpPr/>
          <p:nvPr/>
        </p:nvSpPr>
        <p:spPr>
          <a:xfrm rot="5400000">
            <a:off x="838984" y="1112204"/>
            <a:ext cx="358420" cy="113237"/>
          </a:xfrm>
          <a:prstGeom prst="triangle">
            <a:avLst/>
          </a:prstGeom>
          <a:solidFill>
            <a:schemeClr val="accent4"/>
          </a:solidFill>
          <a:ln>
            <a:solidFill>
              <a:schemeClr val="accent4">
                <a:lumMod val="75000"/>
              </a:schemeClr>
            </a:solidFill>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72000" tIns="108000" rIns="18000" bIns="46800" anchor="ctr">
            <a:noAutofit/>
          </a:bodyPr>
          <a:lstStyle/>
          <a:p>
            <a:pPr algn="ctr" eaLnBrk="0" hangingPunct="0">
              <a:spcAft>
                <a:spcPts val="1200"/>
              </a:spcAft>
              <a:buClr>
                <a:schemeClr val="tx1"/>
              </a:buClr>
            </a:pPr>
            <a:endParaRPr lang="en-US" sz="1600" b="1" dirty="0" err="1">
              <a:solidFill>
                <a:schemeClr val="bg1"/>
              </a:solidFill>
              <a:latin typeface="Verdana" pitchFamily="34" charset="0"/>
              <a:ea typeface="Verdana" pitchFamily="34" charset="0"/>
            </a:endParaRPr>
          </a:p>
        </p:txBody>
      </p:sp>
      <p:sp>
        <p:nvSpPr>
          <p:cNvPr id="28" name="TextBox 27">
            <a:extLst>
              <a:ext uri="{FF2B5EF4-FFF2-40B4-BE49-F238E27FC236}">
                <a16:creationId xmlns:a16="http://schemas.microsoft.com/office/drawing/2014/main" id="{D3844E32-7AAD-402D-A4A7-C72D4631CBAC}"/>
              </a:ext>
            </a:extLst>
          </p:cNvPr>
          <p:cNvSpPr txBox="1"/>
          <p:nvPr/>
        </p:nvSpPr>
        <p:spPr>
          <a:xfrm>
            <a:off x="487680" y="278675"/>
            <a:ext cx="8934995" cy="369332"/>
          </a:xfrm>
          <a:prstGeom prst="rect">
            <a:avLst/>
          </a:prstGeom>
          <a:noFill/>
        </p:spPr>
        <p:txBody>
          <a:bodyPr wrap="square" rtlCol="0">
            <a:spAutoFit/>
          </a:bodyPr>
          <a:lstStyle/>
          <a:p>
            <a:pPr eaLnBrk="0" hangingPunct="0">
              <a:spcAft>
                <a:spcPts val="0"/>
              </a:spcAft>
              <a:buClr>
                <a:schemeClr val="tx1"/>
              </a:buClr>
            </a:pPr>
            <a:r>
              <a:rPr lang="en-US" b="1" dirty="0"/>
              <a:t>Data Processing – Data Cleaning and Feature Engineering - I</a:t>
            </a:r>
          </a:p>
        </p:txBody>
      </p:sp>
      <p:sp>
        <p:nvSpPr>
          <p:cNvPr id="31" name="TextBox 30">
            <a:extLst>
              <a:ext uri="{FF2B5EF4-FFF2-40B4-BE49-F238E27FC236}">
                <a16:creationId xmlns:a16="http://schemas.microsoft.com/office/drawing/2014/main" id="{B7130823-5DF4-4D2E-A200-F692C94B99C4}"/>
              </a:ext>
            </a:extLst>
          </p:cNvPr>
          <p:cNvSpPr txBox="1"/>
          <p:nvPr/>
        </p:nvSpPr>
        <p:spPr>
          <a:xfrm>
            <a:off x="1064497" y="1290882"/>
            <a:ext cx="8307977" cy="5447645"/>
          </a:xfrm>
          <a:prstGeom prst="rect">
            <a:avLst/>
          </a:prstGeom>
          <a:noFill/>
        </p:spPr>
        <p:txBody>
          <a:bodyPr wrap="square" rtlCol="0">
            <a:spAutoFit/>
          </a:bodyPr>
          <a:lstStyle/>
          <a:p>
            <a:pPr marL="171450" indent="-171450" algn="just">
              <a:buFontTx/>
              <a:buChar char="-"/>
            </a:pPr>
            <a:r>
              <a:rPr lang="en-US" sz="1200" dirty="0"/>
              <a:t>Income and Family Size  : Income column with 20 missing value and Family Size with 9 missing value)</a:t>
            </a:r>
          </a:p>
          <a:p>
            <a:pPr marL="171450" indent="-171450" algn="just">
              <a:buFontTx/>
              <a:buChar char="-"/>
            </a:pPr>
            <a:r>
              <a:rPr lang="en-US" sz="1200" dirty="0"/>
              <a:t>1 Column with invalid data, (Experience column) has negative value which is of 52 in numbers</a:t>
            </a:r>
          </a:p>
          <a:p>
            <a:pPr marL="171450" indent="-171450" algn="just">
              <a:buFontTx/>
              <a:buChar char="-"/>
            </a:pPr>
            <a:r>
              <a:rPr lang="en-US" sz="1200" dirty="0"/>
              <a:t>Postal Code :  all are numeric </a:t>
            </a:r>
            <a:endParaRPr lang="en-SG" sz="1200" dirty="0"/>
          </a:p>
          <a:p>
            <a:pPr marL="171450" indent="-171450" algn="just">
              <a:buFontTx/>
              <a:buChar char="-"/>
            </a:pPr>
            <a:r>
              <a:rPr lang="en-SG" sz="1200" dirty="0"/>
              <a:t>Internet Banking and Personal Loan –  Mapped Yes to 1 and No to 0</a:t>
            </a:r>
          </a:p>
          <a:p>
            <a:pPr marL="171450" indent="-171450" algn="just">
              <a:buFontTx/>
              <a:buChar char="-"/>
            </a:pPr>
            <a:r>
              <a:rPr lang="en-SG" sz="1200" dirty="0"/>
              <a:t>Some Datatype conversion to appropriate datatype</a:t>
            </a:r>
          </a:p>
          <a:p>
            <a:pPr algn="just"/>
            <a:endParaRPr lang="en-SG" sz="1200" dirty="0"/>
          </a:p>
          <a:p>
            <a:r>
              <a:rPr lang="en-US" sz="1200" b="1" dirty="0">
                <a:solidFill>
                  <a:schemeClr val="accent4">
                    <a:lumMod val="75000"/>
                  </a:schemeClr>
                </a:solidFill>
              </a:rPr>
              <a:t>Experience</a:t>
            </a:r>
            <a:r>
              <a:rPr lang="en-US" sz="1200" b="1" dirty="0"/>
              <a:t>  - Fixing the negative Experience</a:t>
            </a:r>
          </a:p>
          <a:p>
            <a:r>
              <a:rPr lang="en-US" sz="1200" b="1" i="1" dirty="0"/>
              <a:t>Steps Below :</a:t>
            </a:r>
            <a:endParaRPr lang="en-US" sz="1200" dirty="0"/>
          </a:p>
          <a:p>
            <a:pPr lvl="1"/>
            <a:r>
              <a:rPr lang="en-US" sz="1200" dirty="0"/>
              <a:t>Segregate the dataset into 2 datasets (one with negative experience value (1st dataset) and another with valid experience (2nd dataset))</a:t>
            </a:r>
          </a:p>
          <a:p>
            <a:pPr lvl="1"/>
            <a:r>
              <a:rPr lang="en-US" sz="1200" dirty="0"/>
              <a:t>Find the customer id corresponding to negative experience</a:t>
            </a:r>
          </a:p>
          <a:p>
            <a:pPr lvl="1"/>
            <a:r>
              <a:rPr lang="en-US" sz="1200" dirty="0"/>
              <a:t>Iterate each customer id and find its age and education</a:t>
            </a:r>
          </a:p>
          <a:p>
            <a:pPr lvl="1"/>
            <a:r>
              <a:rPr lang="en-US" sz="1200" dirty="0"/>
              <a:t>for this age-education combination, find the list of experience from valid experience dataset (2nd dataset)</a:t>
            </a:r>
          </a:p>
          <a:p>
            <a:pPr lvl="1"/>
            <a:r>
              <a:rPr lang="en-US" sz="1200" dirty="0"/>
              <a:t>Then take the mean of these experience and round it</a:t>
            </a:r>
          </a:p>
          <a:p>
            <a:pPr lvl="1"/>
            <a:r>
              <a:rPr lang="en-US" sz="1200" dirty="0"/>
              <a:t>Then assign back to original dataset using customer id.</a:t>
            </a:r>
          </a:p>
          <a:p>
            <a:r>
              <a:rPr lang="en-US" sz="1200" dirty="0"/>
              <a:t>There are </a:t>
            </a:r>
            <a:r>
              <a:rPr lang="en-US" sz="1200" b="1" dirty="0"/>
              <a:t>52</a:t>
            </a:r>
            <a:r>
              <a:rPr lang="en-US" sz="1200" dirty="0"/>
              <a:t> records with negative experience which need to be clean!!!</a:t>
            </a:r>
          </a:p>
          <a:p>
            <a:endParaRPr lang="en-US" sz="1200" dirty="0"/>
          </a:p>
          <a:p>
            <a:r>
              <a:rPr lang="en-US" sz="1200" b="1" dirty="0">
                <a:solidFill>
                  <a:schemeClr val="accent4">
                    <a:lumMod val="75000"/>
                  </a:schemeClr>
                </a:solidFill>
              </a:rPr>
              <a:t>Income</a:t>
            </a:r>
            <a:r>
              <a:rPr lang="en-US" sz="1200" b="1" dirty="0"/>
              <a:t>  - Treating Missing values of Income</a:t>
            </a:r>
          </a:p>
          <a:p>
            <a:r>
              <a:rPr lang="en-US" sz="1200" b="1" i="1" dirty="0"/>
              <a:t>Steps Below :</a:t>
            </a:r>
            <a:endParaRPr lang="en-US" sz="1200" dirty="0"/>
          </a:p>
          <a:p>
            <a:pPr lvl="1"/>
            <a:r>
              <a:rPr lang="en-US" sz="1200" dirty="0"/>
              <a:t>Segregate the dataset into 2 datasets (one with missing income value (1st dataset) and another with valid income (2nd dataset))</a:t>
            </a:r>
          </a:p>
          <a:p>
            <a:pPr lvl="1"/>
            <a:r>
              <a:rPr lang="en-US" sz="1200" dirty="0"/>
              <a:t>Find the customer id corresponding to missing income</a:t>
            </a:r>
          </a:p>
          <a:p>
            <a:pPr lvl="1"/>
            <a:r>
              <a:rPr lang="en-US" sz="1200" dirty="0"/>
              <a:t>Iterate each customer id and find its age, experience and education</a:t>
            </a:r>
          </a:p>
          <a:p>
            <a:pPr lvl="1"/>
            <a:r>
              <a:rPr lang="en-US" sz="1200" dirty="0"/>
              <a:t>for this age-experience-education combination, find the list of income from valid income dataset (2nd dataset)</a:t>
            </a:r>
          </a:p>
          <a:p>
            <a:pPr lvl="1"/>
            <a:r>
              <a:rPr lang="en-US" sz="1200" dirty="0"/>
              <a:t>Then take the median of these income.</a:t>
            </a:r>
          </a:p>
          <a:p>
            <a:pPr lvl="1"/>
            <a:r>
              <a:rPr lang="en-US" sz="1200" dirty="0"/>
              <a:t>Then assign back to original dataset using customer id</a:t>
            </a:r>
          </a:p>
          <a:p>
            <a:r>
              <a:rPr lang="en-US" sz="1200" dirty="0"/>
              <a:t>There are </a:t>
            </a:r>
            <a:r>
              <a:rPr lang="en-US" sz="1200" b="1" dirty="0"/>
              <a:t>20</a:t>
            </a:r>
            <a:r>
              <a:rPr lang="en-US" sz="1200" dirty="0"/>
              <a:t> records with missing value in income field which need to be clean!!!</a:t>
            </a:r>
          </a:p>
          <a:p>
            <a:endParaRPr lang="en-US" sz="1200" dirty="0"/>
          </a:p>
          <a:p>
            <a:pPr algn="just"/>
            <a:endParaRPr lang="en-US" sz="1200" dirty="0"/>
          </a:p>
        </p:txBody>
      </p:sp>
    </p:spTree>
    <p:extLst>
      <p:ext uri="{BB962C8B-B14F-4D97-AF65-F5344CB8AC3E}">
        <p14:creationId xmlns:p14="http://schemas.microsoft.com/office/powerpoint/2010/main" val="1199179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5">
            <a:extLst>
              <a:ext uri="{FF2B5EF4-FFF2-40B4-BE49-F238E27FC236}">
                <a16:creationId xmlns:a16="http://schemas.microsoft.com/office/drawing/2014/main" id="{1B4581F1-213A-4CDC-B18F-F8368ABF949C}"/>
              </a:ext>
            </a:extLst>
          </p:cNvPr>
          <p:cNvSpPr>
            <a:spLocks noChangeArrowheads="1"/>
          </p:cNvSpPr>
          <p:nvPr/>
        </p:nvSpPr>
        <p:spPr bwMode="auto">
          <a:xfrm>
            <a:off x="1178080" y="987925"/>
            <a:ext cx="8244594" cy="360108"/>
          </a:xfrm>
          <a:prstGeom prst="rect">
            <a:avLst/>
          </a:prstGeom>
          <a:solidFill>
            <a:schemeClr val="bg2"/>
          </a:solidFill>
          <a:ln w="9525">
            <a:noFill/>
            <a:miter lim="800000"/>
            <a:headEnd/>
            <a:tailEnd/>
          </a:ln>
          <a:effectLst/>
        </p:spPr>
        <p:txBody>
          <a:bodyPr wrap="none" lIns="18000" tIns="46800" rIns="18000" bIns="46800" anchor="ctr">
            <a:noAutofit/>
          </a:bodyPr>
          <a:lstStyle/>
          <a:p>
            <a:r>
              <a:rPr lang="en-US" sz="1200" b="1" dirty="0"/>
              <a:t>Data Cleaning - Continue</a:t>
            </a:r>
            <a:endParaRPr lang="en-SG" sz="1200" b="1" dirty="0"/>
          </a:p>
        </p:txBody>
      </p:sp>
      <p:sp>
        <p:nvSpPr>
          <p:cNvPr id="13" name="Abgerundetes Rechteck 98">
            <a:extLst>
              <a:ext uri="{FF2B5EF4-FFF2-40B4-BE49-F238E27FC236}">
                <a16:creationId xmlns:a16="http://schemas.microsoft.com/office/drawing/2014/main" id="{CC1A565D-7532-4D2B-BA18-E7BC9D2923E8}"/>
              </a:ext>
            </a:extLst>
          </p:cNvPr>
          <p:cNvSpPr/>
          <p:nvPr/>
        </p:nvSpPr>
        <p:spPr>
          <a:xfrm>
            <a:off x="458000" y="987925"/>
            <a:ext cx="453806" cy="360108"/>
          </a:xfrm>
          <a:prstGeom prst="rect">
            <a:avLst/>
          </a:prstGeom>
          <a:ln>
            <a:solidFill>
              <a:schemeClr val="accent4"/>
            </a:solidFill>
            <a:headEnd/>
            <a:tailEnd/>
          </a:ln>
        </p:spPr>
        <p:style>
          <a:lnRef idx="2">
            <a:schemeClr val="accent3"/>
          </a:lnRef>
          <a:fillRef idx="1">
            <a:schemeClr val="lt1"/>
          </a:fillRef>
          <a:effectRef idx="0">
            <a:schemeClr val="accent3"/>
          </a:effectRef>
          <a:fontRef idx="minor">
            <a:schemeClr val="dk1"/>
          </a:fontRef>
        </p:style>
        <p:txBody>
          <a:bodyPr wrap="square" lIns="36000" tIns="36000" rIns="36000" bIns="36000" anchor="ctr" anchorCtr="0"/>
          <a:lstStyle/>
          <a:p>
            <a:pPr algn="ctr" eaLnBrk="0" hangingPunct="0">
              <a:spcAft>
                <a:spcPts val="1200"/>
              </a:spcAft>
              <a:buClr>
                <a:srgbClr val="B70D28"/>
              </a:buClr>
              <a:tabLst>
                <a:tab pos="8521700" algn="r"/>
              </a:tabLst>
            </a:pPr>
            <a:r>
              <a:rPr lang="en-US" altLang="de-DE" sz="1600" b="1" dirty="0">
                <a:solidFill>
                  <a:schemeClr val="accent4"/>
                </a:solidFill>
                <a:latin typeface="Arial" panose="020B0604020202020204" pitchFamily="34" charset="0"/>
                <a:ea typeface="Verdana" pitchFamily="34" charset="0"/>
              </a:rPr>
              <a:t>I</a:t>
            </a:r>
          </a:p>
        </p:txBody>
      </p:sp>
      <p:sp>
        <p:nvSpPr>
          <p:cNvPr id="14" name="Gleichschenkliges Dreieck 99">
            <a:extLst>
              <a:ext uri="{FF2B5EF4-FFF2-40B4-BE49-F238E27FC236}">
                <a16:creationId xmlns:a16="http://schemas.microsoft.com/office/drawing/2014/main" id="{91AB20B6-B260-401B-86F0-DB1AF8DFBF17}"/>
              </a:ext>
            </a:extLst>
          </p:cNvPr>
          <p:cNvSpPr/>
          <p:nvPr/>
        </p:nvSpPr>
        <p:spPr>
          <a:xfrm rot="5400000">
            <a:off x="838984" y="1112204"/>
            <a:ext cx="358420" cy="113237"/>
          </a:xfrm>
          <a:prstGeom prst="triangle">
            <a:avLst/>
          </a:prstGeom>
          <a:solidFill>
            <a:schemeClr val="accent4"/>
          </a:solidFill>
          <a:ln>
            <a:solidFill>
              <a:schemeClr val="accent4">
                <a:lumMod val="75000"/>
              </a:schemeClr>
            </a:solidFill>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72000" tIns="108000" rIns="18000" bIns="46800" anchor="ctr">
            <a:noAutofit/>
          </a:bodyPr>
          <a:lstStyle/>
          <a:p>
            <a:pPr algn="ctr" eaLnBrk="0" hangingPunct="0">
              <a:spcAft>
                <a:spcPts val="1200"/>
              </a:spcAft>
              <a:buClr>
                <a:schemeClr val="tx1"/>
              </a:buClr>
            </a:pPr>
            <a:endParaRPr lang="en-US" sz="1600" b="1" dirty="0" err="1">
              <a:solidFill>
                <a:schemeClr val="bg1"/>
              </a:solidFill>
              <a:latin typeface="Verdana" pitchFamily="34" charset="0"/>
              <a:ea typeface="Verdana" pitchFamily="34" charset="0"/>
            </a:endParaRPr>
          </a:p>
        </p:txBody>
      </p:sp>
      <p:sp>
        <p:nvSpPr>
          <p:cNvPr id="28" name="TextBox 27">
            <a:extLst>
              <a:ext uri="{FF2B5EF4-FFF2-40B4-BE49-F238E27FC236}">
                <a16:creationId xmlns:a16="http://schemas.microsoft.com/office/drawing/2014/main" id="{D3844E32-7AAD-402D-A4A7-C72D4631CBAC}"/>
              </a:ext>
            </a:extLst>
          </p:cNvPr>
          <p:cNvSpPr txBox="1"/>
          <p:nvPr/>
        </p:nvSpPr>
        <p:spPr>
          <a:xfrm>
            <a:off x="487680" y="278675"/>
            <a:ext cx="8934995" cy="369332"/>
          </a:xfrm>
          <a:prstGeom prst="rect">
            <a:avLst/>
          </a:prstGeom>
          <a:noFill/>
        </p:spPr>
        <p:txBody>
          <a:bodyPr wrap="square" rtlCol="0">
            <a:spAutoFit/>
          </a:bodyPr>
          <a:lstStyle/>
          <a:p>
            <a:pPr eaLnBrk="0" hangingPunct="0">
              <a:spcAft>
                <a:spcPts val="0"/>
              </a:spcAft>
              <a:buClr>
                <a:schemeClr val="tx1"/>
              </a:buClr>
            </a:pPr>
            <a:r>
              <a:rPr lang="en-US" b="1" dirty="0"/>
              <a:t>Data Processing – Data Cleaning and Feature Engineering - II</a:t>
            </a:r>
          </a:p>
        </p:txBody>
      </p:sp>
      <p:sp>
        <p:nvSpPr>
          <p:cNvPr id="31" name="TextBox 30">
            <a:extLst>
              <a:ext uri="{FF2B5EF4-FFF2-40B4-BE49-F238E27FC236}">
                <a16:creationId xmlns:a16="http://schemas.microsoft.com/office/drawing/2014/main" id="{B7130823-5DF4-4D2E-A200-F692C94B99C4}"/>
              </a:ext>
            </a:extLst>
          </p:cNvPr>
          <p:cNvSpPr txBox="1"/>
          <p:nvPr/>
        </p:nvSpPr>
        <p:spPr>
          <a:xfrm>
            <a:off x="1064497" y="1290882"/>
            <a:ext cx="8307977" cy="2677656"/>
          </a:xfrm>
          <a:prstGeom prst="rect">
            <a:avLst/>
          </a:prstGeom>
          <a:noFill/>
        </p:spPr>
        <p:txBody>
          <a:bodyPr wrap="square" rtlCol="0">
            <a:spAutoFit/>
          </a:bodyPr>
          <a:lstStyle/>
          <a:p>
            <a:r>
              <a:rPr lang="en-US" sz="1200" b="1" dirty="0">
                <a:solidFill>
                  <a:schemeClr val="accent4">
                    <a:lumMod val="75000"/>
                  </a:schemeClr>
                </a:solidFill>
              </a:rPr>
              <a:t>Family Size</a:t>
            </a:r>
            <a:r>
              <a:rPr lang="en-US" sz="1200" b="1" dirty="0"/>
              <a:t>  - Treating Missing values of </a:t>
            </a:r>
            <a:r>
              <a:rPr lang="en-US" sz="1200" b="1" dirty="0" err="1"/>
              <a:t>FamilySize</a:t>
            </a:r>
            <a:endParaRPr lang="en-US" sz="1200" b="1" dirty="0"/>
          </a:p>
          <a:p>
            <a:r>
              <a:rPr lang="en-US" sz="1200" b="1" i="1" dirty="0"/>
              <a:t>Steps Below :</a:t>
            </a:r>
            <a:endParaRPr lang="en-US" sz="1200" dirty="0"/>
          </a:p>
          <a:p>
            <a:pPr lvl="1"/>
            <a:r>
              <a:rPr lang="en-US" sz="1200" dirty="0"/>
              <a:t>Segregate the dataset into 2 datasets (one with missing </a:t>
            </a:r>
            <a:r>
              <a:rPr lang="en-US" sz="1200" dirty="0" err="1"/>
              <a:t>FamilySize</a:t>
            </a:r>
            <a:r>
              <a:rPr lang="en-US" sz="1200" dirty="0"/>
              <a:t> value (1st dataset) and another with valid </a:t>
            </a:r>
            <a:r>
              <a:rPr lang="en-US" sz="1200" dirty="0" err="1"/>
              <a:t>FamilySize</a:t>
            </a:r>
            <a:r>
              <a:rPr lang="en-US" sz="1200" dirty="0"/>
              <a:t> (2nd dataset))</a:t>
            </a:r>
          </a:p>
          <a:p>
            <a:pPr lvl="1"/>
            <a:r>
              <a:rPr lang="en-US" sz="1200" dirty="0"/>
              <a:t>Find the customer id corresponding to missing </a:t>
            </a:r>
            <a:r>
              <a:rPr lang="en-US" sz="1200" dirty="0" err="1"/>
              <a:t>FamilySize</a:t>
            </a:r>
            <a:endParaRPr lang="en-US" sz="1200" dirty="0"/>
          </a:p>
          <a:p>
            <a:pPr lvl="1"/>
            <a:r>
              <a:rPr lang="en-US" sz="1200" dirty="0"/>
              <a:t>Iterate each customer id and find its age, experience and education</a:t>
            </a:r>
          </a:p>
          <a:p>
            <a:pPr lvl="1"/>
            <a:r>
              <a:rPr lang="en-US" sz="1200" dirty="0"/>
              <a:t>for this age-experience-education combination, find the list of </a:t>
            </a:r>
            <a:r>
              <a:rPr lang="en-US" sz="1200" dirty="0" err="1"/>
              <a:t>FimalySize</a:t>
            </a:r>
            <a:r>
              <a:rPr lang="en-US" sz="1200" dirty="0"/>
              <a:t> from valid </a:t>
            </a:r>
            <a:r>
              <a:rPr lang="en-US" sz="1200" dirty="0" err="1"/>
              <a:t>FamilySize</a:t>
            </a:r>
            <a:r>
              <a:rPr lang="en-US" sz="1200" dirty="0"/>
              <a:t> dataset (2nd dataset)</a:t>
            </a:r>
          </a:p>
          <a:p>
            <a:pPr lvl="1"/>
            <a:r>
              <a:rPr lang="en-US" sz="1200" dirty="0"/>
              <a:t>Then take the mode of these </a:t>
            </a:r>
            <a:r>
              <a:rPr lang="en-US" sz="1200" dirty="0" err="1"/>
              <a:t>FamilySize</a:t>
            </a:r>
            <a:r>
              <a:rPr lang="en-US" sz="1200" dirty="0"/>
              <a:t>.</a:t>
            </a:r>
          </a:p>
          <a:p>
            <a:pPr lvl="1"/>
            <a:r>
              <a:rPr lang="en-US" sz="1200" dirty="0"/>
              <a:t>Then assign back to original dataset using customer id</a:t>
            </a:r>
          </a:p>
          <a:p>
            <a:r>
              <a:rPr lang="en-US" sz="1200" dirty="0"/>
              <a:t>There are </a:t>
            </a:r>
            <a:r>
              <a:rPr lang="en-US" sz="1200" b="1" dirty="0"/>
              <a:t>9</a:t>
            </a:r>
            <a:r>
              <a:rPr lang="en-US" sz="1200" dirty="0"/>
              <a:t> records with missing value in income field which need to be clean!!!</a:t>
            </a:r>
          </a:p>
          <a:p>
            <a:endParaRPr lang="en-US" sz="1200" dirty="0"/>
          </a:p>
          <a:p>
            <a:r>
              <a:rPr lang="en-US" sz="1200" b="1" dirty="0">
                <a:solidFill>
                  <a:schemeClr val="accent4">
                    <a:lumMod val="75000"/>
                  </a:schemeClr>
                </a:solidFill>
              </a:rPr>
              <a:t>Postal Code </a:t>
            </a:r>
            <a:r>
              <a:rPr lang="en-US" sz="1200" dirty="0"/>
              <a:t>– Used </a:t>
            </a:r>
            <a:r>
              <a:rPr lang="en-US" sz="1200" dirty="0" err="1"/>
              <a:t>zipcode</a:t>
            </a:r>
            <a:r>
              <a:rPr lang="en-US" sz="1200" dirty="0"/>
              <a:t> library to mapped postal code to city name and below link to mapped to regions (manually) to get better data understanding (Bay Area has more customers and they are taking more personal loan)</a:t>
            </a:r>
          </a:p>
          <a:p>
            <a:r>
              <a:rPr lang="en-SG" sz="1200" b="1" i="1" u="sng" dirty="0">
                <a:hlinkClick r:id="rId2"/>
              </a:rPr>
              <a:t>https://www.calbhbc.org/region-map-and-listing.html</a:t>
            </a:r>
            <a:r>
              <a:rPr lang="en-SG" sz="1200" dirty="0"/>
              <a:t> </a:t>
            </a:r>
            <a:endParaRPr lang="en-US" sz="1200" dirty="0"/>
          </a:p>
        </p:txBody>
      </p:sp>
      <p:sp>
        <p:nvSpPr>
          <p:cNvPr id="8" name="Rectangle 7">
            <a:extLst>
              <a:ext uri="{FF2B5EF4-FFF2-40B4-BE49-F238E27FC236}">
                <a16:creationId xmlns:a16="http://schemas.microsoft.com/office/drawing/2014/main" id="{A60482AF-EDA7-45EF-9EBB-2A5D27821D6E}"/>
              </a:ext>
            </a:extLst>
          </p:cNvPr>
          <p:cNvSpPr>
            <a:spLocks noChangeArrowheads="1"/>
          </p:cNvSpPr>
          <p:nvPr/>
        </p:nvSpPr>
        <p:spPr bwMode="auto">
          <a:xfrm>
            <a:off x="1178079" y="4190722"/>
            <a:ext cx="8253303" cy="360108"/>
          </a:xfrm>
          <a:prstGeom prst="rect">
            <a:avLst/>
          </a:prstGeom>
          <a:solidFill>
            <a:schemeClr val="bg2"/>
          </a:solidFill>
          <a:ln w="9525">
            <a:noFill/>
            <a:miter lim="800000"/>
            <a:headEnd/>
            <a:tailEnd/>
          </a:ln>
          <a:effectLst/>
        </p:spPr>
        <p:txBody>
          <a:bodyPr wrap="none" lIns="18000" tIns="46800" rIns="18000" bIns="46800" anchor="ctr">
            <a:noAutofit/>
          </a:bodyPr>
          <a:lstStyle/>
          <a:p>
            <a:pPr eaLnBrk="0" hangingPunct="0">
              <a:spcAft>
                <a:spcPts val="0"/>
              </a:spcAft>
              <a:buClr>
                <a:schemeClr val="tx1"/>
              </a:buClr>
            </a:pPr>
            <a:r>
              <a:rPr lang="en-US" sz="1200" b="1" dirty="0"/>
              <a:t>Feature Engineering</a:t>
            </a:r>
            <a:endParaRPr lang="en-US" sz="1200" b="1" dirty="0">
              <a:latin typeface="Arial" panose="020B0604020202020204" pitchFamily="34" charset="0"/>
              <a:ea typeface="Verdana" pitchFamily="34" charset="0"/>
            </a:endParaRPr>
          </a:p>
        </p:txBody>
      </p:sp>
      <p:sp>
        <p:nvSpPr>
          <p:cNvPr id="9" name="Abgerundetes Rechteck 98">
            <a:extLst>
              <a:ext uri="{FF2B5EF4-FFF2-40B4-BE49-F238E27FC236}">
                <a16:creationId xmlns:a16="http://schemas.microsoft.com/office/drawing/2014/main" id="{A80CD0B5-FFD3-4B51-BCFC-DEC0452F706C}"/>
              </a:ext>
            </a:extLst>
          </p:cNvPr>
          <p:cNvSpPr/>
          <p:nvPr/>
        </p:nvSpPr>
        <p:spPr>
          <a:xfrm>
            <a:off x="458000" y="4190722"/>
            <a:ext cx="453806" cy="360108"/>
          </a:xfrm>
          <a:prstGeom prst="rect">
            <a:avLst/>
          </a:prstGeom>
          <a:ln>
            <a:solidFill>
              <a:schemeClr val="accent5"/>
            </a:solidFill>
            <a:headEnd/>
            <a:tailEnd/>
          </a:ln>
        </p:spPr>
        <p:style>
          <a:lnRef idx="2">
            <a:schemeClr val="accent3"/>
          </a:lnRef>
          <a:fillRef idx="1">
            <a:schemeClr val="lt1"/>
          </a:fillRef>
          <a:effectRef idx="0">
            <a:schemeClr val="accent3"/>
          </a:effectRef>
          <a:fontRef idx="minor">
            <a:schemeClr val="dk1"/>
          </a:fontRef>
        </p:style>
        <p:txBody>
          <a:bodyPr wrap="square" lIns="36000" tIns="36000" rIns="36000" bIns="36000" anchor="ctr" anchorCtr="0"/>
          <a:lstStyle/>
          <a:p>
            <a:pPr algn="ctr" eaLnBrk="0" hangingPunct="0">
              <a:spcAft>
                <a:spcPts val="1200"/>
              </a:spcAft>
              <a:buClr>
                <a:srgbClr val="B70D28"/>
              </a:buClr>
              <a:tabLst>
                <a:tab pos="8521700" algn="r"/>
              </a:tabLst>
            </a:pPr>
            <a:r>
              <a:rPr lang="en-US" altLang="de-DE" sz="1600" b="1" dirty="0">
                <a:solidFill>
                  <a:schemeClr val="accent5"/>
                </a:solidFill>
                <a:latin typeface="Arial" panose="020B0604020202020204" pitchFamily="34" charset="0"/>
                <a:ea typeface="Verdana" pitchFamily="34" charset="0"/>
              </a:rPr>
              <a:t>II</a:t>
            </a:r>
          </a:p>
        </p:txBody>
      </p:sp>
      <p:sp>
        <p:nvSpPr>
          <p:cNvPr id="10" name="Gleichschenkliges Dreieck 99">
            <a:extLst>
              <a:ext uri="{FF2B5EF4-FFF2-40B4-BE49-F238E27FC236}">
                <a16:creationId xmlns:a16="http://schemas.microsoft.com/office/drawing/2014/main" id="{F18F2147-6E8A-4D37-A011-93B0B5370ABA}"/>
              </a:ext>
            </a:extLst>
          </p:cNvPr>
          <p:cNvSpPr/>
          <p:nvPr/>
        </p:nvSpPr>
        <p:spPr>
          <a:xfrm rot="5400000">
            <a:off x="838984" y="4315001"/>
            <a:ext cx="358420" cy="113237"/>
          </a:xfrm>
          <a:prstGeom prst="triangle">
            <a:avLst/>
          </a:prstGeom>
          <a:solidFill>
            <a:schemeClr val="accent5"/>
          </a:solidFill>
          <a:ln>
            <a:solidFill>
              <a:schemeClr val="accent5">
                <a:lumMod val="75000"/>
              </a:schemeClr>
            </a:solidFill>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72000" tIns="108000" rIns="18000" bIns="46800" anchor="ctr">
            <a:noAutofit/>
          </a:bodyPr>
          <a:lstStyle/>
          <a:p>
            <a:pPr algn="ctr" eaLnBrk="0" hangingPunct="0">
              <a:spcAft>
                <a:spcPts val="1200"/>
              </a:spcAft>
              <a:buClr>
                <a:schemeClr val="tx1"/>
              </a:buClr>
            </a:pPr>
            <a:endParaRPr lang="en-US" sz="1600" b="1" dirty="0" err="1">
              <a:solidFill>
                <a:schemeClr val="bg1"/>
              </a:solidFill>
              <a:latin typeface="Verdana" pitchFamily="34" charset="0"/>
              <a:ea typeface="Verdana" pitchFamily="34" charset="0"/>
            </a:endParaRPr>
          </a:p>
        </p:txBody>
      </p:sp>
      <p:sp>
        <p:nvSpPr>
          <p:cNvPr id="11" name="TextBox 10">
            <a:extLst>
              <a:ext uri="{FF2B5EF4-FFF2-40B4-BE49-F238E27FC236}">
                <a16:creationId xmlns:a16="http://schemas.microsoft.com/office/drawing/2014/main" id="{E44109A6-353F-4450-B6CE-58466ABD5CB4}"/>
              </a:ext>
            </a:extLst>
          </p:cNvPr>
          <p:cNvSpPr txBox="1"/>
          <p:nvPr/>
        </p:nvSpPr>
        <p:spPr>
          <a:xfrm>
            <a:off x="1071155" y="4519726"/>
            <a:ext cx="8307977" cy="2308324"/>
          </a:xfrm>
          <a:prstGeom prst="rect">
            <a:avLst/>
          </a:prstGeom>
          <a:noFill/>
        </p:spPr>
        <p:txBody>
          <a:bodyPr wrap="square" rtlCol="0">
            <a:spAutoFit/>
          </a:bodyPr>
          <a:lstStyle/>
          <a:p>
            <a:pPr algn="just"/>
            <a:r>
              <a:rPr lang="en-US" sz="1200" dirty="0"/>
              <a:t>We have derived 5 new columns from existing columns to get more understanding of data</a:t>
            </a:r>
          </a:p>
          <a:p>
            <a:pPr marL="171450" indent="-171450" algn="just">
              <a:buFontTx/>
              <a:buChar char="-"/>
            </a:pPr>
            <a:r>
              <a:rPr lang="en-US" sz="1200" dirty="0"/>
              <a:t>Annual </a:t>
            </a:r>
            <a:r>
              <a:rPr lang="en-US" sz="1200" dirty="0" err="1"/>
              <a:t>CCAvgSpending</a:t>
            </a:r>
            <a:r>
              <a:rPr lang="en-US" sz="1200" dirty="0"/>
              <a:t> : </a:t>
            </a:r>
            <a:r>
              <a:rPr lang="en-US" sz="1200" dirty="0" err="1"/>
              <a:t>Multyplying</a:t>
            </a:r>
            <a:r>
              <a:rPr lang="en-US" sz="1200" dirty="0"/>
              <a:t> 12 X </a:t>
            </a:r>
            <a:r>
              <a:rPr lang="en-US" sz="1200" dirty="0" err="1"/>
              <a:t>CCAvgSpending</a:t>
            </a:r>
            <a:r>
              <a:rPr lang="en-US" sz="1200" dirty="0"/>
              <a:t> (As annual income is provided in dataset where as </a:t>
            </a:r>
            <a:r>
              <a:rPr lang="en-US" sz="1200" dirty="0" err="1"/>
              <a:t>CCAvgSpending</a:t>
            </a:r>
            <a:r>
              <a:rPr lang="en-US" sz="1200" dirty="0"/>
              <a:t> is in monthly)  </a:t>
            </a:r>
          </a:p>
          <a:p>
            <a:pPr marL="171450" indent="-171450" algn="just">
              <a:buFontTx/>
              <a:buChar char="-"/>
            </a:pPr>
            <a:r>
              <a:rPr lang="en-US" sz="1200" dirty="0"/>
              <a:t>Regions from City Name (which come from Postal Code) </a:t>
            </a:r>
          </a:p>
          <a:p>
            <a:pPr marL="171450" indent="-171450" algn="just">
              <a:buFontTx/>
              <a:buChar char="-"/>
            </a:pPr>
            <a:r>
              <a:rPr lang="en-US" sz="1200" dirty="0"/>
              <a:t>Income Group – From Income using Binning (0%, 25%, 50%, 75%, Max) – Lower, Moderate, High, Very High</a:t>
            </a:r>
          </a:p>
          <a:p>
            <a:pPr marL="171450" indent="-171450" algn="just">
              <a:buFontTx/>
              <a:buChar char="-"/>
            </a:pPr>
            <a:r>
              <a:rPr lang="en-US" sz="1200" dirty="0"/>
              <a:t>Annual </a:t>
            </a:r>
            <a:r>
              <a:rPr lang="en-US" sz="1200" dirty="0" err="1"/>
              <a:t>CCAvgSpending</a:t>
            </a:r>
            <a:r>
              <a:rPr lang="en-US" sz="1200" dirty="0"/>
              <a:t> Group - Lower, Moderate, High, Very High(Using Binning 0%, 25%, 50%, 75%, Max)</a:t>
            </a:r>
          </a:p>
          <a:p>
            <a:pPr marL="171450" indent="-171450" algn="just">
              <a:buFontTx/>
              <a:buChar char="-"/>
            </a:pPr>
            <a:r>
              <a:rPr lang="en-US" sz="1200" dirty="0"/>
              <a:t>Age Group - '0-35', '36-45', '46-55', '56-100’</a:t>
            </a:r>
          </a:p>
          <a:p>
            <a:pPr marL="171450" indent="-171450" algn="just">
              <a:buFontTx/>
              <a:buChar char="-"/>
            </a:pPr>
            <a:endParaRPr lang="en-US" sz="1200" dirty="0"/>
          </a:p>
          <a:p>
            <a:r>
              <a:rPr lang="en-US" sz="1200" b="1" dirty="0" err="1">
                <a:solidFill>
                  <a:schemeClr val="accent1">
                    <a:lumMod val="75000"/>
                  </a:schemeClr>
                </a:solidFill>
              </a:rPr>
              <a:t>Annual_CCAvgSpending_Group</a:t>
            </a:r>
            <a:r>
              <a:rPr lang="en-US" sz="1200" b="1" dirty="0">
                <a:solidFill>
                  <a:schemeClr val="accent1">
                    <a:lumMod val="75000"/>
                  </a:schemeClr>
                </a:solidFill>
              </a:rPr>
              <a:t>, </a:t>
            </a:r>
            <a:r>
              <a:rPr lang="en-US" sz="1200" b="1" dirty="0" err="1">
                <a:solidFill>
                  <a:schemeClr val="accent1">
                    <a:lumMod val="75000"/>
                  </a:schemeClr>
                </a:solidFill>
              </a:rPr>
              <a:t>Income_Group</a:t>
            </a:r>
            <a:r>
              <a:rPr lang="en-US" sz="1200" b="1" dirty="0">
                <a:solidFill>
                  <a:schemeClr val="accent1">
                    <a:lumMod val="75000"/>
                  </a:schemeClr>
                </a:solidFill>
              </a:rPr>
              <a:t> </a:t>
            </a:r>
            <a:r>
              <a:rPr lang="en-US" sz="1200" dirty="0"/>
              <a:t>- created 4 group and all 4 group distribution more or less the same but </a:t>
            </a:r>
            <a:r>
              <a:rPr lang="en-US" sz="1200" b="1" dirty="0"/>
              <a:t>higher annual spender or income customers are more likely to take up the personal loan</a:t>
            </a:r>
          </a:p>
          <a:p>
            <a:endParaRPr lang="en-US" sz="1200" b="1" dirty="0"/>
          </a:p>
          <a:p>
            <a:r>
              <a:rPr lang="en-US" sz="1200" dirty="0" err="1"/>
              <a:t>Age_Group</a:t>
            </a:r>
            <a:r>
              <a:rPr lang="en-US" sz="1200" dirty="0"/>
              <a:t> - All the 4 groups have almost similar distribution in with loan and without loan in dataset in grouping</a:t>
            </a:r>
          </a:p>
        </p:txBody>
      </p:sp>
    </p:spTree>
    <p:extLst>
      <p:ext uri="{BB962C8B-B14F-4D97-AF65-F5344CB8AC3E}">
        <p14:creationId xmlns:p14="http://schemas.microsoft.com/office/powerpoint/2010/main" val="3448850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3069</Words>
  <Application>Microsoft Office PowerPoint</Application>
  <PresentationFormat>Widescreen</PresentationFormat>
  <Paragraphs>258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Mritunjay (IFAP DC ATV SPM MC ETCL IE / External)</dc:creator>
  <cp:lastModifiedBy>Kumar Mritunjay (IFAP DC ATV SPM MC ETCL IE / External)</cp:lastModifiedBy>
  <cp:revision>22</cp:revision>
  <dcterms:created xsi:type="dcterms:W3CDTF">2023-04-14T09:43:35Z</dcterms:created>
  <dcterms:modified xsi:type="dcterms:W3CDTF">2023-04-14T12:56:44Z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empower.integration.Classification.DocumentId">
    <vt:lpwstr/>
  </property>
  <property fmtid="{D5CDD505-2E9C-101B-9397-08002B2CF9AE}" pid="3" name="empower.integration.Classification.DocumentVersion">
    <vt:lpwstr/>
  </property>
  <property fmtid="{D5CDD505-2E9C-101B-9397-08002B2CF9AE}" pid="4" name="empower.integration.Classification.DocumentOwner">
    <vt:lpwstr/>
  </property>
  <property fmtid="{D5CDD505-2E9C-101B-9397-08002B2CF9AE}" pid="5" name="empower.integration.Classification.ShowFooter">
    <vt:bool>true</vt:bool>
  </property>
  <property fmtid="{D5CDD505-2E9C-101B-9397-08002B2CF9AE}" pid="6" name="empower.integration.Classification.RestrictionLevel">
    <vt:i4>0</vt:i4>
  </property>
  <property fmtid="{D5CDD505-2E9C-101B-9397-08002B2CF9AE}" pid="7" name="empower.integration.Classification.FooterDate">
    <vt:filetime>2023-04-14T09:43:35Z</vt:filetime>
  </property>
  <property fmtid="{D5CDD505-2E9C-101B-9397-08002B2CF9AE}" pid="8" name="empower.integration.Classification.DateFormat">
    <vt:lpwstr/>
  </property>
  <property fmtid="{D5CDD505-2E9C-101B-9397-08002B2CF9AE}" pid="9" name="empower.integration.Classification.IsDraft">
    <vt:bool>false</vt:bool>
  </property>
  <property fmtid="{D5CDD505-2E9C-101B-9397-08002B2CF9AE}" pid="10" name="empower.integration.Classification.IsProprietary">
    <vt:bool>false</vt:bool>
  </property>
  <property fmtid="{D5CDD505-2E9C-101B-9397-08002B2CF9AE}" pid="11" name="empower.integration.Classification.HasAdditionalMarking">
    <vt:bool>false</vt:bool>
  </property>
  <property fmtid="{D5CDD505-2E9C-101B-9397-08002B2CF9AE}" pid="12" name="empower.integration.Classification.AdditionalMarking">
    <vt:lpwstr/>
  </property>
  <property fmtid="{D5CDD505-2E9C-101B-9397-08002B2CF9AE}" pid="13" name="empower.integration.Classification.IsEmpowerClassified">
    <vt:bool>false</vt:bool>
  </property>
</Properties>
</file>