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e7f9b9-7420-4e1c-afa9-1a295184bfe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363" y="77"/>
      </p:cViewPr>
      <p:guideLst>
        <p:guide orient="horz" pos="212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C80C4-677A-4F54-AC67-C50708C2FC3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A0F62-844B-4132-81E1-2E689FBBFCC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903F-3C35-4983-96FE-6EEAD131E21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AA46-2763-4041-B783-5ACBEC33EAA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3B10-10DD-4040-ADE2-78F3C2146EB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CF2A-5A96-47F5-A34D-869F86863F7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40AF-ADB6-4619-A1AD-FA88528A64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52BE-33E2-4E1B-AAE4-3471EAE44CA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236B-ACD7-4E9C-AEED-89570FAC022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76F1-0351-47A7-9E00-8AC2910042B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7584-98B9-4F18-ACF8-FFDBD3E16709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Seminar Title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C3ED6E0-CB5F-4E20-89A6-92B3170875D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Seminar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5D92F5-C6BD-4770-B93B-CCC7110BAD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205-AB75-4E65-953E-9AA511FB839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FECF20-AD1C-42E2-B1AF-778A878753C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Seminar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5D92F5-C6BD-4770-B93B-CCC7110BADD0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38455" y="384175"/>
            <a:ext cx="8467090" cy="1003935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b="1" dirty="0">
                <a:solidFill>
                  <a:schemeClr val="accent2"/>
                </a:solidFill>
                <a:latin typeface="Cambria" panose="02040503050406030204" pitchFamily="18" charset="0"/>
                <a:cs typeface="BrowalliaUPC" pitchFamily="34" charset="-34"/>
              </a:rPr>
              <a:t>Cybersecurity in the Internet of Things (IoT)</a:t>
            </a:r>
            <a:endParaRPr lang="en-US" altLang="en-US" sz="2800" b="1" dirty="0">
              <a:solidFill>
                <a:schemeClr val="accent2"/>
              </a:solidFill>
              <a:latin typeface="Cambria" panose="02040503050406030204" pitchFamily="18" charset="0"/>
              <a:cs typeface="BrowalliaUPC" pitchFamily="34" charset="-3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US" altLang="en-US" sz="1100" b="1" cap="none" dirty="0">
                <a:solidFill>
                  <a:schemeClr val="bg1"/>
                </a:solidFill>
                <a:latin typeface="Cambria" panose="02040503050406030204" pitchFamily="18" charset="0"/>
                <a:cs typeface="BrowalliaUPC" pitchFamily="34" charset="-34"/>
              </a:rPr>
              <a:t>Cybersecurity in the Internet of Things (IoT)</a:t>
            </a:r>
            <a:endParaRPr lang="en-US" altLang="en-US" sz="1100" b="1" cap="none" dirty="0">
              <a:solidFill>
                <a:schemeClr val="bg1"/>
              </a:solidFill>
              <a:latin typeface="Cambria" panose="02040503050406030204" pitchFamily="18" charset="0"/>
              <a:cs typeface="BrowalliaUPC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z="1100" smtClean="0">
                <a:latin typeface="Cambria" panose="02040503050406030204" pitchFamily="18" charset="0"/>
                <a:ea typeface="Cambria" panose="02040503050406030204" pitchFamily="18" charset="0"/>
              </a:rPr>
            </a:fld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81081" y="1911126"/>
            <a:ext cx="3400023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Microsoft Sans Serif" panose="020B0604020202020204" charset="0"/>
              </a:rPr>
              <a:t>Under The Guidance Of</a:t>
            </a:r>
            <a:endParaRPr kumimoji="0" lang="en-US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Microsoft Sans Serif" panose="020B060402020202020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Microsoft Sans Serif" panose="020B0604020202020204" charset="0"/>
              </a:rPr>
              <a:t>Prof. V</a:t>
            </a: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Microsoft Sans Serif" panose="020B0604020202020204" charset="0"/>
              </a:rPr>
              <a:t>ijya Tulsani</a:t>
            </a:r>
            <a:endParaRPr lang="en-US" altLang="en-US" sz="22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Microsoft Sans Serif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1083" y="4635327"/>
            <a:ext cx="459889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Submitted To: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Department of MCA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Faculty of IT &amp; Computer Science,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PARUL University</a:t>
            </a:r>
            <a:endParaRPr lang="en-US" sz="2200" b="1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 descr="C:\Users\HP\Desktop\pu.jpg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5924" y="4554071"/>
            <a:ext cx="2447911" cy="157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410790" y="3267410"/>
            <a:ext cx="6335484" cy="10452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4572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Microsoft Sans Serif" panose="020B0604020202020204" charset="0"/>
              </a:rPr>
              <a:t>Developed By</a:t>
            </a:r>
            <a:r>
              <a:rPr lang="en-US" sz="2000" b="1" dirty="0">
                <a:solidFill>
                  <a:srgbClr val="1F497D"/>
                </a:solidFill>
                <a:latin typeface="Cambria" panose="02040503050406030204" pitchFamily="18" charset="0"/>
                <a:ea typeface="Calibri" panose="020F0502020204030204" pitchFamily="34" charset="0"/>
                <a:cs typeface="Microsoft Sans Serif" panose="020B0604020202020204" charset="0"/>
              </a:rPr>
              <a:t> </a:t>
            </a:r>
            <a:endParaRPr lang="en-US" sz="2000" b="1" dirty="0">
              <a:solidFill>
                <a:srgbClr val="1F497D"/>
              </a:solidFill>
              <a:latin typeface="Cambria" panose="02040503050406030204" pitchFamily="18" charset="0"/>
              <a:ea typeface="Calibri" panose="020F0502020204030204" pitchFamily="34" charset="0"/>
              <a:cs typeface="Microsoft Sans Serif" panose="020B0604020202020204" charset="0"/>
            </a:endParaRPr>
          </a:p>
          <a:p>
            <a:pPr marL="457200" lvl="1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Microsoft Sans Serif" panose="020B0604020202020204" charset="0"/>
              </a:rPr>
              <a:t>Mritunjay Saini (2405112140053)</a:t>
            </a:r>
            <a:endParaRPr lang="en-US" sz="2200" b="1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Microsoft Sans Serif" panose="020B0604020202020204" charset="0"/>
            </a:endParaRP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Microsoft Sans Serif" panose="020B0604020202020204" charset="0"/>
              </a:rPr>
              <a:t>	</a:t>
            </a:r>
            <a:endParaRPr kumimoji="0" 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15D92F5-C6BD-4770-B93B-CCC7110BADD0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03910" y="2299970"/>
            <a:ext cx="76053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600" b="1">
                <a:latin typeface="Cambria" panose="02040503050406030204" pitchFamily="18" charset="0"/>
                <a:cs typeface="Cambria" panose="02040503050406030204" pitchFamily="18" charset="0"/>
              </a:rPr>
              <a:t>Thank You</a:t>
            </a:r>
            <a:endParaRPr lang="en-US" sz="9600" b="1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30588" y="6421196"/>
            <a:ext cx="984019" cy="365125"/>
          </a:xfrm>
        </p:spPr>
        <p:txBody>
          <a:bodyPr/>
          <a:lstStyle/>
          <a:p>
            <a:fld id="{615D92F5-C6BD-4770-B93B-CCC7110BADD0}" type="slidenum">
              <a:rPr lang="en-US" sz="1100" smtClean="0"/>
            </a:fld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271" y="941599"/>
            <a:ext cx="8086543" cy="413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APPLICATION AREAS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METHODOLOGIES (e.g. LITERATURE REVIEW)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ALGORITHMS / TECHNIQUES 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TOOLS &amp; TECHNOLOGIES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CURRENT/LATEST R&amp;D WORKS IN THE FIELD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BIBLIOGRAPHY / REFERENCES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US" altLang="en-US" sz="1100" b="1" cap="none" dirty="0">
                <a:solidFill>
                  <a:schemeClr val="bg1"/>
                </a:solidFill>
                <a:latin typeface="Cambria" panose="02040503050406030204" pitchFamily="18" charset="0"/>
                <a:cs typeface="BrowalliaUPC" pitchFamily="34" charset="-34"/>
                <a:sym typeface="+mn-ea"/>
              </a:rPr>
              <a:t>Cybersecurity in the Internet of Things (IoT)</a:t>
            </a:r>
            <a:endParaRPr lang="en-US" sz="1100" b="1" cap="none" dirty="0">
              <a:solidFill>
                <a:schemeClr val="bg1"/>
              </a:solidFill>
              <a:latin typeface="Cambria" panose="02040503050406030204" pitchFamily="18" charset="0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9271" y="233713"/>
            <a:ext cx="8283388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939" y="1280541"/>
            <a:ext cx="7964424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The Internet of Things (IoT) is transforming the way we interact with the physical world, connecting billions of devices, systems, and sensors, from smart homes to industrial .</a:t>
            </a:r>
            <a:endParaRPr lang="en-US" altLang="en-US" sz="2400" dirty="0"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altLang="en-US" sz="2400" dirty="0"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alt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 IoT devices generate vast amounts of data and facilitate automation, enhancing efficiency and convenience in various sectors.</a:t>
            </a:r>
            <a:endParaRPr lang="en-US" altLang="en-US" sz="2400" dirty="0">
              <a:effectLst/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Cambria" panose="02040503050406030204" pitchFamily="18" charset="0"/>
                <a:cs typeface="Cambria" panose="02040503050406030204" pitchFamily="18" charset="0"/>
              </a:rPr>
              <a:t>Due to the interconnectivity of IoT devices and their potential vulnerabilities, they have become attractive targets for cybercriminals.</a:t>
            </a:r>
            <a:endParaRPr lang="en-US" altLang="en-US" sz="24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US" altLang="en-US" sz="1100" b="1" cap="none" dirty="0">
                <a:solidFill>
                  <a:schemeClr val="bg1"/>
                </a:solidFill>
                <a:latin typeface="Cambria" panose="02040503050406030204" pitchFamily="18" charset="0"/>
                <a:cs typeface="BrowalliaUPC" pitchFamily="34" charset="-34"/>
                <a:sym typeface="+mn-ea"/>
              </a:rPr>
              <a:t>Cybersecurity in the Internet of Things (IoT)</a:t>
            </a:r>
            <a:endParaRPr lang="en-US" sz="1100" b="1" cap="none" dirty="0">
              <a:solidFill>
                <a:schemeClr val="bg1"/>
              </a:solidFill>
              <a:latin typeface="Cambria" panose="02040503050406030204" pitchFamily="18" charset="0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AREAS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224" y="1367536"/>
            <a:ext cx="7964424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4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en-US" altLang="en-US" b="1" dirty="0">
                <a:latin typeface="Cambria" panose="02040503050406030204" pitchFamily="18" charset="0"/>
                <a:cs typeface="Cambria" panose="02040503050406030204" pitchFamily="18" charset="0"/>
              </a:rPr>
              <a:t>Smart Homes</a:t>
            </a:r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 :IoT-enabled devices (e.g., smart thermostats, security cameras, voice assistants) that control household functions.</a:t>
            </a:r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en-US" altLang="en-US" b="1" dirty="0">
                <a:latin typeface="Cambria" panose="02040503050406030204" pitchFamily="18" charset="0"/>
                <a:cs typeface="Cambria" panose="02040503050406030204" pitchFamily="18" charset="0"/>
              </a:rPr>
              <a:t>Healthcare </a:t>
            </a:r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:Medical devices (e.g., wearables, remote monitoring devices, implantable devices) that transmit sensitive patient data.</a:t>
            </a:r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en-US" altLang="en-US" b="1" dirty="0">
                <a:latin typeface="Cambria" panose="02040503050406030204" pitchFamily="18" charset="0"/>
                <a:cs typeface="Cambria" panose="02040503050406030204" pitchFamily="18" charset="0"/>
              </a:rPr>
              <a:t>Industrial IoT (IIoT)</a:t>
            </a:r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 :Sensors and devices in manufacturing, agriculture, and logistics.</a:t>
            </a:r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en-US" altLang="en-US" b="1" dirty="0">
                <a:latin typeface="Cambria" panose="02040503050406030204" pitchFamily="18" charset="0"/>
                <a:cs typeface="Cambria" panose="02040503050406030204" pitchFamily="18" charset="0"/>
              </a:rPr>
              <a:t>Smart Cities</a:t>
            </a:r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 :Connected infrastructure like traffic lights, surveillance cameras, and public utilities</a:t>
            </a:r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cs typeface="Cambria" panose="02040503050406030204" pitchFamily="18" charset="0"/>
              </a:rPr>
              <a:t> </a:t>
            </a:r>
            <a:r>
              <a:rPr lang="en-US" altLang="en-US" b="1" dirty="0">
                <a:latin typeface="Cambria" panose="02040503050406030204" pitchFamily="18" charset="0"/>
                <a:cs typeface="Cambria" panose="02040503050406030204" pitchFamily="18" charset="0"/>
              </a:rPr>
              <a:t>Automotive</a:t>
            </a:r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 :Connected vehicles with IoT integration (e.g., autonomous vehicles, GPS systems).</a:t>
            </a:r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US" altLang="en-US" sz="1100" b="1" cap="none" dirty="0">
                <a:solidFill>
                  <a:schemeClr val="bg1"/>
                </a:solidFill>
                <a:latin typeface="Cambria" panose="02040503050406030204" pitchFamily="18" charset="0"/>
                <a:cs typeface="BrowalliaUPC" pitchFamily="34" charset="-34"/>
                <a:sym typeface="+mn-ea"/>
              </a:rPr>
              <a:t>Cybersecurity in the Internet of Things (IoT)</a:t>
            </a:r>
            <a:endParaRPr lang="en-US" sz="1100" b="1" cap="none" dirty="0">
              <a:solidFill>
                <a:schemeClr val="bg1"/>
              </a:solidFill>
              <a:latin typeface="Cambria" panose="02040503050406030204" pitchFamily="18" charset="0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METHODOLOGIES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383" y="1313053"/>
            <a:ext cx="8086413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4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Simulation and Testing</a:t>
            </a:r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Qualitative Analysis</a:t>
            </a:r>
            <a:r>
              <a:rPr lang="en-US" dirty="0">
                <a:latin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Literature Review</a:t>
            </a:r>
            <a:r>
              <a:rPr lang="en-IN" dirty="0">
                <a:latin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Quantitative Research</a:t>
            </a:r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cs typeface="Cambria" panose="02040503050406030204" pitchFamily="18" charset="0"/>
              </a:rPr>
              <a:t>Supervised Learning Models</a:t>
            </a:r>
            <a:r>
              <a:rPr lang="en-IN" dirty="0">
                <a:latin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Comparative Analysis</a:t>
            </a:r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US" altLang="en-US" sz="1100" b="1" cap="none" dirty="0">
                <a:solidFill>
                  <a:schemeClr val="bg1"/>
                </a:solidFill>
                <a:latin typeface="Cambria" panose="02040503050406030204" pitchFamily="18" charset="0"/>
                <a:cs typeface="BrowalliaUPC" pitchFamily="34" charset="-34"/>
                <a:sym typeface="+mn-ea"/>
              </a:rPr>
              <a:t>Cybersecurity in the Internet of Things (IoT)</a:t>
            </a:r>
            <a:endParaRPr lang="en-US" sz="1100" b="1" cap="none" dirty="0">
              <a:solidFill>
                <a:schemeClr val="bg1"/>
              </a:solidFill>
              <a:latin typeface="Cambria" panose="02040503050406030204" pitchFamily="18" charset="0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9271" y="233713"/>
            <a:ext cx="8283388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ALGORITHMS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TECHNIQUES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US" altLang="en-US" sz="1100" b="1" cap="none" dirty="0">
                <a:solidFill>
                  <a:schemeClr val="bg1"/>
                </a:solidFill>
                <a:latin typeface="Cambria" panose="02040503050406030204" pitchFamily="18" charset="0"/>
                <a:cs typeface="BrowalliaUPC" pitchFamily="34" charset="-34"/>
                <a:sym typeface="+mn-ea"/>
              </a:rPr>
              <a:t>Cybersecurity in the Internet of Things (IoT)</a:t>
            </a:r>
            <a:endParaRPr lang="en-US" sz="1100" b="1" cap="none" dirty="0">
              <a:solidFill>
                <a:schemeClr val="bg1"/>
              </a:solidFill>
              <a:latin typeface="Cambria" panose="02040503050406030204" pitchFamily="18" charset="0"/>
              <a:cs typeface="BrowalliaUPC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420" y="1273175"/>
            <a:ext cx="8119745" cy="4780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en-US" sz="2400" b="1" dirty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Encryption Algorithms:</a:t>
            </a:r>
            <a:endParaRPr lang="en-US" altLang="en-US" sz="2400" dirty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000" dirty="0">
                <a:latin typeface="Cambria" panose="02040503050406030204" pitchFamily="18" charset="0"/>
                <a:cs typeface="Cambria" panose="02040503050406030204" pitchFamily="18" charset="0"/>
              </a:rPr>
              <a:t>AES (Advanced Encryption Standard): Widely used for encrypting data in IoT devices.</a:t>
            </a:r>
            <a:endParaRPr lang="en-US" altLang="en-US" sz="20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000" dirty="0">
                <a:latin typeface="Cambria" panose="02040503050406030204" pitchFamily="18" charset="0"/>
                <a:cs typeface="Cambria" panose="02040503050406030204" pitchFamily="18" charset="0"/>
              </a:rPr>
              <a:t>RSA (Rivest-Shamir-Adleman): Used for secure communication between IoT devices and central servers.</a:t>
            </a:r>
            <a:endParaRPr lang="en-US" altLang="en-US" sz="20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lv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ambria" panose="02040503050406030204" pitchFamily="18" charset="0"/>
                <a:cs typeface="Cambria" panose="02040503050406030204" pitchFamily="18" charset="0"/>
              </a:rPr>
              <a:t>Authentication Protocols:</a:t>
            </a:r>
            <a:endParaRPr lang="en-US" altLang="en-US" sz="2400" b="1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000" dirty="0">
                <a:latin typeface="Cambria" panose="02040503050406030204" pitchFamily="18" charset="0"/>
                <a:cs typeface="Cambria" panose="02040503050406030204" pitchFamily="18" charset="0"/>
              </a:rPr>
              <a:t>Mutual Authentication: Ensures both the IoT device and the server authenticate each other to prevent unauthorized access.</a:t>
            </a:r>
            <a:endParaRPr lang="en-US" altLang="en-US" sz="20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000" dirty="0">
                <a:latin typeface="Cambria" panose="02040503050406030204" pitchFamily="18" charset="0"/>
                <a:cs typeface="Cambria" panose="02040503050406030204" pitchFamily="18" charset="0"/>
              </a:rPr>
              <a:t>Biometric Authentication: Used in IoT systems for enhanced security.</a:t>
            </a:r>
            <a:endParaRPr lang="en-US" altLang="en-US" sz="20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9271" y="233713"/>
            <a:ext cx="8283388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TOOLS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&amp; TECHNOLOGIES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135" y="1560830"/>
            <a:ext cx="7964170" cy="448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4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en-US" b="1" dirty="0">
                <a:cs typeface="Bell MT" panose="02020503060305020303" pitchFamily="18" charset="0"/>
              </a:rPr>
              <a:t>IoT Security Frameworks</a:t>
            </a:r>
            <a:endParaRPr lang="en-US" altLang="en-US" sz="2000" b="1" dirty="0">
              <a:cs typeface="Bell MT" panose="02020503060305020303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en-US" b="1" dirty="0">
                <a:cs typeface="Bell MT" panose="02020503060305020303" pitchFamily="18" charset="0"/>
              </a:rPr>
              <a:t>Security Protocols and Tools</a:t>
            </a:r>
            <a:endParaRPr lang="en-US" altLang="en-US" b="1" dirty="0">
              <a:cs typeface="Bell MT" panose="02020503060305020303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en-US" b="1" dirty="0">
                <a:cs typeface="Bell MT" panose="02020503060305020303" pitchFamily="18" charset="0"/>
              </a:rPr>
              <a:t>IoT Device Management Platforms</a:t>
            </a:r>
            <a:endParaRPr lang="en-US" altLang="en-US" b="1" dirty="0">
              <a:cs typeface="Bell MT" panose="02020503060305020303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en-US" b="1" dirty="0">
                <a:cs typeface="Bell MT" panose="02020503060305020303" pitchFamily="18" charset="0"/>
              </a:rPr>
              <a:t>Penetration Testing Tools</a:t>
            </a:r>
            <a:endParaRPr lang="en-US" altLang="en-US" b="1" dirty="0">
              <a:cs typeface="Bell MT" panose="02020503060305020303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en-US" b="1" dirty="0">
                <a:cs typeface="Bell MT" panose="02020503060305020303" pitchFamily="18" charset="0"/>
              </a:rPr>
              <a:t>IoT Simulation Platforms</a:t>
            </a:r>
            <a:endParaRPr lang="en-US" altLang="en-US" b="1" dirty="0">
              <a:cs typeface="Bell MT" panose="02020503060305020303" pitchFamily="18" charset="0"/>
            </a:endParaRPr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US" altLang="en-US" sz="1100" b="1" cap="none" dirty="0">
                <a:solidFill>
                  <a:schemeClr val="bg1"/>
                </a:solidFill>
                <a:latin typeface="Cambria" panose="02040503050406030204" pitchFamily="18" charset="0"/>
                <a:cs typeface="BrowalliaUPC" pitchFamily="34" charset="-34"/>
                <a:sym typeface="+mn-ea"/>
              </a:rPr>
              <a:t>Cybersecurity in the Internet of Things (IoT)</a:t>
            </a:r>
            <a:endParaRPr lang="en-US" sz="1100" b="1" cap="none" dirty="0">
              <a:solidFill>
                <a:schemeClr val="bg1"/>
              </a:solidFill>
              <a:latin typeface="Cambria" panose="02040503050406030204" pitchFamily="18" charset="0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9271" y="233713"/>
            <a:ext cx="8283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CURRENT/LATEST R&amp;D WORKS IN THE FIELD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9420" y="1557020"/>
            <a:ext cx="7964170" cy="42805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4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en-US" altLang="en-US" b="1" dirty="0">
                <a:latin typeface="Cambria" panose="02040503050406030204" pitchFamily="18" charset="0"/>
                <a:cs typeface="Cambria" panose="02040503050406030204" pitchFamily="18" charset="0"/>
              </a:rPr>
              <a:t>AI-Based Intrusion Detection Systems</a:t>
            </a:r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: Machine learning and AI techniques are being explored to detect sophisticated attacks and zero-day exploits in IoT networks.</a:t>
            </a:r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en-US" altLang="en-US" b="1" dirty="0">
                <a:latin typeface="Cambria" panose="02040503050406030204" pitchFamily="18" charset="0"/>
                <a:cs typeface="Cambria" panose="02040503050406030204" pitchFamily="18" charset="0"/>
              </a:rPr>
              <a:t>5G and IoT Security: </a:t>
            </a:r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With the rollout of 5G networks, securing the communication between IoT devices becomes even more critical due to the expected increase in device density and data traffic.</a:t>
            </a:r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en-US" altLang="en-US" b="1" dirty="0">
                <a:latin typeface="Cambria" panose="02040503050406030204" pitchFamily="18" charset="0"/>
                <a:cs typeface="Cambria" panose="02040503050406030204" pitchFamily="18" charset="0"/>
              </a:rPr>
              <a:t>IoT Security Automation</a:t>
            </a:r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: Automating security responses and patches in real-time to mitigate vulnerabilities without human intervention.</a:t>
            </a:r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US" altLang="en-US" sz="1100" b="1" cap="none" dirty="0">
                <a:solidFill>
                  <a:schemeClr val="bg1"/>
                </a:solidFill>
                <a:latin typeface="Cambria" panose="02040503050406030204" pitchFamily="18" charset="0"/>
                <a:cs typeface="BrowalliaUPC" pitchFamily="34" charset="-34"/>
                <a:sym typeface="+mn-ea"/>
              </a:rPr>
              <a:t>Cybersecurity in the Internet of Things (IoT)</a:t>
            </a:r>
            <a:endParaRPr lang="en-US" sz="1100" b="1" cap="none" dirty="0">
              <a:solidFill>
                <a:schemeClr val="bg1"/>
              </a:solidFill>
              <a:latin typeface="Cambria" panose="02040503050406030204" pitchFamily="18" charset="0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BIBLIOGRAPHY / REFERENCES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5135" y="1432560"/>
            <a:ext cx="8041005" cy="4755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0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IoT Security: Advances in Research and Solutions by A. S. L. Patil et al. (Springer, 2023)</a:t>
            </a:r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Internet of Things: Security and Privacy Issues by M. V. R. K. S. P. N. Rao et al. (Wiley, 2022)</a:t>
            </a:r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“The Internet of Things (IoT) and Its Security Challenges” – International Journal of Computer Science and Information Security, 2023.</a:t>
            </a:r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“Blockchain and IoT: Security and Privacy” by S. Chen, et al. in IEEE Access, 2021.</a:t>
            </a:r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NIST Special Publication 800-53: Security and Privacy Controls for Information Systems and Organizations (NIST, 2020).</a:t>
            </a:r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en-IN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4116" y="6459785"/>
            <a:ext cx="6215768" cy="365125"/>
          </a:xfrm>
        </p:spPr>
        <p:txBody>
          <a:bodyPr/>
          <a:lstStyle/>
          <a:p>
            <a:r>
              <a:rPr lang="en-US" altLang="en-US" sz="1100" b="1" cap="none" dirty="0">
                <a:solidFill>
                  <a:schemeClr val="bg1"/>
                </a:solidFill>
                <a:latin typeface="Cambria" panose="02040503050406030204" pitchFamily="18" charset="0"/>
                <a:cs typeface="BrowalliaUPC" pitchFamily="34" charset="-34"/>
                <a:sym typeface="+mn-ea"/>
              </a:rPr>
              <a:t>Cybersecurity in the Internet of Things (IoT)</a:t>
            </a:r>
            <a:endParaRPr lang="en-US" sz="1100" b="1" cap="none" dirty="0">
              <a:solidFill>
                <a:schemeClr val="bg1"/>
              </a:solidFill>
              <a:latin typeface="Cambria" panose="02040503050406030204" pitchFamily="18" charset="0"/>
              <a:cs typeface="BrowalliaUPC" pitchFamily="34" charset="-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3629</Words>
  <Application>WPS Presentation</Application>
  <PresentationFormat>On-screen Show (4:3)</PresentationFormat>
  <Paragraphs>134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Cambria</vt:lpstr>
      <vt:lpstr>BrowalliaUPC</vt:lpstr>
      <vt:lpstr>Microsoft Sans Serif</vt:lpstr>
      <vt:lpstr>Bell MT</vt:lpstr>
      <vt:lpstr>Times New Roman</vt:lpstr>
      <vt:lpstr>Wingdings</vt:lpstr>
      <vt:lpstr>Microsoft YaHei</vt:lpstr>
      <vt:lpstr>Arial Unicode MS</vt:lpstr>
      <vt:lpstr>Calibri Light</vt:lpstr>
      <vt:lpstr>Retrospect</vt:lpstr>
      <vt:lpstr>Cybersecurity in the Internet of Things (IoT)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</dc:creator>
  <cp:lastModifiedBy>mritunjay saini</cp:lastModifiedBy>
  <cp:revision>205</cp:revision>
  <dcterms:created xsi:type="dcterms:W3CDTF">2017-05-16T07:00:00Z</dcterms:created>
  <dcterms:modified xsi:type="dcterms:W3CDTF">2025-03-18T17:23:39Z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D4CB515D694B46A2892EF36379C04F8B_12</vt:lpwstr>
  </property>
  <property fmtid="{D5CDD505-2E9C-101B-9397-08002B2CF9AE}" pid="3" name="KSOProductBuildVer">
    <vt:lpwstr>1033-12.2.0.20326</vt:lpwstr>
  </property>
</Properties>
</file>