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65" r:id="rId3"/>
    <p:sldId id="264" r:id="rId4"/>
    <p:sldId id="270" r:id="rId5"/>
    <p:sldId id="263" r:id="rId6"/>
    <p:sldId id="260" r:id="rId7"/>
    <p:sldId id="282" r:id="rId8"/>
    <p:sldId id="269" r:id="rId9"/>
    <p:sldId id="268" r:id="rId10"/>
    <p:sldId id="283" r:id="rId11"/>
    <p:sldId id="267" r:id="rId12"/>
    <p:sldId id="281" r:id="rId13"/>
    <p:sldId id="266" r:id="rId14"/>
    <p:sldId id="273" r:id="rId15"/>
    <p:sldId id="272" r:id="rId16"/>
    <p:sldId id="271" r:id="rId17"/>
    <p:sldId id="275" r:id="rId18"/>
    <p:sldId id="274" r:id="rId19"/>
    <p:sldId id="280" r:id="rId20"/>
    <p:sldId id="279" r:id="rId21"/>
    <p:sldId id="278" r:id="rId22"/>
    <p:sldId id="277" r:id="rId23"/>
    <p:sldId id="276"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AC8F16-D7D9-4C8B-B4BF-FEBE7554F28F}"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5B47E-DB2C-4FBF-8EF9-B4E5933C02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93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C8F16-D7D9-4C8B-B4BF-FEBE7554F28F}"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281943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C8F16-D7D9-4C8B-B4BF-FEBE7554F28F}"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240554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C8F16-D7D9-4C8B-B4BF-FEBE7554F28F}"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288642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C8F16-D7D9-4C8B-B4BF-FEBE7554F28F}"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E5B47E-DB2C-4FBF-8EF9-B4E5933C02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92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AC8F16-D7D9-4C8B-B4BF-FEBE7554F28F}"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277657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AC8F16-D7D9-4C8B-B4BF-FEBE7554F28F}"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266505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AC8F16-D7D9-4C8B-B4BF-FEBE7554F28F}"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406372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AC8F16-D7D9-4C8B-B4BF-FEBE7554F28F}" type="datetimeFigureOut">
              <a:rPr lang="en-IN" smtClean="0"/>
              <a:t>06-06-2023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197417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AC8F16-D7D9-4C8B-B4BF-FEBE7554F28F}" type="datetimeFigureOut">
              <a:rPr lang="en-IN" smtClean="0"/>
              <a:t>06-06-2023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E5B47E-DB2C-4FBF-8EF9-B4E5933C02E4}" type="slidenum">
              <a:rPr lang="en-IN" smtClean="0"/>
              <a:t>‹#›</a:t>
            </a:fld>
            <a:endParaRPr lang="en-IN"/>
          </a:p>
        </p:txBody>
      </p:sp>
    </p:spTree>
    <p:extLst>
      <p:ext uri="{BB962C8B-B14F-4D97-AF65-F5344CB8AC3E}">
        <p14:creationId xmlns:p14="http://schemas.microsoft.com/office/powerpoint/2010/main" val="345757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C8F16-D7D9-4C8B-B4BF-FEBE7554F28F}"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E5B47E-DB2C-4FBF-8EF9-B4E5933C02E4}" type="slidenum">
              <a:rPr lang="en-IN" smtClean="0"/>
              <a:t>‹#›</a:t>
            </a:fld>
            <a:endParaRPr lang="en-IN"/>
          </a:p>
        </p:txBody>
      </p:sp>
    </p:spTree>
    <p:extLst>
      <p:ext uri="{BB962C8B-B14F-4D97-AF65-F5344CB8AC3E}">
        <p14:creationId xmlns:p14="http://schemas.microsoft.com/office/powerpoint/2010/main" val="26412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AC8F16-D7D9-4C8B-B4BF-FEBE7554F28F}" type="datetimeFigureOut">
              <a:rPr lang="en-IN" smtClean="0"/>
              <a:t>06-06-2023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E5B47E-DB2C-4FBF-8EF9-B4E5933C02E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9309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7F78-3757-5BC1-3F87-5FB3173CFD69}"/>
              </a:ext>
            </a:extLst>
          </p:cNvPr>
          <p:cNvSpPr>
            <a:spLocks noGrp="1"/>
          </p:cNvSpPr>
          <p:nvPr>
            <p:ph type="ctrTitle"/>
          </p:nvPr>
        </p:nvSpPr>
        <p:spPr>
          <a:xfrm>
            <a:off x="5515897" y="808038"/>
            <a:ext cx="6676103" cy="2387600"/>
          </a:xfrm>
          <a:gradFill>
            <a:gsLst>
              <a:gs pos="28000">
                <a:schemeClr val="bg2">
                  <a:tint val="94000"/>
                  <a:satMod val="80000"/>
                  <a:lumMod val="106000"/>
                </a:schemeClr>
              </a:gs>
              <a:gs pos="100000">
                <a:schemeClr val="bg2">
                  <a:shade val="80000"/>
                </a:schemeClr>
              </a:gs>
            </a:gsLst>
            <a:path path="circle">
              <a:fillToRect l="43000" r="43000" b="100000"/>
            </a:path>
          </a:gradFill>
        </p:spPr>
        <p:txBody>
          <a:bodyPr/>
          <a:lstStyle/>
          <a:p>
            <a:r>
              <a:rPr lang="en-IN" dirty="0"/>
              <a:t>SQL FINAL PROJECT</a:t>
            </a:r>
          </a:p>
        </p:txBody>
      </p:sp>
      <p:sp>
        <p:nvSpPr>
          <p:cNvPr id="3" name="Subtitle 2">
            <a:extLst>
              <a:ext uri="{FF2B5EF4-FFF2-40B4-BE49-F238E27FC236}">
                <a16:creationId xmlns:a16="http://schemas.microsoft.com/office/drawing/2014/main" id="{9272A764-09C3-340C-C97F-04EB4009CCF8}"/>
              </a:ext>
            </a:extLst>
          </p:cNvPr>
          <p:cNvSpPr>
            <a:spLocks noGrp="1"/>
          </p:cNvSpPr>
          <p:nvPr>
            <p:ph type="subTitle" idx="1"/>
          </p:nvPr>
        </p:nvSpPr>
        <p:spPr>
          <a:xfrm>
            <a:off x="6386054" y="3602038"/>
            <a:ext cx="5589635" cy="1655762"/>
          </a:xfrm>
        </p:spPr>
        <p:txBody>
          <a:bodyPr/>
          <a:lstStyle/>
          <a:p>
            <a:r>
              <a:rPr lang="en-IN" dirty="0"/>
              <a:t> BY  MRITUNJAY MISHRA</a:t>
            </a:r>
          </a:p>
        </p:txBody>
      </p:sp>
      <p:pic>
        <p:nvPicPr>
          <p:cNvPr id="5" name="Picture 4">
            <a:extLst>
              <a:ext uri="{FF2B5EF4-FFF2-40B4-BE49-F238E27FC236}">
                <a16:creationId xmlns:a16="http://schemas.microsoft.com/office/drawing/2014/main" id="{B24662F9-03BE-2EE0-AA9E-DFF594A3D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15897" cy="6858000"/>
          </a:xfrm>
          <a:prstGeom prst="rect">
            <a:avLst/>
          </a:prstGeom>
        </p:spPr>
      </p:pic>
    </p:spTree>
    <p:extLst>
      <p:ext uri="{BB962C8B-B14F-4D97-AF65-F5344CB8AC3E}">
        <p14:creationId xmlns:p14="http://schemas.microsoft.com/office/powerpoint/2010/main" val="393628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A268F0-F000-F610-3A2C-3D4E39850C29}"/>
              </a:ext>
            </a:extLst>
          </p:cNvPr>
          <p:cNvPicPr>
            <a:picLocks noChangeAspect="1"/>
          </p:cNvPicPr>
          <p:nvPr/>
        </p:nvPicPr>
        <p:blipFill>
          <a:blip r:embed="rId2"/>
          <a:stretch>
            <a:fillRect/>
          </a:stretch>
        </p:blipFill>
        <p:spPr>
          <a:xfrm>
            <a:off x="0" y="0"/>
            <a:ext cx="6563591" cy="2915920"/>
          </a:xfrm>
          <a:prstGeom prst="rect">
            <a:avLst/>
          </a:prstGeom>
        </p:spPr>
      </p:pic>
      <p:pic>
        <p:nvPicPr>
          <p:cNvPr id="5" name="Picture 4">
            <a:extLst>
              <a:ext uri="{FF2B5EF4-FFF2-40B4-BE49-F238E27FC236}">
                <a16:creationId xmlns:a16="http://schemas.microsoft.com/office/drawing/2014/main" id="{C6B34AB5-58C8-56D4-A261-9D40D7A90021}"/>
              </a:ext>
            </a:extLst>
          </p:cNvPr>
          <p:cNvPicPr>
            <a:picLocks noChangeAspect="1"/>
          </p:cNvPicPr>
          <p:nvPr/>
        </p:nvPicPr>
        <p:blipFill>
          <a:blip r:embed="rId3"/>
          <a:stretch>
            <a:fillRect/>
          </a:stretch>
        </p:blipFill>
        <p:spPr>
          <a:xfrm>
            <a:off x="5775763" y="2915920"/>
            <a:ext cx="6416237" cy="3420067"/>
          </a:xfrm>
          <a:prstGeom prst="rect">
            <a:avLst/>
          </a:prstGeom>
        </p:spPr>
      </p:pic>
    </p:spTree>
    <p:extLst>
      <p:ext uri="{BB962C8B-B14F-4D97-AF65-F5344CB8AC3E}">
        <p14:creationId xmlns:p14="http://schemas.microsoft.com/office/powerpoint/2010/main" val="88168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0" y="0"/>
            <a:ext cx="4817806" cy="283154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alibri" panose="020F0502020204030204"/>
              </a:rPr>
              <a:t>6) </a:t>
            </a:r>
            <a:r>
              <a:rPr lang="en-US" sz="1600" dirty="0"/>
              <a:t>Now you need to get 2-3 </a:t>
            </a:r>
            <a:r>
              <a:rPr lang="en-US" sz="1600" dirty="0" err="1"/>
              <a:t>All_rounders</a:t>
            </a:r>
            <a:r>
              <a:rPr lang="en-US" sz="1600" dirty="0"/>
              <a:t> with the best batting as well as bowling strike rate and who have faced at least 500 balls in IPL so far and have bowled minimum 300 </a:t>
            </a:r>
            <a:r>
              <a:rPr lang="en-US" sz="1600" dirty="0" err="1"/>
              <a:t>balls.To</a:t>
            </a:r>
            <a:r>
              <a:rPr lang="en-US" sz="1600" dirty="0"/>
              <a:t> do that you have to make a list of 10 players you want to bid in the auction so that when you try to grab them in auction you should not pay the amount greater than you have in the purse for a particular player.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t>
            </a:r>
            <a:r>
              <a:rPr lang="en-US" sz="1600" dirty="0">
                <a:solidFill>
                  <a:schemeClr val="accent2">
                    <a:lumMod val="75000"/>
                  </a:schemeClr>
                </a:solidFill>
              </a:rPr>
              <a:t>strike rate of an all rounder can be calculated using the same criteria of batsman similarly the bowling strike rate can be calculated using the criteria of a bowler</a:t>
            </a:r>
            <a:r>
              <a:rPr lang="en-US" sz="1600" dirty="0"/>
              <a:t>) </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A25E804-4061-4B7C-F3E8-468ED6480A8C}"/>
              </a:ext>
            </a:extLst>
          </p:cNvPr>
          <p:cNvPicPr>
            <a:picLocks noChangeAspect="1"/>
          </p:cNvPicPr>
          <p:nvPr/>
        </p:nvPicPr>
        <p:blipFill>
          <a:blip r:embed="rId2"/>
          <a:stretch>
            <a:fillRect/>
          </a:stretch>
        </p:blipFill>
        <p:spPr>
          <a:xfrm>
            <a:off x="7433583" y="23852"/>
            <a:ext cx="4758417" cy="3159759"/>
          </a:xfrm>
          <a:prstGeom prst="rect">
            <a:avLst/>
          </a:prstGeom>
        </p:spPr>
      </p:pic>
      <p:pic>
        <p:nvPicPr>
          <p:cNvPr id="4" name="Picture 3">
            <a:extLst>
              <a:ext uri="{FF2B5EF4-FFF2-40B4-BE49-F238E27FC236}">
                <a16:creationId xmlns:a16="http://schemas.microsoft.com/office/drawing/2014/main" id="{A7961D8F-11F9-7DB9-DF8A-018B9D6B1DB4}"/>
              </a:ext>
            </a:extLst>
          </p:cNvPr>
          <p:cNvPicPr>
            <a:picLocks noChangeAspect="1"/>
          </p:cNvPicPr>
          <p:nvPr/>
        </p:nvPicPr>
        <p:blipFill>
          <a:blip r:embed="rId3"/>
          <a:stretch>
            <a:fillRect/>
          </a:stretch>
        </p:blipFill>
        <p:spPr>
          <a:xfrm>
            <a:off x="1" y="2831544"/>
            <a:ext cx="7275870" cy="3520095"/>
          </a:xfrm>
          <a:prstGeom prst="rect">
            <a:avLst/>
          </a:prstGeom>
        </p:spPr>
      </p:pic>
    </p:spTree>
    <p:extLst>
      <p:ext uri="{BB962C8B-B14F-4D97-AF65-F5344CB8AC3E}">
        <p14:creationId xmlns:p14="http://schemas.microsoft.com/office/powerpoint/2010/main" val="160521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44F524-2340-AF5F-02AB-B337CCED88F0}"/>
              </a:ext>
            </a:extLst>
          </p:cNvPr>
          <p:cNvSpPr txBox="1"/>
          <p:nvPr/>
        </p:nvSpPr>
        <p:spPr>
          <a:xfrm>
            <a:off x="122905" y="510301"/>
            <a:ext cx="11592232" cy="507831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SELECT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a.batsman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all_rounder</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ROUND(SUM(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a.batsman_runs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 100.0 / CAST(COUNT(</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a.ball</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DECIMAL), 3)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batsman_strike_rate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b.bowler_strike_rate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 Deliveries AS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INNER JOIN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SELECT bowler,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balls_bowled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ROUND(CAST(COUNT(ball) AS DECIMAL) /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is_wicket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3)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bowler_strike_rate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FROM Deliveries    WHERE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extras_type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NOT IN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wides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GROUP BY bowler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HAVING COUNT(ball) &gt;= 300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b ON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a.batsman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b.bowler</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WHERE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a.extras_type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NOT IN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wides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GROUP BY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a.batsman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b.bowler_strike_rate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HAVING COUNT(</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a.ball</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&gt;= 500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ORDER BY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batsman_strike_rate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DESC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LIMIT 10;</a:t>
            </a:r>
          </a:p>
        </p:txBody>
      </p:sp>
    </p:spTree>
    <p:extLst>
      <p:ext uri="{BB962C8B-B14F-4D97-AF65-F5344CB8AC3E}">
        <p14:creationId xmlns:p14="http://schemas.microsoft.com/office/powerpoint/2010/main" val="364499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68827" y="127819"/>
            <a:ext cx="5928852" cy="14157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a:t>
            </a:r>
            <a:r>
              <a:rPr lang="en-US" sz="1600" dirty="0"/>
              <a:t>Now you need to get 2 </a:t>
            </a:r>
            <a:r>
              <a:rPr lang="en-US" sz="1600" dirty="0" err="1"/>
              <a:t>wiecket</a:t>
            </a:r>
            <a:r>
              <a:rPr lang="en-US" sz="1600" dirty="0"/>
              <a:t> keeper</a:t>
            </a:r>
            <a:r>
              <a:rPr lang="en-US" dirty="0"/>
              <a:t>. </a:t>
            </a:r>
            <a:r>
              <a:rPr lang="en-US" sz="1600" dirty="0"/>
              <a:t>A wicket keeper who surpasses in achieving dismissals through 'stumped' or 'caught' methods is considered one of the best in wicket keeper.</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dirty="0">
                <a:solidFill>
                  <a:schemeClr val="accent2">
                    <a:lumMod val="75000"/>
                  </a:schemeClr>
                </a:solidFill>
              </a:rPr>
              <a:t>I use </a:t>
            </a:r>
            <a:r>
              <a:rPr lang="en-US" dirty="0" err="1">
                <a:solidFill>
                  <a:schemeClr val="accent2">
                    <a:lumMod val="75000"/>
                  </a:schemeClr>
                </a:solidFill>
              </a:rPr>
              <a:t>criter</a:t>
            </a:r>
            <a:r>
              <a:rPr lang="en-US" dirty="0">
                <a:solidFill>
                  <a:schemeClr val="accent2">
                    <a:lumMod val="75000"/>
                  </a:schemeClr>
                </a:solidFill>
              </a:rPr>
              <a:t> for this is </a:t>
            </a:r>
            <a:r>
              <a:rPr lang="en-US" dirty="0" err="1">
                <a:solidFill>
                  <a:schemeClr val="accent2">
                    <a:lumMod val="75000"/>
                  </a:schemeClr>
                </a:solidFill>
              </a:rPr>
              <a:t>dismissal_kind</a:t>
            </a:r>
            <a:r>
              <a:rPr lang="en-US" dirty="0">
                <a:solidFill>
                  <a:schemeClr val="accent2">
                    <a:lumMod val="75000"/>
                  </a:schemeClr>
                </a:solidFill>
              </a:rPr>
              <a:t> = [‘</a:t>
            </a:r>
            <a:r>
              <a:rPr lang="en-US" dirty="0" err="1">
                <a:solidFill>
                  <a:schemeClr val="accent2">
                    <a:lumMod val="75000"/>
                  </a:schemeClr>
                </a:solidFill>
              </a:rPr>
              <a:t>stumped’,’caught</a:t>
            </a:r>
            <a:r>
              <a:rPr lang="en-US" dirty="0">
                <a:solidFill>
                  <a:schemeClr val="accent2">
                    <a:lumMod val="75000"/>
                  </a:schemeClr>
                </a:solidFill>
              </a:rPr>
              <a:t>’].)</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044F524-2340-AF5F-02AB-B337CCED88F0}"/>
              </a:ext>
            </a:extLst>
          </p:cNvPr>
          <p:cNvSpPr txBox="1"/>
          <p:nvPr/>
        </p:nvSpPr>
        <p:spPr>
          <a:xfrm>
            <a:off x="68828" y="3959813"/>
            <a:ext cx="6112054"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SELECT fielder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Wicket_Keeper</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Wicket_Dismissals</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 Deliveries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WHERE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dismissal_kind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stumped','caught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GROUP BY fielder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ORDER BY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Wicket_Dismissals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DESC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limit 2;</a:t>
            </a:r>
          </a:p>
        </p:txBody>
      </p:sp>
      <p:pic>
        <p:nvPicPr>
          <p:cNvPr id="3" name="Picture 2">
            <a:extLst>
              <a:ext uri="{FF2B5EF4-FFF2-40B4-BE49-F238E27FC236}">
                <a16:creationId xmlns:a16="http://schemas.microsoft.com/office/drawing/2014/main" id="{78811026-8042-FAF3-8967-B699140B7549}"/>
              </a:ext>
            </a:extLst>
          </p:cNvPr>
          <p:cNvPicPr>
            <a:picLocks noChangeAspect="1"/>
          </p:cNvPicPr>
          <p:nvPr/>
        </p:nvPicPr>
        <p:blipFill>
          <a:blip r:embed="rId2"/>
          <a:stretch>
            <a:fillRect/>
          </a:stretch>
        </p:blipFill>
        <p:spPr>
          <a:xfrm>
            <a:off x="5706319" y="3773347"/>
            <a:ext cx="6220212" cy="2494790"/>
          </a:xfrm>
          <a:prstGeom prst="rect">
            <a:avLst/>
          </a:prstGeom>
        </p:spPr>
      </p:pic>
      <p:pic>
        <p:nvPicPr>
          <p:cNvPr id="9" name="Picture 8">
            <a:extLst>
              <a:ext uri="{FF2B5EF4-FFF2-40B4-BE49-F238E27FC236}">
                <a16:creationId xmlns:a16="http://schemas.microsoft.com/office/drawing/2014/main" id="{EF92F282-37D0-A849-EE49-897B59CEA1F9}"/>
              </a:ext>
            </a:extLst>
          </p:cNvPr>
          <p:cNvPicPr>
            <a:picLocks noChangeAspect="1"/>
          </p:cNvPicPr>
          <p:nvPr/>
        </p:nvPicPr>
        <p:blipFill>
          <a:blip r:embed="rId3"/>
          <a:stretch>
            <a:fillRect/>
          </a:stretch>
        </p:blipFill>
        <p:spPr>
          <a:xfrm>
            <a:off x="6435174" y="589863"/>
            <a:ext cx="4762501" cy="2308325"/>
          </a:xfrm>
          <a:prstGeom prst="rect">
            <a:avLst/>
          </a:prstGeom>
        </p:spPr>
      </p:pic>
    </p:spTree>
    <p:extLst>
      <p:ext uri="{BB962C8B-B14F-4D97-AF65-F5344CB8AC3E}">
        <p14:creationId xmlns:p14="http://schemas.microsoft.com/office/powerpoint/2010/main" val="119107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0" y="491613"/>
            <a:ext cx="592885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alibri" panose="020F0502020204030204"/>
              </a:rPr>
              <a:t>1)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dirty="0"/>
              <a:t>Get the count of cities that have hosted an IPL match</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E909D60-8CC5-4324-86EB-715A1FBF83FC}"/>
              </a:ext>
            </a:extLst>
          </p:cNvPr>
          <p:cNvSpPr txBox="1"/>
          <p:nvPr/>
        </p:nvSpPr>
        <p:spPr>
          <a:xfrm flipH="1">
            <a:off x="4835750" y="122281"/>
            <a:ext cx="2520500" cy="369332"/>
          </a:xfrm>
          <a:prstGeom prst="rect">
            <a:avLst/>
          </a:prstGeom>
          <a:noFill/>
        </p:spPr>
        <p:txBody>
          <a:bodyPr wrap="square" rtlCol="0">
            <a:spAutoFit/>
          </a:bodyPr>
          <a:lstStyle/>
          <a:p>
            <a:r>
              <a:rPr lang="en-IN" dirty="0">
                <a:solidFill>
                  <a:schemeClr val="bg2">
                    <a:lumMod val="25000"/>
                  </a:schemeClr>
                </a:solidFill>
              </a:rPr>
              <a:t>EXTRA QUESTIONS</a:t>
            </a:r>
          </a:p>
        </p:txBody>
      </p:sp>
      <p:sp>
        <p:nvSpPr>
          <p:cNvPr id="3" name="TextBox 2">
            <a:extLst>
              <a:ext uri="{FF2B5EF4-FFF2-40B4-BE49-F238E27FC236}">
                <a16:creationId xmlns:a16="http://schemas.microsoft.com/office/drawing/2014/main" id="{0B5CCF48-A433-BA1C-286C-C776D3AC77F6}"/>
              </a:ext>
            </a:extLst>
          </p:cNvPr>
          <p:cNvSpPr txBox="1"/>
          <p:nvPr/>
        </p:nvSpPr>
        <p:spPr>
          <a:xfrm>
            <a:off x="0" y="5055616"/>
            <a:ext cx="5427406" cy="369332"/>
          </a:xfrm>
          <a:prstGeom prst="rect">
            <a:avLst/>
          </a:prstGeom>
          <a:noFill/>
        </p:spPr>
        <p:txBody>
          <a:bodyPr wrap="square" rtlCol="0">
            <a:spAutoFit/>
          </a:bodyPr>
          <a:lstStyle/>
          <a:p>
            <a:r>
              <a:rPr lang="en-US" dirty="0"/>
              <a:t>SELECT COUNT(DISTINCT city) FROM matches;</a:t>
            </a:r>
            <a:endParaRPr lang="en-IN" dirty="0"/>
          </a:p>
        </p:txBody>
      </p:sp>
      <p:pic>
        <p:nvPicPr>
          <p:cNvPr id="5" name="Picture 4">
            <a:extLst>
              <a:ext uri="{FF2B5EF4-FFF2-40B4-BE49-F238E27FC236}">
                <a16:creationId xmlns:a16="http://schemas.microsoft.com/office/drawing/2014/main" id="{5D0B6601-0CBF-E6FB-2436-47104AC4C131}"/>
              </a:ext>
            </a:extLst>
          </p:cNvPr>
          <p:cNvPicPr>
            <a:picLocks noChangeAspect="1"/>
          </p:cNvPicPr>
          <p:nvPr/>
        </p:nvPicPr>
        <p:blipFill>
          <a:blip r:embed="rId2"/>
          <a:stretch>
            <a:fillRect/>
          </a:stretch>
        </p:blipFill>
        <p:spPr>
          <a:xfrm>
            <a:off x="5326099" y="4615040"/>
            <a:ext cx="2030151" cy="1250483"/>
          </a:xfrm>
          <a:prstGeom prst="rect">
            <a:avLst/>
          </a:prstGeom>
        </p:spPr>
      </p:pic>
    </p:spTree>
    <p:extLst>
      <p:ext uri="{BB962C8B-B14F-4D97-AF65-F5344CB8AC3E}">
        <p14:creationId xmlns:p14="http://schemas.microsoft.com/office/powerpoint/2010/main" val="189027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0" y="78768"/>
            <a:ext cx="10906137"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Create table deliveries_v02 with all the columns of the table ‘deliveries’ and an additional column </a:t>
            </a:r>
            <a:r>
              <a:rPr lang="en-US" dirty="0" err="1"/>
              <a:t>ball_result</a:t>
            </a:r>
            <a:r>
              <a:rPr lang="en-US" dirty="0"/>
              <a:t> containing values boundary, dot or other depending on the </a:t>
            </a:r>
            <a:r>
              <a:rPr lang="en-US" dirty="0" err="1"/>
              <a:t>total_run</a:t>
            </a:r>
            <a:r>
              <a:rPr lang="en-US" dirty="0"/>
              <a:t> (boundary for &gt;= 4, dot for 0 and other for any other number) (Hint 1 : CASE WHEN statement is used to get condition based results) (Hint 2: To convert the output data of the select statement into a table, you can use a subquery. Create table </a:t>
            </a:r>
            <a:r>
              <a:rPr lang="en-US" dirty="0" err="1"/>
              <a:t>table_name</a:t>
            </a:r>
            <a:r>
              <a:rPr lang="en-US" dirty="0"/>
              <a:t> as [entire select statement]. </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044F524-2340-AF5F-02AB-B337CCED88F0}"/>
              </a:ext>
            </a:extLst>
          </p:cNvPr>
          <p:cNvSpPr txBox="1"/>
          <p:nvPr/>
        </p:nvSpPr>
        <p:spPr>
          <a:xfrm>
            <a:off x="0" y="3910501"/>
            <a:ext cx="4857135"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CREATE TABLE deliveries_v02 AS SELECT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case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when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&gt;= 4 then 'boundary'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when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 0 then 'dot'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else 'other'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end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ball_result</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 Deliveries;</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48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6B8B1-1977-717F-FABA-2CD3640F7645}"/>
              </a:ext>
            </a:extLst>
          </p:cNvPr>
          <p:cNvSpPr txBox="1"/>
          <p:nvPr/>
        </p:nvSpPr>
        <p:spPr>
          <a:xfrm>
            <a:off x="0" y="0"/>
            <a:ext cx="6134518" cy="646331"/>
          </a:xfrm>
          <a:prstGeom prst="rect">
            <a:avLst/>
          </a:prstGeom>
          <a:noFill/>
        </p:spPr>
        <p:txBody>
          <a:bodyPr wrap="square">
            <a:spAutoFit/>
          </a:bodyPr>
          <a:lstStyle/>
          <a:p>
            <a:r>
              <a:rPr lang="en-US" dirty="0"/>
              <a:t>3) Write a query to fetch the total number of boundaries and dot balls from the deliveries_v02 table. </a:t>
            </a:r>
            <a:endParaRPr lang="en-IN" dirty="0"/>
          </a:p>
        </p:txBody>
      </p:sp>
      <p:sp>
        <p:nvSpPr>
          <p:cNvPr id="2" name="TextBox 1">
            <a:extLst>
              <a:ext uri="{FF2B5EF4-FFF2-40B4-BE49-F238E27FC236}">
                <a16:creationId xmlns:a16="http://schemas.microsoft.com/office/drawing/2014/main" id="{74E08F18-7061-79ED-8B74-82F3CD1C61EF}"/>
              </a:ext>
            </a:extLst>
          </p:cNvPr>
          <p:cNvSpPr txBox="1"/>
          <p:nvPr/>
        </p:nvSpPr>
        <p:spPr>
          <a:xfrm flipH="1">
            <a:off x="0" y="4567108"/>
            <a:ext cx="5891603" cy="923330"/>
          </a:xfrm>
          <a:prstGeom prst="rect">
            <a:avLst/>
          </a:prstGeom>
          <a:noFill/>
        </p:spPr>
        <p:txBody>
          <a:bodyPr wrap="square" rtlCol="0">
            <a:spAutoFit/>
          </a:bodyPr>
          <a:lstStyle/>
          <a:p>
            <a:r>
              <a:rPr lang="en-US" dirty="0"/>
              <a:t>SELECT SUM(CASE WHEN </a:t>
            </a:r>
            <a:r>
              <a:rPr lang="en-US" dirty="0" err="1"/>
              <a:t>ball_result</a:t>
            </a:r>
            <a:r>
              <a:rPr lang="en-US" dirty="0"/>
              <a:t> in ('</a:t>
            </a:r>
            <a:r>
              <a:rPr lang="en-US" dirty="0" err="1"/>
              <a:t>boundary','dot</a:t>
            </a:r>
            <a:r>
              <a:rPr lang="en-US" dirty="0"/>
              <a:t>') then 1 else 0 end) as  </a:t>
            </a:r>
            <a:r>
              <a:rPr lang="en-US" dirty="0" err="1"/>
              <a:t>bounday_dot_ball</a:t>
            </a:r>
            <a:endParaRPr lang="en-US" dirty="0"/>
          </a:p>
          <a:p>
            <a:r>
              <a:rPr lang="en-US" dirty="0"/>
              <a:t>from deliveries_v02;</a:t>
            </a:r>
            <a:endParaRPr lang="en-IN" dirty="0"/>
          </a:p>
        </p:txBody>
      </p:sp>
      <p:pic>
        <p:nvPicPr>
          <p:cNvPr id="5" name="Picture 4">
            <a:extLst>
              <a:ext uri="{FF2B5EF4-FFF2-40B4-BE49-F238E27FC236}">
                <a16:creationId xmlns:a16="http://schemas.microsoft.com/office/drawing/2014/main" id="{F925E33A-5784-33D1-54F2-01F21B155430}"/>
              </a:ext>
            </a:extLst>
          </p:cNvPr>
          <p:cNvPicPr>
            <a:picLocks noChangeAspect="1"/>
          </p:cNvPicPr>
          <p:nvPr/>
        </p:nvPicPr>
        <p:blipFill>
          <a:blip r:embed="rId2"/>
          <a:stretch>
            <a:fillRect/>
          </a:stretch>
        </p:blipFill>
        <p:spPr>
          <a:xfrm>
            <a:off x="6096000" y="4009401"/>
            <a:ext cx="2763672" cy="1481037"/>
          </a:xfrm>
          <a:prstGeom prst="rect">
            <a:avLst/>
          </a:prstGeom>
        </p:spPr>
      </p:pic>
    </p:spTree>
    <p:extLst>
      <p:ext uri="{BB962C8B-B14F-4D97-AF65-F5344CB8AC3E}">
        <p14:creationId xmlns:p14="http://schemas.microsoft.com/office/powerpoint/2010/main" val="258832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44F524-2340-AF5F-02AB-B337CCED88F0}"/>
              </a:ext>
            </a:extLst>
          </p:cNvPr>
          <p:cNvSpPr txBox="1"/>
          <p:nvPr/>
        </p:nvSpPr>
        <p:spPr>
          <a:xfrm>
            <a:off x="0" y="4601497"/>
            <a:ext cx="700056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EB6B8B1-1977-717F-FABA-2CD3640F7645}"/>
              </a:ext>
            </a:extLst>
          </p:cNvPr>
          <p:cNvSpPr txBox="1"/>
          <p:nvPr/>
        </p:nvSpPr>
        <p:spPr>
          <a:xfrm>
            <a:off x="0" y="0"/>
            <a:ext cx="613451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Write a query to fetch the total number of boundaries scored by each team from the deliveries_v02 table and order it in descending order of the number of boundaries scored</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BBFEB95-C60C-C0F2-FF43-B5B619AD5E4B}"/>
              </a:ext>
            </a:extLst>
          </p:cNvPr>
          <p:cNvSpPr txBox="1"/>
          <p:nvPr/>
        </p:nvSpPr>
        <p:spPr>
          <a:xfrm>
            <a:off x="0" y="4185998"/>
            <a:ext cx="4896464" cy="1477328"/>
          </a:xfrm>
          <a:prstGeom prst="rect">
            <a:avLst/>
          </a:prstGeom>
          <a:noFill/>
        </p:spPr>
        <p:txBody>
          <a:bodyPr wrap="square" rtlCol="0">
            <a:spAutoFit/>
          </a:bodyPr>
          <a:lstStyle/>
          <a:p>
            <a:r>
              <a:rPr lang="en-US" dirty="0"/>
              <a:t>select </a:t>
            </a:r>
            <a:r>
              <a:rPr lang="en-US" dirty="0" err="1"/>
              <a:t>batting_team</a:t>
            </a:r>
            <a:r>
              <a:rPr lang="en-US" dirty="0"/>
              <a:t> as team, </a:t>
            </a:r>
          </a:p>
          <a:p>
            <a:r>
              <a:rPr lang="en-US" dirty="0"/>
              <a:t>SUM(CASE WHEN </a:t>
            </a:r>
            <a:r>
              <a:rPr lang="en-US" dirty="0" err="1"/>
              <a:t>ball_result</a:t>
            </a:r>
            <a:r>
              <a:rPr lang="en-US" dirty="0"/>
              <a:t> in ('boundary') then 1 else 0 end) as  </a:t>
            </a:r>
            <a:r>
              <a:rPr lang="en-US" dirty="0" err="1"/>
              <a:t>total_boundaries</a:t>
            </a:r>
            <a:r>
              <a:rPr lang="en-US" dirty="0"/>
              <a:t> </a:t>
            </a:r>
          </a:p>
          <a:p>
            <a:r>
              <a:rPr lang="en-US" dirty="0"/>
              <a:t>from deliveries_v02 group by </a:t>
            </a:r>
            <a:r>
              <a:rPr lang="en-US" dirty="0" err="1"/>
              <a:t>batting_team</a:t>
            </a:r>
            <a:r>
              <a:rPr lang="en-US" dirty="0"/>
              <a:t> order by </a:t>
            </a:r>
            <a:r>
              <a:rPr lang="en-US" dirty="0" err="1"/>
              <a:t>total_boundaries</a:t>
            </a:r>
            <a:r>
              <a:rPr lang="en-US" dirty="0"/>
              <a:t> desc;</a:t>
            </a:r>
            <a:endParaRPr lang="en-IN" dirty="0"/>
          </a:p>
        </p:txBody>
      </p:sp>
      <p:pic>
        <p:nvPicPr>
          <p:cNvPr id="5" name="Picture 4">
            <a:extLst>
              <a:ext uri="{FF2B5EF4-FFF2-40B4-BE49-F238E27FC236}">
                <a16:creationId xmlns:a16="http://schemas.microsoft.com/office/drawing/2014/main" id="{FBA086C4-03E3-8B5C-B927-CF9CE1B67255}"/>
              </a:ext>
            </a:extLst>
          </p:cNvPr>
          <p:cNvPicPr>
            <a:picLocks noChangeAspect="1"/>
          </p:cNvPicPr>
          <p:nvPr/>
        </p:nvPicPr>
        <p:blipFill>
          <a:blip r:embed="rId2"/>
          <a:stretch>
            <a:fillRect/>
          </a:stretch>
        </p:blipFill>
        <p:spPr>
          <a:xfrm>
            <a:off x="8227430" y="219919"/>
            <a:ext cx="3964570" cy="5741044"/>
          </a:xfrm>
          <a:prstGeom prst="rect">
            <a:avLst/>
          </a:prstGeom>
        </p:spPr>
      </p:pic>
    </p:spTree>
    <p:extLst>
      <p:ext uri="{BB962C8B-B14F-4D97-AF65-F5344CB8AC3E}">
        <p14:creationId xmlns:p14="http://schemas.microsoft.com/office/powerpoint/2010/main" val="185040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6B8B1-1977-717F-FABA-2CD3640F7645}"/>
              </a:ext>
            </a:extLst>
          </p:cNvPr>
          <p:cNvSpPr txBox="1"/>
          <p:nvPr/>
        </p:nvSpPr>
        <p:spPr>
          <a:xfrm>
            <a:off x="0" y="30480"/>
            <a:ext cx="613451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Write a query to fetch the total number of dot balls bowled by each team and order it in descending order of the total number of dot balls bowled. </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83FD752-97A4-D048-308C-0ABCFC8FCAAF}"/>
              </a:ext>
            </a:extLst>
          </p:cNvPr>
          <p:cNvSpPr txBox="1"/>
          <p:nvPr/>
        </p:nvSpPr>
        <p:spPr>
          <a:xfrm flipH="1">
            <a:off x="0" y="4790456"/>
            <a:ext cx="7108723" cy="923330"/>
          </a:xfrm>
          <a:prstGeom prst="rect">
            <a:avLst/>
          </a:prstGeom>
          <a:noFill/>
        </p:spPr>
        <p:txBody>
          <a:bodyPr wrap="square" rtlCol="0">
            <a:spAutoFit/>
          </a:bodyPr>
          <a:lstStyle/>
          <a:p>
            <a:r>
              <a:rPr lang="en-US" dirty="0"/>
              <a:t>select </a:t>
            </a:r>
            <a:r>
              <a:rPr lang="en-US" dirty="0" err="1"/>
              <a:t>bowling_team</a:t>
            </a:r>
            <a:r>
              <a:rPr lang="en-US" dirty="0"/>
              <a:t> as team, </a:t>
            </a:r>
          </a:p>
          <a:p>
            <a:r>
              <a:rPr lang="en-US" dirty="0"/>
              <a:t>SUM(CASE WHEN </a:t>
            </a:r>
            <a:r>
              <a:rPr lang="en-US" dirty="0" err="1"/>
              <a:t>ball_result</a:t>
            </a:r>
            <a:r>
              <a:rPr lang="en-US" dirty="0"/>
              <a:t> in ('dot') then 1 else 0 end) as  </a:t>
            </a:r>
            <a:r>
              <a:rPr lang="en-US" dirty="0" err="1"/>
              <a:t>total_dot_ball</a:t>
            </a:r>
            <a:r>
              <a:rPr lang="en-US" dirty="0"/>
              <a:t> </a:t>
            </a:r>
          </a:p>
          <a:p>
            <a:r>
              <a:rPr lang="en-US" dirty="0"/>
              <a:t>from deliveries_v02 group by </a:t>
            </a:r>
            <a:r>
              <a:rPr lang="en-US" dirty="0" err="1"/>
              <a:t>bowling_team</a:t>
            </a:r>
            <a:r>
              <a:rPr lang="en-US" dirty="0"/>
              <a:t> order by </a:t>
            </a:r>
            <a:r>
              <a:rPr lang="en-US" dirty="0" err="1"/>
              <a:t>total_dot_ball</a:t>
            </a:r>
            <a:r>
              <a:rPr lang="en-US" dirty="0"/>
              <a:t> desc;</a:t>
            </a:r>
            <a:endParaRPr lang="en-IN" dirty="0"/>
          </a:p>
        </p:txBody>
      </p:sp>
      <p:pic>
        <p:nvPicPr>
          <p:cNvPr id="5" name="Picture 4">
            <a:extLst>
              <a:ext uri="{FF2B5EF4-FFF2-40B4-BE49-F238E27FC236}">
                <a16:creationId xmlns:a16="http://schemas.microsoft.com/office/drawing/2014/main" id="{4078DA11-281F-3F02-D2D3-B4FB20FF8940}"/>
              </a:ext>
            </a:extLst>
          </p:cNvPr>
          <p:cNvPicPr>
            <a:picLocks noChangeAspect="1"/>
          </p:cNvPicPr>
          <p:nvPr/>
        </p:nvPicPr>
        <p:blipFill>
          <a:blip r:embed="rId2"/>
          <a:stretch>
            <a:fillRect/>
          </a:stretch>
        </p:blipFill>
        <p:spPr>
          <a:xfrm>
            <a:off x="7766613" y="30480"/>
            <a:ext cx="4328931" cy="6161976"/>
          </a:xfrm>
          <a:prstGeom prst="rect">
            <a:avLst/>
          </a:prstGeom>
        </p:spPr>
      </p:pic>
    </p:spTree>
    <p:extLst>
      <p:ext uri="{BB962C8B-B14F-4D97-AF65-F5344CB8AC3E}">
        <p14:creationId xmlns:p14="http://schemas.microsoft.com/office/powerpoint/2010/main" val="401551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6B8B1-1977-717F-FABA-2CD3640F7645}"/>
              </a:ext>
            </a:extLst>
          </p:cNvPr>
          <p:cNvSpPr txBox="1"/>
          <p:nvPr/>
        </p:nvSpPr>
        <p:spPr>
          <a:xfrm>
            <a:off x="0" y="0"/>
            <a:ext cx="613451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Write a query to fetch the total number of dismissals by dismissal kinds where dismissal kind is not NA </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BC88E06-F1FA-398B-3893-B1271721D4A5}"/>
              </a:ext>
            </a:extLst>
          </p:cNvPr>
          <p:cNvSpPr txBox="1"/>
          <p:nvPr/>
        </p:nvSpPr>
        <p:spPr>
          <a:xfrm>
            <a:off x="0" y="4345542"/>
            <a:ext cx="4503175" cy="923330"/>
          </a:xfrm>
          <a:prstGeom prst="rect">
            <a:avLst/>
          </a:prstGeom>
          <a:noFill/>
        </p:spPr>
        <p:txBody>
          <a:bodyPr wrap="square" rtlCol="0">
            <a:spAutoFit/>
          </a:bodyPr>
          <a:lstStyle/>
          <a:p>
            <a:r>
              <a:rPr lang="en-US" dirty="0"/>
              <a:t>select SUM(CASE WHEN </a:t>
            </a:r>
            <a:r>
              <a:rPr lang="en-US" dirty="0" err="1"/>
              <a:t>dismissal_kind</a:t>
            </a:r>
            <a:r>
              <a:rPr lang="en-US" dirty="0"/>
              <a:t> not in('NA') then 1 else 0 end) as  dismissals</a:t>
            </a:r>
          </a:p>
          <a:p>
            <a:r>
              <a:rPr lang="en-US" dirty="0"/>
              <a:t>from deliveries_v02;</a:t>
            </a:r>
            <a:endParaRPr lang="en-IN" dirty="0"/>
          </a:p>
        </p:txBody>
      </p:sp>
      <p:pic>
        <p:nvPicPr>
          <p:cNvPr id="5" name="Picture 4">
            <a:extLst>
              <a:ext uri="{FF2B5EF4-FFF2-40B4-BE49-F238E27FC236}">
                <a16:creationId xmlns:a16="http://schemas.microsoft.com/office/drawing/2014/main" id="{C87BC01F-4058-CCEC-BE09-8EA042FC05DE}"/>
              </a:ext>
            </a:extLst>
          </p:cNvPr>
          <p:cNvPicPr>
            <a:picLocks noChangeAspect="1"/>
          </p:cNvPicPr>
          <p:nvPr/>
        </p:nvPicPr>
        <p:blipFill>
          <a:blip r:embed="rId2"/>
          <a:stretch>
            <a:fillRect/>
          </a:stretch>
        </p:blipFill>
        <p:spPr>
          <a:xfrm>
            <a:off x="4880367" y="3530278"/>
            <a:ext cx="2808460" cy="1912647"/>
          </a:xfrm>
          <a:prstGeom prst="rect">
            <a:avLst/>
          </a:prstGeom>
        </p:spPr>
      </p:pic>
    </p:spTree>
    <p:extLst>
      <p:ext uri="{BB962C8B-B14F-4D97-AF65-F5344CB8AC3E}">
        <p14:creationId xmlns:p14="http://schemas.microsoft.com/office/powerpoint/2010/main" val="230137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88490" y="369332"/>
            <a:ext cx="8554064" cy="563231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CREATE TABLE Deliveries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id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inning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over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ball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batsman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non_striker</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bowler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batsman_runs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extra_runs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is_wicket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INTEGER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dismissal_kind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player_dismissed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fielder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extras_type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batting_team</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bowling_team</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VARCHAR NOT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lang="en-US"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alibri" panose="020F0502020204030204"/>
              </a:rPr>
              <a:t>copy Deliveries </a:t>
            </a:r>
            <a:r>
              <a:rPr lang="en-US">
                <a:solidFill>
                  <a:srgbClr val="000000"/>
                </a:solidFill>
                <a:latin typeface="Calibri" panose="020F0502020204030204"/>
              </a:rPr>
              <a:t>from ‘D:\</a:t>
            </a:r>
            <a:r>
              <a:rPr lang="en-US" dirty="0">
                <a:solidFill>
                  <a:srgbClr val="000000"/>
                </a:solidFill>
                <a:latin typeface="Calibri" panose="020F0502020204030204"/>
              </a:rPr>
              <a:t>IPL Dataset\IPL_Ball.csv' delimiter ',' csv header ;</a:t>
            </a:r>
          </a:p>
        </p:txBody>
      </p:sp>
      <p:sp>
        <p:nvSpPr>
          <p:cNvPr id="5" name="TextBox 4">
            <a:extLst>
              <a:ext uri="{FF2B5EF4-FFF2-40B4-BE49-F238E27FC236}">
                <a16:creationId xmlns:a16="http://schemas.microsoft.com/office/drawing/2014/main" id="{406D211E-A448-A9F5-0062-29296EFCD1ED}"/>
              </a:ext>
            </a:extLst>
          </p:cNvPr>
          <p:cNvSpPr txBox="1"/>
          <p:nvPr/>
        </p:nvSpPr>
        <p:spPr>
          <a:xfrm>
            <a:off x="-88490" y="0"/>
            <a:ext cx="4434349" cy="369332"/>
          </a:xfrm>
          <a:prstGeom prst="rect">
            <a:avLst/>
          </a:prstGeom>
          <a:noFill/>
        </p:spPr>
        <p:txBody>
          <a:bodyPr wrap="square" rtlCol="0">
            <a:spAutoFit/>
          </a:bodyPr>
          <a:lstStyle/>
          <a:p>
            <a:r>
              <a:rPr lang="en-IN" dirty="0"/>
              <a:t>Create a Table for </a:t>
            </a:r>
            <a:r>
              <a:rPr lang="en-IN" dirty="0" err="1"/>
              <a:t>IPL_ball</a:t>
            </a:r>
            <a:r>
              <a:rPr lang="en-IN" dirty="0"/>
              <a:t> as Deliveries.</a:t>
            </a:r>
          </a:p>
        </p:txBody>
      </p:sp>
    </p:spTree>
    <p:extLst>
      <p:ext uri="{BB962C8B-B14F-4D97-AF65-F5344CB8AC3E}">
        <p14:creationId xmlns:p14="http://schemas.microsoft.com/office/powerpoint/2010/main" val="3354282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6B8B1-1977-717F-FABA-2CD3640F7645}"/>
              </a:ext>
            </a:extLst>
          </p:cNvPr>
          <p:cNvSpPr txBox="1"/>
          <p:nvPr/>
        </p:nvSpPr>
        <p:spPr>
          <a:xfrm>
            <a:off x="0" y="0"/>
            <a:ext cx="613451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Write a query to get the top 5 bowlers who conceded maximum extra runs from the deliveries table </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842CFCA-8915-38ED-0F70-1C1DAF8D0BBC}"/>
              </a:ext>
            </a:extLst>
          </p:cNvPr>
          <p:cNvSpPr txBox="1"/>
          <p:nvPr/>
        </p:nvSpPr>
        <p:spPr>
          <a:xfrm flipH="1">
            <a:off x="-1" y="4448919"/>
            <a:ext cx="4714240" cy="923330"/>
          </a:xfrm>
          <a:prstGeom prst="rect">
            <a:avLst/>
          </a:prstGeom>
          <a:noFill/>
        </p:spPr>
        <p:txBody>
          <a:bodyPr wrap="square" rtlCol="0">
            <a:spAutoFit/>
          </a:bodyPr>
          <a:lstStyle/>
          <a:p>
            <a:r>
              <a:rPr lang="en-US" dirty="0"/>
              <a:t>select bowler, sum(</a:t>
            </a:r>
            <a:r>
              <a:rPr lang="en-US" dirty="0" err="1"/>
              <a:t>extra_runs</a:t>
            </a:r>
            <a:r>
              <a:rPr lang="en-US" dirty="0"/>
              <a:t>) as </a:t>
            </a:r>
            <a:r>
              <a:rPr lang="en-US" dirty="0" err="1"/>
              <a:t>extra_runs</a:t>
            </a:r>
            <a:r>
              <a:rPr lang="en-US" dirty="0"/>
              <a:t> from Deliveries group by bowler order by </a:t>
            </a:r>
            <a:r>
              <a:rPr lang="en-US" dirty="0" err="1"/>
              <a:t>extra_runs</a:t>
            </a:r>
            <a:r>
              <a:rPr lang="en-US" dirty="0"/>
              <a:t> desc LIMIT 5;</a:t>
            </a:r>
            <a:endParaRPr lang="en-IN" dirty="0"/>
          </a:p>
        </p:txBody>
      </p:sp>
      <p:pic>
        <p:nvPicPr>
          <p:cNvPr id="5" name="Picture 4">
            <a:extLst>
              <a:ext uri="{FF2B5EF4-FFF2-40B4-BE49-F238E27FC236}">
                <a16:creationId xmlns:a16="http://schemas.microsoft.com/office/drawing/2014/main" id="{657FE2E7-D58A-C3A0-CC90-8E249E60D695}"/>
              </a:ext>
            </a:extLst>
          </p:cNvPr>
          <p:cNvPicPr>
            <a:picLocks noChangeAspect="1"/>
          </p:cNvPicPr>
          <p:nvPr/>
        </p:nvPicPr>
        <p:blipFill>
          <a:blip r:embed="rId2"/>
          <a:stretch>
            <a:fillRect/>
          </a:stretch>
        </p:blipFill>
        <p:spPr>
          <a:xfrm>
            <a:off x="4857498" y="3078866"/>
            <a:ext cx="4138683" cy="2570610"/>
          </a:xfrm>
          <a:prstGeom prst="rect">
            <a:avLst/>
          </a:prstGeom>
        </p:spPr>
      </p:pic>
    </p:spTree>
    <p:extLst>
      <p:ext uri="{BB962C8B-B14F-4D97-AF65-F5344CB8AC3E}">
        <p14:creationId xmlns:p14="http://schemas.microsoft.com/office/powerpoint/2010/main" val="3194300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6B8B1-1977-717F-FABA-2CD3640F7645}"/>
              </a:ext>
            </a:extLst>
          </p:cNvPr>
          <p:cNvSpPr txBox="1"/>
          <p:nvPr/>
        </p:nvSpPr>
        <p:spPr>
          <a:xfrm>
            <a:off x="0" y="0"/>
            <a:ext cx="6134518"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Write a query to create a table named deliveries_v03 with all the columns of deliveries_v02 table and two additional column (named venue and </a:t>
            </a:r>
            <a:r>
              <a:rPr lang="en-US" dirty="0" err="1"/>
              <a:t>match_date</a:t>
            </a:r>
            <a:r>
              <a:rPr lang="en-US" dirty="0"/>
              <a:t>) of venue and date from table matches</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6D0FEFA-0F3F-B798-5855-7333A3601BA8}"/>
              </a:ext>
            </a:extLst>
          </p:cNvPr>
          <p:cNvSpPr txBox="1"/>
          <p:nvPr/>
        </p:nvSpPr>
        <p:spPr>
          <a:xfrm>
            <a:off x="0" y="4354254"/>
            <a:ext cx="5869859" cy="1200329"/>
          </a:xfrm>
          <a:prstGeom prst="rect">
            <a:avLst/>
          </a:prstGeom>
          <a:noFill/>
        </p:spPr>
        <p:txBody>
          <a:bodyPr wrap="square" rtlCol="0">
            <a:spAutoFit/>
          </a:bodyPr>
          <a:lstStyle/>
          <a:p>
            <a:r>
              <a:rPr lang="en-US" dirty="0"/>
              <a:t>CREATE TABLE deliveries_v03 AS SELECT b.*, </a:t>
            </a:r>
            <a:r>
              <a:rPr lang="en-US" dirty="0" err="1"/>
              <a:t>a.venue</a:t>
            </a:r>
            <a:r>
              <a:rPr lang="en-US" dirty="0"/>
              <a:t> as venue, </a:t>
            </a:r>
            <a:r>
              <a:rPr lang="en-US" dirty="0" err="1"/>
              <a:t>a.date</a:t>
            </a:r>
            <a:r>
              <a:rPr lang="en-US" dirty="0"/>
              <a:t> as </a:t>
            </a:r>
            <a:r>
              <a:rPr lang="en-US" dirty="0" err="1"/>
              <a:t>match_date</a:t>
            </a:r>
            <a:endParaRPr lang="en-US" dirty="0"/>
          </a:p>
          <a:p>
            <a:r>
              <a:rPr lang="en-US" dirty="0"/>
              <a:t>from deliveries_v02 as b join Matches as a on a.id = b.id;</a:t>
            </a:r>
          </a:p>
          <a:p>
            <a:endParaRPr lang="en-IN" dirty="0"/>
          </a:p>
        </p:txBody>
      </p:sp>
    </p:spTree>
    <p:extLst>
      <p:ext uri="{BB962C8B-B14F-4D97-AF65-F5344CB8AC3E}">
        <p14:creationId xmlns:p14="http://schemas.microsoft.com/office/powerpoint/2010/main" val="413496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44F524-2340-AF5F-02AB-B337CCED88F0}"/>
              </a:ext>
            </a:extLst>
          </p:cNvPr>
          <p:cNvSpPr txBox="1"/>
          <p:nvPr/>
        </p:nvSpPr>
        <p:spPr>
          <a:xfrm>
            <a:off x="0" y="4601497"/>
            <a:ext cx="700056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EB6B8B1-1977-717F-FABA-2CD3640F7645}"/>
              </a:ext>
            </a:extLst>
          </p:cNvPr>
          <p:cNvSpPr txBox="1"/>
          <p:nvPr/>
        </p:nvSpPr>
        <p:spPr>
          <a:xfrm>
            <a:off x="0" y="0"/>
            <a:ext cx="6134518"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Write a query to fetch the total runs scored for each venue and order it in the descending order of total runs scored</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815E26C-EBED-4E92-0E80-BFA53DFFF0F1}"/>
              </a:ext>
            </a:extLst>
          </p:cNvPr>
          <p:cNvSpPr txBox="1"/>
          <p:nvPr/>
        </p:nvSpPr>
        <p:spPr>
          <a:xfrm>
            <a:off x="0" y="4601497"/>
            <a:ext cx="7384025" cy="646331"/>
          </a:xfrm>
          <a:prstGeom prst="rect">
            <a:avLst/>
          </a:prstGeom>
          <a:noFill/>
        </p:spPr>
        <p:txBody>
          <a:bodyPr wrap="square" rtlCol="0">
            <a:spAutoFit/>
          </a:bodyPr>
          <a:lstStyle/>
          <a:p>
            <a:r>
              <a:rPr lang="en-US" dirty="0"/>
              <a:t>select venue, sum(</a:t>
            </a:r>
            <a:r>
              <a:rPr lang="en-US" dirty="0" err="1"/>
              <a:t>total_runs</a:t>
            </a:r>
            <a:r>
              <a:rPr lang="en-US" dirty="0"/>
              <a:t>) as </a:t>
            </a:r>
            <a:r>
              <a:rPr lang="en-US" dirty="0" err="1"/>
              <a:t>total_runs</a:t>
            </a:r>
            <a:r>
              <a:rPr lang="en-US" dirty="0"/>
              <a:t> from deliveries_v03 group by venue order by </a:t>
            </a:r>
            <a:r>
              <a:rPr lang="en-US" dirty="0" err="1"/>
              <a:t>total_runs</a:t>
            </a:r>
            <a:r>
              <a:rPr lang="en-US" dirty="0"/>
              <a:t> desc;</a:t>
            </a:r>
          </a:p>
        </p:txBody>
      </p:sp>
      <p:pic>
        <p:nvPicPr>
          <p:cNvPr id="5" name="Picture 4">
            <a:extLst>
              <a:ext uri="{FF2B5EF4-FFF2-40B4-BE49-F238E27FC236}">
                <a16:creationId xmlns:a16="http://schemas.microsoft.com/office/drawing/2014/main" id="{B27C8624-85AE-7508-F5DF-D6905F887892}"/>
              </a:ext>
            </a:extLst>
          </p:cNvPr>
          <p:cNvPicPr>
            <a:picLocks noChangeAspect="1"/>
          </p:cNvPicPr>
          <p:nvPr/>
        </p:nvPicPr>
        <p:blipFill>
          <a:blip r:embed="rId2"/>
          <a:stretch>
            <a:fillRect/>
          </a:stretch>
        </p:blipFill>
        <p:spPr>
          <a:xfrm>
            <a:off x="7083706" y="0"/>
            <a:ext cx="4939339" cy="6273478"/>
          </a:xfrm>
          <a:prstGeom prst="rect">
            <a:avLst/>
          </a:prstGeom>
        </p:spPr>
      </p:pic>
    </p:spTree>
    <p:extLst>
      <p:ext uri="{BB962C8B-B14F-4D97-AF65-F5344CB8AC3E}">
        <p14:creationId xmlns:p14="http://schemas.microsoft.com/office/powerpoint/2010/main" val="70345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44F524-2340-AF5F-02AB-B337CCED88F0}"/>
              </a:ext>
            </a:extLst>
          </p:cNvPr>
          <p:cNvSpPr txBox="1"/>
          <p:nvPr/>
        </p:nvSpPr>
        <p:spPr>
          <a:xfrm>
            <a:off x="0" y="4601497"/>
            <a:ext cx="700056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EB6B8B1-1977-717F-FABA-2CD3640F7645}"/>
              </a:ext>
            </a:extLst>
          </p:cNvPr>
          <p:cNvSpPr txBox="1"/>
          <p:nvPr/>
        </p:nvSpPr>
        <p:spPr>
          <a:xfrm>
            <a:off x="0" y="0"/>
            <a:ext cx="613451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Write a query to fetch the year-wise total runs scored at Eden Gardens and order it in the descending order of total runs scored.</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495D797-BF61-0D3E-8B6F-6C26F034C289}"/>
              </a:ext>
            </a:extLst>
          </p:cNvPr>
          <p:cNvSpPr txBox="1"/>
          <p:nvPr/>
        </p:nvSpPr>
        <p:spPr>
          <a:xfrm>
            <a:off x="0" y="4353995"/>
            <a:ext cx="9222658" cy="646331"/>
          </a:xfrm>
          <a:prstGeom prst="rect">
            <a:avLst/>
          </a:prstGeom>
          <a:noFill/>
        </p:spPr>
        <p:txBody>
          <a:bodyPr wrap="square" rtlCol="0">
            <a:spAutoFit/>
          </a:bodyPr>
          <a:lstStyle/>
          <a:p>
            <a:r>
              <a:rPr lang="en-US" dirty="0"/>
              <a:t>select EXTRACT(YEAR FROM </a:t>
            </a:r>
            <a:r>
              <a:rPr lang="en-US" dirty="0" err="1"/>
              <a:t>match_date</a:t>
            </a:r>
            <a:r>
              <a:rPr lang="en-US" dirty="0"/>
              <a:t>) as year, sum(</a:t>
            </a:r>
            <a:r>
              <a:rPr lang="en-US" dirty="0" err="1"/>
              <a:t>total_runs</a:t>
            </a:r>
            <a:r>
              <a:rPr lang="en-US" dirty="0"/>
              <a:t>) as runs from deliveries_v03 where venue='Eden Gardens' group by EXTRACT(YEAR FROM </a:t>
            </a:r>
            <a:r>
              <a:rPr lang="en-US" dirty="0" err="1"/>
              <a:t>match_date</a:t>
            </a:r>
            <a:r>
              <a:rPr lang="en-US" dirty="0"/>
              <a:t>) order by runs desc;</a:t>
            </a:r>
            <a:endParaRPr lang="en-IN" dirty="0"/>
          </a:p>
        </p:txBody>
      </p:sp>
      <p:pic>
        <p:nvPicPr>
          <p:cNvPr id="4" name="Picture 3">
            <a:extLst>
              <a:ext uri="{FF2B5EF4-FFF2-40B4-BE49-F238E27FC236}">
                <a16:creationId xmlns:a16="http://schemas.microsoft.com/office/drawing/2014/main" id="{1AB65513-C23B-80CF-8999-63FA5B347C8A}"/>
              </a:ext>
            </a:extLst>
          </p:cNvPr>
          <p:cNvPicPr>
            <a:picLocks noChangeAspect="1"/>
          </p:cNvPicPr>
          <p:nvPr/>
        </p:nvPicPr>
        <p:blipFill>
          <a:blip r:embed="rId2"/>
          <a:stretch>
            <a:fillRect/>
          </a:stretch>
        </p:blipFill>
        <p:spPr>
          <a:xfrm>
            <a:off x="9005105" y="133082"/>
            <a:ext cx="2974692" cy="5793156"/>
          </a:xfrm>
          <a:prstGeom prst="rect">
            <a:avLst/>
          </a:prstGeom>
        </p:spPr>
      </p:pic>
    </p:spTree>
    <p:extLst>
      <p:ext uri="{BB962C8B-B14F-4D97-AF65-F5344CB8AC3E}">
        <p14:creationId xmlns:p14="http://schemas.microsoft.com/office/powerpoint/2010/main" val="167658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79971-C6CA-FE6E-68B4-9DB4E226E880}"/>
              </a:ext>
            </a:extLst>
          </p:cNvPr>
          <p:cNvSpPr/>
          <p:nvPr/>
        </p:nvSpPr>
        <p:spPr>
          <a:xfrm>
            <a:off x="4246610" y="2038310"/>
            <a:ext cx="3089180" cy="923330"/>
          </a:xfrm>
          <a:prstGeom prst="rect">
            <a:avLst/>
          </a:prstGeom>
          <a:noFill/>
        </p:spPr>
        <p:txBody>
          <a:bodyPr wrap="none" lIns="91440" tIns="45720" rIns="91440" bIns="45720">
            <a:spAutoFit/>
          </a:bodyPr>
          <a:lstStyle/>
          <a:p>
            <a:pPr algn="ctr"/>
            <a:r>
              <a:rPr lang="en-IN"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13810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0" y="0"/>
            <a:ext cx="5928852" cy="369332"/>
          </a:xfrm>
          <a:prstGeom prst="rect">
            <a:avLst/>
          </a:prstGeom>
          <a:noFill/>
        </p:spPr>
        <p:txBody>
          <a:bodyPr wrap="square" rtlCol="0">
            <a:spAutoFit/>
          </a:bodyPr>
          <a:lstStyle/>
          <a:p>
            <a:r>
              <a:rPr lang="en-IN" dirty="0"/>
              <a:t>Create a Table for </a:t>
            </a:r>
            <a:r>
              <a:rPr lang="en-IN" dirty="0" err="1"/>
              <a:t>IPL_matches</a:t>
            </a:r>
            <a:r>
              <a:rPr lang="en-IN" dirty="0"/>
              <a:t> as Matches.</a:t>
            </a:r>
          </a:p>
        </p:txBody>
      </p:sp>
      <p:sp>
        <p:nvSpPr>
          <p:cNvPr id="2" name="TextBox 1">
            <a:extLst>
              <a:ext uri="{FF2B5EF4-FFF2-40B4-BE49-F238E27FC236}">
                <a16:creationId xmlns:a16="http://schemas.microsoft.com/office/drawing/2014/main" id="{68ED9014-7A58-3148-8790-47571CD26936}"/>
              </a:ext>
            </a:extLst>
          </p:cNvPr>
          <p:cNvSpPr txBox="1"/>
          <p:nvPr/>
        </p:nvSpPr>
        <p:spPr>
          <a:xfrm>
            <a:off x="-68826" y="564732"/>
            <a:ext cx="7747820" cy="5632311"/>
          </a:xfrm>
          <a:prstGeom prst="rect">
            <a:avLst/>
          </a:prstGeom>
          <a:noFill/>
        </p:spPr>
        <p:txBody>
          <a:bodyPr wrap="square" rtlCol="0">
            <a:spAutoFit/>
          </a:bodyPr>
          <a:lstStyle/>
          <a:p>
            <a:r>
              <a:rPr lang="en-IN" dirty="0"/>
              <a:t>CREATE TABLE Matches(</a:t>
            </a:r>
          </a:p>
          <a:p>
            <a:r>
              <a:rPr lang="en-IN" dirty="0"/>
              <a:t>   id                  INTEGER  NOT NULL,</a:t>
            </a:r>
          </a:p>
          <a:p>
            <a:r>
              <a:rPr lang="en-IN" dirty="0"/>
              <a:t>   inning              INT NOT NULL,</a:t>
            </a:r>
          </a:p>
          <a:p>
            <a:r>
              <a:rPr lang="en-IN" dirty="0"/>
              <a:t>   over                INT NOT NULL,</a:t>
            </a:r>
          </a:p>
          <a:p>
            <a:r>
              <a:rPr lang="en-IN" dirty="0"/>
              <a:t>   ball                INT NOT NULL,</a:t>
            </a:r>
          </a:p>
          <a:p>
            <a:r>
              <a:rPr lang="en-IN" dirty="0"/>
              <a:t>   batsman             VARCHAR NOT NULL,</a:t>
            </a:r>
          </a:p>
          <a:p>
            <a:r>
              <a:rPr lang="en-IN" dirty="0"/>
              <a:t>   </a:t>
            </a:r>
            <a:r>
              <a:rPr lang="en-IN" dirty="0" err="1"/>
              <a:t>non_striker</a:t>
            </a:r>
            <a:r>
              <a:rPr lang="en-IN" dirty="0"/>
              <a:t>         VARCHAR NOT NULL,</a:t>
            </a:r>
          </a:p>
          <a:p>
            <a:r>
              <a:rPr lang="en-IN" dirty="0"/>
              <a:t>   bowler              VARCHAR NOT NULL,</a:t>
            </a:r>
          </a:p>
          <a:p>
            <a:r>
              <a:rPr lang="en-IN" dirty="0"/>
              <a:t>   </a:t>
            </a:r>
            <a:r>
              <a:rPr lang="en-IN" dirty="0" err="1"/>
              <a:t>batsman_runs</a:t>
            </a:r>
            <a:r>
              <a:rPr lang="en-IN" dirty="0"/>
              <a:t>        INT NOT NULL,</a:t>
            </a:r>
          </a:p>
          <a:p>
            <a:r>
              <a:rPr lang="en-IN" dirty="0"/>
              <a:t>   </a:t>
            </a:r>
            <a:r>
              <a:rPr lang="en-IN" dirty="0" err="1"/>
              <a:t>extra_runs</a:t>
            </a:r>
            <a:r>
              <a:rPr lang="en-IN" dirty="0"/>
              <a:t>          INT NOT NULL,</a:t>
            </a:r>
          </a:p>
          <a:p>
            <a:r>
              <a:rPr lang="en-IN" dirty="0"/>
              <a:t>   </a:t>
            </a:r>
            <a:r>
              <a:rPr lang="en-IN" dirty="0" err="1"/>
              <a:t>total_runs</a:t>
            </a:r>
            <a:r>
              <a:rPr lang="en-IN" dirty="0"/>
              <a:t>          INT NOT NULL,</a:t>
            </a:r>
          </a:p>
          <a:p>
            <a:r>
              <a:rPr lang="en-IN" dirty="0"/>
              <a:t>   </a:t>
            </a:r>
            <a:r>
              <a:rPr lang="en-IN" dirty="0" err="1"/>
              <a:t>is_wicket</a:t>
            </a:r>
            <a:r>
              <a:rPr lang="en-IN" dirty="0"/>
              <a:t>           INT NOT NULL,</a:t>
            </a:r>
          </a:p>
          <a:p>
            <a:r>
              <a:rPr lang="en-IN" dirty="0"/>
              <a:t>   </a:t>
            </a:r>
            <a:r>
              <a:rPr lang="en-IN" dirty="0" err="1"/>
              <a:t>dismissal_kind</a:t>
            </a:r>
            <a:r>
              <a:rPr lang="en-IN" dirty="0"/>
              <a:t>      VARCHAR NOT NULL,</a:t>
            </a:r>
          </a:p>
          <a:p>
            <a:r>
              <a:rPr lang="en-IN" dirty="0"/>
              <a:t>   </a:t>
            </a:r>
            <a:r>
              <a:rPr lang="en-IN" dirty="0" err="1"/>
              <a:t>player_dismissed</a:t>
            </a:r>
            <a:r>
              <a:rPr lang="en-IN" dirty="0"/>
              <a:t>    VARCHAR NOT NULL,</a:t>
            </a:r>
          </a:p>
          <a:p>
            <a:r>
              <a:rPr lang="en-IN" dirty="0"/>
              <a:t>   fielder             VARCHAR NOT NULL,</a:t>
            </a:r>
          </a:p>
          <a:p>
            <a:r>
              <a:rPr lang="en-IN" dirty="0"/>
              <a:t>   </a:t>
            </a:r>
            <a:r>
              <a:rPr lang="en-IN" dirty="0" err="1"/>
              <a:t>extras_type</a:t>
            </a:r>
            <a:r>
              <a:rPr lang="en-IN" dirty="0"/>
              <a:t>         VARCHAR NOT NULL,</a:t>
            </a:r>
          </a:p>
          <a:p>
            <a:r>
              <a:rPr lang="en-IN" dirty="0"/>
              <a:t>   </a:t>
            </a:r>
            <a:r>
              <a:rPr lang="en-IN" dirty="0" err="1"/>
              <a:t>batting_team</a:t>
            </a:r>
            <a:r>
              <a:rPr lang="en-IN" dirty="0"/>
              <a:t>        VARCHAR NOT NULL,</a:t>
            </a:r>
          </a:p>
          <a:p>
            <a:r>
              <a:rPr lang="en-IN" dirty="0"/>
              <a:t>   </a:t>
            </a:r>
            <a:r>
              <a:rPr lang="en-IN" dirty="0" err="1"/>
              <a:t>bowling_team</a:t>
            </a:r>
            <a:r>
              <a:rPr lang="en-IN" dirty="0"/>
              <a:t>        VARCHAR NOT NULL</a:t>
            </a:r>
          </a:p>
          <a:p>
            <a:r>
              <a:rPr lang="en-IN" dirty="0"/>
              <a:t>);</a:t>
            </a:r>
          </a:p>
          <a:p>
            <a:r>
              <a:rPr lang="en-US" dirty="0">
                <a:solidFill>
                  <a:srgbClr val="000000"/>
                </a:solidFill>
                <a:latin typeface="Calibri" panose="020F0502020204030204"/>
              </a:rPr>
              <a:t>copy Matches from ‘D:\IPL Dataset\IPL_matches.csv' delimiter ',' csv header;</a:t>
            </a:r>
            <a:endParaRPr lang="en-IN" dirty="0"/>
          </a:p>
        </p:txBody>
      </p:sp>
    </p:spTree>
    <p:extLst>
      <p:ext uri="{BB962C8B-B14F-4D97-AF65-F5344CB8AC3E}">
        <p14:creationId xmlns:p14="http://schemas.microsoft.com/office/powerpoint/2010/main" val="182221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0" y="19665"/>
            <a:ext cx="6449963" cy="2154436"/>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1)Your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p>
          <a:p>
            <a:pPr marR="0" lvl="0" algn="l" defTabSz="457200" rtl="0" eaLnBrk="1" fontAlgn="auto" latinLnBrk="0" hangingPunct="1">
              <a:lnSpc>
                <a:spcPct val="100000"/>
              </a:lnSpc>
              <a:spcBef>
                <a:spcPts val="0"/>
              </a:spcBef>
              <a:spcAft>
                <a:spcPts val="0"/>
              </a:spcAft>
              <a:buClrTx/>
              <a:buSzTx/>
              <a:tabLst/>
              <a:defRPr/>
            </a:pPr>
            <a:r>
              <a:rPr lang="en-US" dirty="0"/>
              <a:t>(</a:t>
            </a:r>
            <a:r>
              <a:rPr lang="en-US" sz="1600" dirty="0">
                <a:solidFill>
                  <a:schemeClr val="accent2">
                    <a:lumMod val="75000"/>
                  </a:schemeClr>
                </a:solidFill>
              </a:rPr>
              <a:t>strike rate is total runs scored by batsman divided by number of balls faced but remember when </a:t>
            </a:r>
            <a:r>
              <a:rPr lang="en-US" sz="1600" dirty="0" err="1">
                <a:solidFill>
                  <a:schemeClr val="accent2">
                    <a:lumMod val="75000"/>
                  </a:schemeClr>
                </a:solidFill>
              </a:rPr>
              <a:t>extras_type</a:t>
            </a:r>
            <a:r>
              <a:rPr lang="en-US" sz="1600" dirty="0">
                <a:solidFill>
                  <a:schemeClr val="accent2">
                    <a:lumMod val="75000"/>
                  </a:schemeClr>
                </a:solidFill>
              </a:rPr>
              <a:t> is '</a:t>
            </a:r>
            <a:r>
              <a:rPr lang="en-US" sz="1600" dirty="0" err="1">
                <a:solidFill>
                  <a:schemeClr val="accent2">
                    <a:lumMod val="75000"/>
                  </a:schemeClr>
                </a:solidFill>
              </a:rPr>
              <a:t>wides</a:t>
            </a:r>
            <a:r>
              <a:rPr lang="en-US" sz="1600" dirty="0">
                <a:solidFill>
                  <a:schemeClr val="accent2">
                    <a:lumMod val="75000"/>
                  </a:schemeClr>
                </a:solidFill>
              </a:rPr>
              <a:t>' it is not counted as a ball faced neither counted as batsmen runs</a:t>
            </a:r>
            <a:r>
              <a:rPr lang="en-US" dirty="0"/>
              <a:t>)</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044F524-2340-AF5F-02AB-B337CCED88F0}"/>
              </a:ext>
            </a:extLst>
          </p:cNvPr>
          <p:cNvSpPr txBox="1"/>
          <p:nvPr/>
        </p:nvSpPr>
        <p:spPr>
          <a:xfrm>
            <a:off x="29495" y="3323303"/>
            <a:ext cx="6066505" cy="286232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SELECT batsman,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ball_faced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batsman_runs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batsman_runs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 100.0 / COUNT(ball))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strike_rate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 Deliveries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WHERE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extras_type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wides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GROUP BY batsman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HAVING COUNT(ball) &gt;= 500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ORDER BY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strike_rate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DESC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LIMIT 10;</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F2CB6A0-B9E1-302F-3405-E0DA25431C07}"/>
              </a:ext>
            </a:extLst>
          </p:cNvPr>
          <p:cNvPicPr>
            <a:picLocks noChangeAspect="1"/>
          </p:cNvPicPr>
          <p:nvPr/>
        </p:nvPicPr>
        <p:blipFill>
          <a:blip r:embed="rId2"/>
          <a:stretch>
            <a:fillRect/>
          </a:stretch>
        </p:blipFill>
        <p:spPr>
          <a:xfrm>
            <a:off x="6371303" y="3429000"/>
            <a:ext cx="5535561" cy="2756625"/>
          </a:xfrm>
          <a:prstGeom prst="rect">
            <a:avLst/>
          </a:prstGeom>
        </p:spPr>
      </p:pic>
      <p:pic>
        <p:nvPicPr>
          <p:cNvPr id="5" name="Picture 4">
            <a:extLst>
              <a:ext uri="{FF2B5EF4-FFF2-40B4-BE49-F238E27FC236}">
                <a16:creationId xmlns:a16="http://schemas.microsoft.com/office/drawing/2014/main" id="{8662BA90-259E-AF96-012B-2C45B67FE8EE}"/>
              </a:ext>
            </a:extLst>
          </p:cNvPr>
          <p:cNvPicPr>
            <a:picLocks noChangeAspect="1"/>
          </p:cNvPicPr>
          <p:nvPr/>
        </p:nvPicPr>
        <p:blipFill>
          <a:blip r:embed="rId3"/>
          <a:stretch>
            <a:fillRect/>
          </a:stretch>
        </p:blipFill>
        <p:spPr>
          <a:xfrm>
            <a:off x="7059561" y="158940"/>
            <a:ext cx="4572000" cy="3078866"/>
          </a:xfrm>
          <a:prstGeom prst="rect">
            <a:avLst/>
          </a:prstGeom>
        </p:spPr>
      </p:pic>
    </p:spTree>
    <p:extLst>
      <p:ext uri="{BB962C8B-B14F-4D97-AF65-F5344CB8AC3E}">
        <p14:creationId xmlns:p14="http://schemas.microsoft.com/office/powerpoint/2010/main" val="60689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19663" y="0"/>
            <a:ext cx="7285701" cy="2123658"/>
          </a:xfrm>
          <a:prstGeom prst="rect">
            <a:avLst/>
          </a:prstGeom>
          <a:noFill/>
        </p:spPr>
        <p:txBody>
          <a:bodyPr wrap="square" rtlCol="0">
            <a:spAutoFit/>
          </a:bodyPr>
          <a:lstStyle/>
          <a:p>
            <a:pPr marR="0" lvl="0" defTabSz="457200" rtl="0" eaLnBrk="1" fontAlgn="auto" latinLnBrk="0" hangingPunct="1">
              <a:lnSpc>
                <a:spcPct val="100000"/>
              </a:lnSpc>
              <a:spcBef>
                <a:spcPts val="0"/>
              </a:spcBef>
              <a:spcAft>
                <a:spcPts val="0"/>
              </a:spcAft>
              <a:buClrTx/>
              <a:buSzTx/>
              <a:tabLst/>
              <a:defRPr/>
            </a:pPr>
            <a:r>
              <a:rPr lang="en-US" sz="1600" dirty="0"/>
              <a:t>2) Now you need to get 2-3 players with good Average who have played   more than 2 </a:t>
            </a:r>
            <a:r>
              <a:rPr lang="en-US" sz="1600" dirty="0" err="1"/>
              <a:t>ipl</a:t>
            </a:r>
            <a:r>
              <a:rPr lang="en-US" sz="1600" dirty="0"/>
              <a:t> seasons. And to do that you have to make a list of 10 players you want to bid in the auction so that when you try to grab them in auction you should not pay the amount greater than you have in the purse for a particular player.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600" dirty="0">
                <a:solidFill>
                  <a:schemeClr val="accent2">
                    <a:lumMod val="75000"/>
                  </a:schemeClr>
                </a:solidFill>
              </a:rPr>
              <a:t>Average is calculated as total runs scored divided by number of times batsman has been dismissed which can be calculated using </a:t>
            </a:r>
            <a:r>
              <a:rPr lang="en-US" sz="1600" dirty="0" err="1">
                <a:solidFill>
                  <a:schemeClr val="accent2">
                    <a:lumMod val="75000"/>
                  </a:schemeClr>
                </a:solidFill>
              </a:rPr>
              <a:t>wicket_ball</a:t>
            </a:r>
            <a:r>
              <a:rPr lang="en-US" sz="1600" dirty="0">
                <a:solidFill>
                  <a:schemeClr val="accent2">
                    <a:lumMod val="75000"/>
                  </a:schemeClr>
                </a:solidFill>
              </a:rPr>
              <a:t> field as 1 indicates out and 0 indicates not out, a batsman should’ve been dismissed at least once to calculate the </a:t>
            </a:r>
            <a:r>
              <a:rPr lang="en-US" sz="1600" dirty="0" err="1">
                <a:solidFill>
                  <a:schemeClr val="accent2">
                    <a:lumMod val="75000"/>
                  </a:schemeClr>
                </a:solidFill>
              </a:rPr>
              <a:t>sr</a:t>
            </a:r>
            <a:r>
              <a:rPr lang="en-US" sz="1600" dirty="0">
                <a:solidFill>
                  <a:schemeClr val="accent2">
                    <a:lumMod val="75000"/>
                  </a:schemeClr>
                </a:solidFill>
              </a:rPr>
              <a:t> i.e., you can exclude those players who have not been dismissed once</a:t>
            </a:r>
            <a:r>
              <a:rPr lang="en-US" dirty="0"/>
              <a:t>)</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044F524-2340-AF5F-02AB-B337CCED88F0}"/>
              </a:ext>
            </a:extLst>
          </p:cNvPr>
          <p:cNvSpPr txBox="1"/>
          <p:nvPr/>
        </p:nvSpPr>
        <p:spPr>
          <a:xfrm>
            <a:off x="-19663" y="2358240"/>
            <a:ext cx="6676102"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SELECT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d.batsman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ROUND(SUM(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)::DECIMAL /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d.is_wicket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2)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avg_score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runs_scored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d.is_wicket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times_dismissed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COUNT(DISTINCT DATE_PART('year',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m.date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no_season_played</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 Deliveries AS 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INNER JOIN Matches AS m ON d.id = m.id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GROUP BY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d.batsman</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HAVING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d.is_wicket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&gt;=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AND COUNT(DISTINCT DATE_PART('year',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m.date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&gt; 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ORDER BY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avg_score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DESC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LIMIT 10;</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FC6C7C9-D12B-91FA-5A78-F8E69D8BDEA4}"/>
              </a:ext>
            </a:extLst>
          </p:cNvPr>
          <p:cNvPicPr>
            <a:picLocks noChangeAspect="1"/>
          </p:cNvPicPr>
          <p:nvPr/>
        </p:nvPicPr>
        <p:blipFill>
          <a:blip r:embed="rId2"/>
          <a:stretch>
            <a:fillRect/>
          </a:stretch>
        </p:blipFill>
        <p:spPr>
          <a:xfrm>
            <a:off x="6476076" y="2975467"/>
            <a:ext cx="5715924" cy="3353091"/>
          </a:xfrm>
          <a:prstGeom prst="rect">
            <a:avLst/>
          </a:prstGeom>
        </p:spPr>
      </p:pic>
      <p:pic>
        <p:nvPicPr>
          <p:cNvPr id="5" name="Picture 4">
            <a:extLst>
              <a:ext uri="{FF2B5EF4-FFF2-40B4-BE49-F238E27FC236}">
                <a16:creationId xmlns:a16="http://schemas.microsoft.com/office/drawing/2014/main" id="{6410F0C7-11A1-31C7-0BAD-87AE0A6883BE}"/>
              </a:ext>
            </a:extLst>
          </p:cNvPr>
          <p:cNvPicPr>
            <a:picLocks noChangeAspect="1"/>
          </p:cNvPicPr>
          <p:nvPr/>
        </p:nvPicPr>
        <p:blipFill>
          <a:blip r:embed="rId3"/>
          <a:stretch>
            <a:fillRect/>
          </a:stretch>
        </p:blipFill>
        <p:spPr>
          <a:xfrm>
            <a:off x="7164728" y="0"/>
            <a:ext cx="5027271" cy="2870522"/>
          </a:xfrm>
          <a:prstGeom prst="rect">
            <a:avLst/>
          </a:prstGeom>
        </p:spPr>
      </p:pic>
    </p:spTree>
    <p:extLst>
      <p:ext uri="{BB962C8B-B14F-4D97-AF65-F5344CB8AC3E}">
        <p14:creationId xmlns:p14="http://schemas.microsoft.com/office/powerpoint/2010/main" val="197642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68826" y="0"/>
            <a:ext cx="7531510" cy="2154436"/>
          </a:xfrm>
          <a:prstGeom prst="rect">
            <a:avLst/>
          </a:prstGeom>
          <a:noFill/>
        </p:spPr>
        <p:txBody>
          <a:bodyPr wrap="square" rtlCol="0">
            <a:spAutoFit/>
          </a:bodyPr>
          <a:lstStyle/>
          <a:p>
            <a:r>
              <a:rPr lang="en-US" sz="1600" dirty="0"/>
              <a:t>Now you need to get 2-3 Hard-hitting players who have scored most runs in boundaries and have played more the 2 </a:t>
            </a:r>
            <a:r>
              <a:rPr lang="en-US" sz="1600" dirty="0" err="1"/>
              <a:t>ipl</a:t>
            </a:r>
            <a:r>
              <a:rPr lang="en-US" sz="1600" dirty="0"/>
              <a:t> season. To do that you have to make a list of 10 players you want to bid in the auction so that when you try to grab them in auction you should not pay the amount greater than you have in the purse for a particular player.</a:t>
            </a:r>
          </a:p>
          <a:p>
            <a:r>
              <a:rPr lang="en-US" dirty="0"/>
              <a:t>(</a:t>
            </a:r>
            <a:r>
              <a:rPr lang="en-US" sz="1600" dirty="0">
                <a:solidFill>
                  <a:schemeClr val="accent2">
                    <a:lumMod val="75000"/>
                  </a:schemeClr>
                </a:solidFill>
              </a:rPr>
              <a:t>only 4 and 6 will be counted as boundaries so calculate how many 4 and 6 has been hit by each batsman and also calculate total runs scored to get the output as boundary percentage which will be runs in boundary divided by total runs scored</a:t>
            </a:r>
            <a:r>
              <a:rPr lang="en-US" dirty="0"/>
              <a:t>) </a:t>
            </a:r>
          </a:p>
          <a:p>
            <a:endParaRPr lang="en-IN" dirty="0"/>
          </a:p>
        </p:txBody>
      </p:sp>
      <p:sp>
        <p:nvSpPr>
          <p:cNvPr id="8" name="TextBox 7">
            <a:extLst>
              <a:ext uri="{FF2B5EF4-FFF2-40B4-BE49-F238E27FC236}">
                <a16:creationId xmlns:a16="http://schemas.microsoft.com/office/drawing/2014/main" id="{0044F524-2340-AF5F-02AB-B337CCED88F0}"/>
              </a:ext>
            </a:extLst>
          </p:cNvPr>
          <p:cNvSpPr txBox="1"/>
          <p:nvPr/>
        </p:nvSpPr>
        <p:spPr>
          <a:xfrm>
            <a:off x="0" y="2149311"/>
            <a:ext cx="8534400" cy="4247317"/>
          </a:xfrm>
          <a:prstGeom prst="rect">
            <a:avLst/>
          </a:prstGeom>
          <a:noFill/>
        </p:spPr>
        <p:txBody>
          <a:bodyPr wrap="square" rtlCol="0">
            <a:spAutoFit/>
          </a:bodyPr>
          <a:lstStyle/>
          <a:p>
            <a:r>
              <a:rPr lang="en-US" dirty="0"/>
              <a:t>SELECT</a:t>
            </a:r>
          </a:p>
          <a:p>
            <a:r>
              <a:rPr lang="en-US" dirty="0"/>
              <a:t>    </a:t>
            </a:r>
            <a:r>
              <a:rPr lang="en-US" dirty="0" err="1"/>
              <a:t>i.batsman</a:t>
            </a:r>
            <a:r>
              <a:rPr lang="en-US" dirty="0"/>
              <a:t>,</a:t>
            </a:r>
          </a:p>
          <a:p>
            <a:r>
              <a:rPr lang="en-US" dirty="0"/>
              <a:t>    COUNT(CASE WHEN </a:t>
            </a:r>
            <a:r>
              <a:rPr lang="en-US" dirty="0" err="1"/>
              <a:t>i.batsman_runs</a:t>
            </a:r>
            <a:r>
              <a:rPr lang="en-US" dirty="0"/>
              <a:t> IN (4, 6) THEN 1 END) AS </a:t>
            </a:r>
            <a:r>
              <a:rPr lang="en-US" dirty="0" err="1"/>
              <a:t>no_of_sixes_fours</a:t>
            </a:r>
            <a:r>
              <a:rPr lang="en-US" dirty="0"/>
              <a:t>,</a:t>
            </a:r>
          </a:p>
          <a:p>
            <a:r>
              <a:rPr lang="en-US" dirty="0"/>
              <a:t>    SUM(CASE WHEN </a:t>
            </a:r>
            <a:r>
              <a:rPr lang="en-US" dirty="0" err="1"/>
              <a:t>i.batsman_runs</a:t>
            </a:r>
            <a:r>
              <a:rPr lang="en-US" dirty="0"/>
              <a:t> IN (4, 6) THEN </a:t>
            </a:r>
            <a:r>
              <a:rPr lang="en-US" dirty="0" err="1"/>
              <a:t>i.batsman_runs</a:t>
            </a:r>
            <a:r>
              <a:rPr lang="en-US" dirty="0"/>
              <a:t> ELSE 0 END) AS </a:t>
            </a:r>
            <a:r>
              <a:rPr lang="en-US" dirty="0" err="1"/>
              <a:t>total_sixes_fours</a:t>
            </a:r>
            <a:r>
              <a:rPr lang="en-US" dirty="0"/>
              <a:t>,</a:t>
            </a:r>
          </a:p>
          <a:p>
            <a:r>
              <a:rPr lang="en-US" dirty="0"/>
              <a:t>    SUM(</a:t>
            </a:r>
            <a:r>
              <a:rPr lang="en-US" dirty="0" err="1"/>
              <a:t>i.batsman_runs</a:t>
            </a:r>
            <a:r>
              <a:rPr lang="en-US" dirty="0"/>
              <a:t>) AS </a:t>
            </a:r>
            <a:r>
              <a:rPr lang="en-US" dirty="0" err="1"/>
              <a:t>Player_total_runs</a:t>
            </a:r>
            <a:r>
              <a:rPr lang="en-US" dirty="0"/>
              <a:t>,</a:t>
            </a:r>
          </a:p>
          <a:p>
            <a:r>
              <a:rPr lang="en-US" dirty="0"/>
              <a:t>    (SUM(CASE WHEN </a:t>
            </a:r>
            <a:r>
              <a:rPr lang="en-US" dirty="0" err="1"/>
              <a:t>i.batsman_runs</a:t>
            </a:r>
            <a:r>
              <a:rPr lang="en-US" dirty="0"/>
              <a:t> IN (4, 6) THEN </a:t>
            </a:r>
            <a:r>
              <a:rPr lang="en-US" dirty="0" err="1"/>
              <a:t>i.batsman_runs</a:t>
            </a:r>
            <a:r>
              <a:rPr lang="en-US" dirty="0"/>
              <a:t> ELSE 0 END) * 100.0) / SUM(</a:t>
            </a:r>
            <a:r>
              <a:rPr lang="en-US" dirty="0" err="1"/>
              <a:t>i.batsman_runs</a:t>
            </a:r>
            <a:r>
              <a:rPr lang="en-US" dirty="0"/>
              <a:t>) AS </a:t>
            </a:r>
            <a:r>
              <a:rPr lang="en-US" dirty="0" err="1"/>
              <a:t>total_percentage</a:t>
            </a:r>
            <a:r>
              <a:rPr lang="en-US" dirty="0"/>
              <a:t>,</a:t>
            </a:r>
          </a:p>
          <a:p>
            <a:r>
              <a:rPr lang="en-US" dirty="0"/>
              <a:t>    COUNT(DISTINCT EXTRACT(YEAR FROM </a:t>
            </a:r>
            <a:r>
              <a:rPr lang="en-US" dirty="0" err="1"/>
              <a:t>m.date</a:t>
            </a:r>
            <a:r>
              <a:rPr lang="en-US" dirty="0"/>
              <a:t>)) AS </a:t>
            </a:r>
            <a:r>
              <a:rPr lang="en-US" dirty="0" err="1"/>
              <a:t>no_season_played</a:t>
            </a:r>
            <a:endParaRPr lang="en-US" dirty="0"/>
          </a:p>
          <a:p>
            <a:r>
              <a:rPr lang="en-US" dirty="0"/>
              <a:t>FROM  Deliveries AS </a:t>
            </a:r>
            <a:r>
              <a:rPr lang="en-US" dirty="0" err="1"/>
              <a:t>i</a:t>
            </a:r>
            <a:endParaRPr lang="en-US" dirty="0"/>
          </a:p>
          <a:p>
            <a:r>
              <a:rPr lang="en-US" dirty="0"/>
              <a:t>INNER JOIN   Matches AS m ON i.id = m.id</a:t>
            </a:r>
          </a:p>
          <a:p>
            <a:r>
              <a:rPr lang="en-US" dirty="0"/>
              <a:t>GROUP BY   </a:t>
            </a:r>
            <a:r>
              <a:rPr lang="en-US" dirty="0" err="1"/>
              <a:t>i.batsman</a:t>
            </a:r>
            <a:endParaRPr lang="en-US" dirty="0"/>
          </a:p>
          <a:p>
            <a:r>
              <a:rPr lang="en-US" dirty="0"/>
              <a:t>HAVING   COUNT(DISTINCT EXTRACT(YEAR FROM </a:t>
            </a:r>
            <a:r>
              <a:rPr lang="en-US" dirty="0" err="1"/>
              <a:t>m.date</a:t>
            </a:r>
            <a:r>
              <a:rPr lang="en-US" dirty="0"/>
              <a:t>)) &gt; 2</a:t>
            </a:r>
          </a:p>
          <a:p>
            <a:r>
              <a:rPr lang="en-US" dirty="0"/>
              <a:t>ORDER BY  </a:t>
            </a:r>
            <a:r>
              <a:rPr lang="en-US" dirty="0" err="1"/>
              <a:t>no_of_sixes_fours</a:t>
            </a:r>
            <a:r>
              <a:rPr lang="en-US" dirty="0"/>
              <a:t> DESC</a:t>
            </a:r>
          </a:p>
          <a:p>
            <a:r>
              <a:rPr lang="en-US" dirty="0"/>
              <a:t>limit 10;</a:t>
            </a:r>
          </a:p>
        </p:txBody>
      </p:sp>
    </p:spTree>
    <p:extLst>
      <p:ext uri="{BB962C8B-B14F-4D97-AF65-F5344CB8AC3E}">
        <p14:creationId xmlns:p14="http://schemas.microsoft.com/office/powerpoint/2010/main" val="410262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70ECD4-CEF8-3743-357E-13D8CC8A21F3}"/>
              </a:ext>
            </a:extLst>
          </p:cNvPr>
          <p:cNvPicPr>
            <a:picLocks noChangeAspect="1"/>
          </p:cNvPicPr>
          <p:nvPr/>
        </p:nvPicPr>
        <p:blipFill>
          <a:blip r:embed="rId2"/>
          <a:stretch>
            <a:fillRect/>
          </a:stretch>
        </p:blipFill>
        <p:spPr>
          <a:xfrm>
            <a:off x="0" y="81023"/>
            <a:ext cx="6238754" cy="3347977"/>
          </a:xfrm>
          <a:prstGeom prst="rect">
            <a:avLst/>
          </a:prstGeom>
        </p:spPr>
      </p:pic>
      <p:pic>
        <p:nvPicPr>
          <p:cNvPr id="4" name="Picture 3">
            <a:extLst>
              <a:ext uri="{FF2B5EF4-FFF2-40B4-BE49-F238E27FC236}">
                <a16:creationId xmlns:a16="http://schemas.microsoft.com/office/drawing/2014/main" id="{149EA42A-80EC-3603-3415-5D0E7AD4B2E6}"/>
              </a:ext>
            </a:extLst>
          </p:cNvPr>
          <p:cNvPicPr>
            <a:picLocks noChangeAspect="1"/>
          </p:cNvPicPr>
          <p:nvPr/>
        </p:nvPicPr>
        <p:blipFill>
          <a:blip r:embed="rId3"/>
          <a:stretch>
            <a:fillRect/>
          </a:stretch>
        </p:blipFill>
        <p:spPr>
          <a:xfrm>
            <a:off x="6096000" y="3429000"/>
            <a:ext cx="6044353" cy="2893671"/>
          </a:xfrm>
          <a:prstGeom prst="rect">
            <a:avLst/>
          </a:prstGeom>
        </p:spPr>
      </p:pic>
    </p:spTree>
    <p:extLst>
      <p:ext uri="{BB962C8B-B14F-4D97-AF65-F5344CB8AC3E}">
        <p14:creationId xmlns:p14="http://schemas.microsoft.com/office/powerpoint/2010/main" val="347102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1" y="0"/>
            <a:ext cx="5729468" cy="19082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a:t>
            </a:r>
            <a:r>
              <a:rPr lang="en-US" sz="1600" dirty="0"/>
              <a:t>Your first priority is to get 2-3 bowlers with good economy who have bowled at least 500 balls in IPL so </a:t>
            </a:r>
            <a:r>
              <a:rPr lang="en-US" sz="1600" dirty="0" err="1"/>
              <a:t>far.To</a:t>
            </a:r>
            <a:r>
              <a:rPr lang="en-US" sz="1600" dirty="0"/>
              <a:t> do that you have to make a list of 10 players you want to bid in the auction so that when you try to grab them in auction you should not pay the amount greater than you have in the purse for a particular player.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400" dirty="0">
                <a:solidFill>
                  <a:schemeClr val="accent2">
                    <a:lumMod val="75000"/>
                  </a:schemeClr>
                </a:solidFill>
              </a:rPr>
              <a:t>economy can be calculated by dividing total runs conceded with total overs bowled</a:t>
            </a:r>
            <a:r>
              <a:rPr lang="en-US" dirty="0"/>
              <a:t>) </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044F524-2340-AF5F-02AB-B337CCED88F0}"/>
              </a:ext>
            </a:extLst>
          </p:cNvPr>
          <p:cNvSpPr txBox="1"/>
          <p:nvPr/>
        </p:nvSpPr>
        <p:spPr>
          <a:xfrm>
            <a:off x="0" y="2202427"/>
            <a:ext cx="5972537" cy="424731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SELECT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bowler,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total_ball</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total_runs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)*6.0 / (COUNT(ball) - (sum(case when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extras_type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wides</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then 1 else 0 end))))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economy_rate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Deliveries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GROUP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bowler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HAVING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 &gt;= 500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ORDER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economy_rate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asc</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LIMIT 10;</a:t>
            </a:r>
          </a:p>
        </p:txBody>
      </p:sp>
      <p:pic>
        <p:nvPicPr>
          <p:cNvPr id="3" name="Picture 2">
            <a:extLst>
              <a:ext uri="{FF2B5EF4-FFF2-40B4-BE49-F238E27FC236}">
                <a16:creationId xmlns:a16="http://schemas.microsoft.com/office/drawing/2014/main" id="{A415A691-D7A5-4C0B-446C-9C178C20B303}"/>
              </a:ext>
            </a:extLst>
          </p:cNvPr>
          <p:cNvPicPr>
            <a:picLocks noChangeAspect="1"/>
          </p:cNvPicPr>
          <p:nvPr/>
        </p:nvPicPr>
        <p:blipFill>
          <a:blip r:embed="rId2"/>
          <a:stretch>
            <a:fillRect/>
          </a:stretch>
        </p:blipFill>
        <p:spPr>
          <a:xfrm>
            <a:off x="6219464" y="0"/>
            <a:ext cx="5972536" cy="2812648"/>
          </a:xfrm>
          <a:prstGeom prst="rect">
            <a:avLst/>
          </a:prstGeom>
        </p:spPr>
      </p:pic>
      <p:pic>
        <p:nvPicPr>
          <p:cNvPr id="5" name="Picture 4">
            <a:extLst>
              <a:ext uri="{FF2B5EF4-FFF2-40B4-BE49-F238E27FC236}">
                <a16:creationId xmlns:a16="http://schemas.microsoft.com/office/drawing/2014/main" id="{9FAA113F-C9A3-BC93-7F9A-4F586DBCD95E}"/>
              </a:ext>
            </a:extLst>
          </p:cNvPr>
          <p:cNvPicPr>
            <a:picLocks noChangeAspect="1"/>
          </p:cNvPicPr>
          <p:nvPr/>
        </p:nvPicPr>
        <p:blipFill>
          <a:blip r:embed="rId3"/>
          <a:stretch>
            <a:fillRect/>
          </a:stretch>
        </p:blipFill>
        <p:spPr>
          <a:xfrm>
            <a:off x="6092141" y="2964790"/>
            <a:ext cx="6099859" cy="3298785"/>
          </a:xfrm>
          <a:prstGeom prst="rect">
            <a:avLst/>
          </a:prstGeom>
        </p:spPr>
      </p:pic>
    </p:spTree>
    <p:extLst>
      <p:ext uri="{BB962C8B-B14F-4D97-AF65-F5344CB8AC3E}">
        <p14:creationId xmlns:p14="http://schemas.microsoft.com/office/powerpoint/2010/main" val="187943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DDFED"/>
            </a:gs>
            <a:gs pos="21000">
              <a:srgbClr val="E3EDF5"/>
            </a:gs>
            <a:gs pos="0">
              <a:srgbClr val="F0F5FA"/>
            </a:gs>
            <a:gs pos="0">
              <a:srgbClr val="D8E6F1"/>
            </a:gs>
            <a:gs pos="0">
              <a:schemeClr val="bg2">
                <a:tint val="90000"/>
                <a:satMod val="92000"/>
                <a:lumMod val="120000"/>
              </a:schemeClr>
            </a:gs>
            <a:gs pos="100000">
              <a:schemeClr val="bg2">
                <a:shade val="98000"/>
                <a:satMod val="120000"/>
                <a:lumMod val="98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C14CAD-6AE9-320B-63B6-8BE8AD7C215F}"/>
              </a:ext>
            </a:extLst>
          </p:cNvPr>
          <p:cNvSpPr txBox="1"/>
          <p:nvPr/>
        </p:nvSpPr>
        <p:spPr>
          <a:xfrm>
            <a:off x="0" y="0"/>
            <a:ext cx="6459794" cy="19082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a:t>
            </a:r>
            <a:r>
              <a:rPr lang="en-US" sz="1600" dirty="0"/>
              <a:t>Now you need to get 2-3 bowlers with the best strike rate and who have bowled at least 500 balls in IPL so </a:t>
            </a:r>
            <a:r>
              <a:rPr lang="en-US" sz="1600" dirty="0" err="1"/>
              <a:t>far.To</a:t>
            </a:r>
            <a:r>
              <a:rPr lang="en-US" sz="1600" dirty="0"/>
              <a:t> do that you have to make a list of 10 players you want to bid in the auction so that when you try to grab them in auction you should not pay the amount greater than you have in the purse for a particular player.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600" dirty="0">
                <a:solidFill>
                  <a:schemeClr val="accent2">
                    <a:lumMod val="75000"/>
                  </a:schemeClr>
                </a:solidFill>
              </a:rPr>
              <a:t>strike rate of a bowler can be calculated by number of balls bowled divided by total wickets taken </a:t>
            </a:r>
            <a:r>
              <a:rPr lang="en-US" dirty="0"/>
              <a:t>) </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044F524-2340-AF5F-02AB-B337CCED88F0}"/>
              </a:ext>
            </a:extLst>
          </p:cNvPr>
          <p:cNvSpPr txBox="1"/>
          <p:nvPr/>
        </p:nvSpPr>
        <p:spPr>
          <a:xfrm>
            <a:off x="0" y="2062316"/>
            <a:ext cx="11808542"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SELECT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bowler,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sum(CASE WHEN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dismissal_kind</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not IN ('run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out','obstructing</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the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field','NA</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THEN 1 else 0 END)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wicket_taken</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total_ball</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(count(ball)*1.0 / sum(</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is_wicket</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AS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bowler_strike_rate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FROM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Deliveries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GROUP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bowler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HAVING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COUNT(ball) &gt;= 500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ORDER BY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bowler_strike_rate</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libri" panose="020F0502020204030204"/>
                <a:ea typeface="+mn-ea"/>
                <a:cs typeface="+mn-cs"/>
              </a:rPr>
              <a:t>asc</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LIMIT 10;</a:t>
            </a:r>
            <a:endParaRPr kumimoji="0" lang="en-IN"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9486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1235</TotalTime>
  <Words>2515</Words>
  <Application>Microsoft Office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Calibri Light</vt:lpstr>
      <vt:lpstr>Retrospect</vt:lpstr>
      <vt:lpstr>SQL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mritunjay mishra</dc:creator>
  <cp:lastModifiedBy>mritunjay mishra</cp:lastModifiedBy>
  <cp:revision>74</cp:revision>
  <dcterms:created xsi:type="dcterms:W3CDTF">2023-05-27T09:41:51Z</dcterms:created>
  <dcterms:modified xsi:type="dcterms:W3CDTF">2023-06-06T18:31:12Z</dcterms:modified>
</cp:coreProperties>
</file>