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841" r:id="rId3"/>
    <p:sldId id="842" r:id="rId4"/>
    <p:sldId id="844" r:id="rId5"/>
    <p:sldId id="845" r:id="rId6"/>
    <p:sldId id="846" r:id="rId7"/>
    <p:sldId id="84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guel Rivera" initials="MR" lastIdx="1" clrIdx="0">
    <p:extLst>
      <p:ext uri="{19B8F6BF-5375-455C-9EA6-DF929625EA0E}">
        <p15:presenceInfo xmlns:p15="http://schemas.microsoft.com/office/powerpoint/2012/main" userId="0ec376ff8d063a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2C923"/>
    <a:srgbClr val="CB1B4A"/>
    <a:srgbClr val="A7295F"/>
    <a:srgbClr val="7735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1" d="100"/>
          <a:sy n="61" d="100"/>
        </p:scale>
        <p:origin x="78"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9-01T19:58:14.854" idx="1">
    <p:pos x="10" y="10"/>
    <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Sunday, September 20, 2020</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‹Nº›</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85377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Sunday, September 20, 2020</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‹Nº›</a:t>
            </a:fld>
            <a:endParaRPr lang="en-US"/>
          </a:p>
        </p:txBody>
      </p:sp>
    </p:spTree>
    <p:extLst>
      <p:ext uri="{BB962C8B-B14F-4D97-AF65-F5344CB8AC3E}">
        <p14:creationId xmlns:p14="http://schemas.microsoft.com/office/powerpoint/2010/main" val="1479203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Sunday, September 20, 2020</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‹Nº›</a:t>
            </a:fld>
            <a:endParaRPr lang="en-US"/>
          </a:p>
        </p:txBody>
      </p:sp>
    </p:spTree>
    <p:extLst>
      <p:ext uri="{BB962C8B-B14F-4D97-AF65-F5344CB8AC3E}">
        <p14:creationId xmlns:p14="http://schemas.microsoft.com/office/powerpoint/2010/main" val="3590548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Sunday, September 20, 2020</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‹Nº›</a:t>
            </a:fld>
            <a:endParaRPr lang="en-US"/>
          </a:p>
        </p:txBody>
      </p:sp>
    </p:spTree>
    <p:extLst>
      <p:ext uri="{BB962C8B-B14F-4D97-AF65-F5344CB8AC3E}">
        <p14:creationId xmlns:p14="http://schemas.microsoft.com/office/powerpoint/2010/main" val="1056951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Sunday, September 20, 2020</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‹Nº›</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0453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Sunday, September 20, 2020</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‹Nº›</a:t>
            </a:fld>
            <a:endParaRPr lang="en-US"/>
          </a:p>
        </p:txBody>
      </p:sp>
    </p:spTree>
    <p:extLst>
      <p:ext uri="{BB962C8B-B14F-4D97-AF65-F5344CB8AC3E}">
        <p14:creationId xmlns:p14="http://schemas.microsoft.com/office/powerpoint/2010/main" val="2530146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Sunday, September 20, 2020</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‹Nº›</a:t>
            </a:fld>
            <a:endParaRPr lang="en-US"/>
          </a:p>
        </p:txBody>
      </p:sp>
    </p:spTree>
    <p:extLst>
      <p:ext uri="{BB962C8B-B14F-4D97-AF65-F5344CB8AC3E}">
        <p14:creationId xmlns:p14="http://schemas.microsoft.com/office/powerpoint/2010/main" val="3114610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Sunday, September 20, 2020</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‹Nº›</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04310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Sunday, September 20, 2020</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‹Nº›</a:t>
            </a:fld>
            <a:endParaRPr lang="en-US"/>
          </a:p>
        </p:txBody>
      </p:sp>
    </p:spTree>
    <p:extLst>
      <p:ext uri="{BB962C8B-B14F-4D97-AF65-F5344CB8AC3E}">
        <p14:creationId xmlns:p14="http://schemas.microsoft.com/office/powerpoint/2010/main" val="324880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Sunday, September 20, 2020</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‹Nº›</a:t>
            </a:fld>
            <a:endParaRPr lang="en-US"/>
          </a:p>
        </p:txBody>
      </p:sp>
    </p:spTree>
    <p:extLst>
      <p:ext uri="{BB962C8B-B14F-4D97-AF65-F5344CB8AC3E}">
        <p14:creationId xmlns:p14="http://schemas.microsoft.com/office/powerpoint/2010/main" val="1391724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Sunday, September 20, 2020</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‹Nº›</a:t>
            </a:fld>
            <a:endParaRPr lang="en-US"/>
          </a:p>
        </p:txBody>
      </p:sp>
    </p:spTree>
    <p:extLst>
      <p:ext uri="{BB962C8B-B14F-4D97-AF65-F5344CB8AC3E}">
        <p14:creationId xmlns:p14="http://schemas.microsoft.com/office/powerpoint/2010/main" val="3610110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Sunday, September 20, 2020</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‹Nº›</a:t>
            </a:fld>
            <a:endParaRPr lang="en-US"/>
          </a:p>
        </p:txBody>
      </p:sp>
    </p:spTree>
    <p:extLst>
      <p:ext uri="{BB962C8B-B14F-4D97-AF65-F5344CB8AC3E}">
        <p14:creationId xmlns:p14="http://schemas.microsoft.com/office/powerpoint/2010/main" val="3161969753"/>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pxhere.com/en/photo/1003841" TargetMode="External"/><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pxhere.com/en/photo/1003841" TargetMode="Externa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3" Type="http://schemas.openxmlformats.org/officeDocument/2006/relationships/hyperlink" Target="https://pxhere.com/en/photo/1003841" TargetMode="External"/><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pxhere.com/en/photo/1003841" TargetMode="External"/><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pxhere.com/en/photo/1003841" TargetMode="External"/><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76424EA-2FE7-47E5-99E5-7EDD3063F7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C5195F4-0333-4102-9914-AFC11CFFC88E}"/>
              </a:ext>
            </a:extLst>
          </p:cNvPr>
          <p:cNvPicPr>
            <a:picLocks noChangeAspect="1"/>
          </p:cNvPicPr>
          <p:nvPr/>
        </p:nvPicPr>
        <p:blipFill rotWithShape="1">
          <a:blip r:embed="rId2"/>
          <a:srcRect t="4407" b="11323"/>
          <a:stretch/>
        </p:blipFill>
        <p:spPr>
          <a:xfrm>
            <a:off x="19" y="0"/>
            <a:ext cx="12191981" cy="6857990"/>
          </a:xfrm>
          <a:custGeom>
            <a:avLst/>
            <a:gdLst/>
            <a:ahLst/>
            <a:cxnLst/>
            <a:rect l="l" t="t" r="r" b="b"/>
            <a:pathLst>
              <a:path w="7448551" h="6858000">
                <a:moveTo>
                  <a:pt x="0" y="0"/>
                </a:moveTo>
                <a:lnTo>
                  <a:pt x="7448551" y="0"/>
                </a:lnTo>
                <a:lnTo>
                  <a:pt x="7448551" y="6858000"/>
                </a:lnTo>
                <a:lnTo>
                  <a:pt x="0" y="6858000"/>
                </a:lnTo>
                <a:close/>
              </a:path>
            </a:pathLst>
          </a:custGeom>
        </p:spPr>
      </p:pic>
      <p:sp useBgFill="1">
        <p:nvSpPr>
          <p:cNvPr id="11" name="Rectangle 1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4345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B2FED32-FE6E-4B25-8220-C47E5EC51468}"/>
              </a:ext>
            </a:extLst>
          </p:cNvPr>
          <p:cNvSpPr>
            <a:spLocks noGrp="1"/>
          </p:cNvSpPr>
          <p:nvPr>
            <p:ph type="ctrTitle"/>
          </p:nvPr>
        </p:nvSpPr>
        <p:spPr>
          <a:xfrm>
            <a:off x="550864" y="1051551"/>
            <a:ext cx="3565524" cy="2384898"/>
          </a:xfrm>
        </p:spPr>
        <p:txBody>
          <a:bodyPr anchor="b">
            <a:normAutofit/>
          </a:bodyPr>
          <a:lstStyle/>
          <a:p>
            <a:pPr algn="ctr"/>
            <a:r>
              <a:rPr lang="en-CA" sz="4400" b="1" i="0" dirty="0">
                <a:solidFill>
                  <a:schemeClr val="tx2"/>
                </a:solidFill>
                <a:effectLst/>
                <a:latin typeface="Helvetica Neue"/>
              </a:rPr>
              <a:t>Capstone Project</a:t>
            </a:r>
            <a:endParaRPr lang="en-CA" sz="6600" dirty="0"/>
          </a:p>
        </p:txBody>
      </p:sp>
      <p:sp>
        <p:nvSpPr>
          <p:cNvPr id="3" name="Subtítulo 2">
            <a:extLst>
              <a:ext uri="{FF2B5EF4-FFF2-40B4-BE49-F238E27FC236}">
                <a16:creationId xmlns:a16="http://schemas.microsoft.com/office/drawing/2014/main" id="{6E16E86A-1420-42BB-AB63-0529C053E57F}"/>
              </a:ext>
            </a:extLst>
          </p:cNvPr>
          <p:cNvSpPr>
            <a:spLocks noGrp="1"/>
          </p:cNvSpPr>
          <p:nvPr>
            <p:ph type="subTitle" idx="1"/>
          </p:nvPr>
        </p:nvSpPr>
        <p:spPr>
          <a:xfrm>
            <a:off x="550863" y="3569008"/>
            <a:ext cx="3565525" cy="1731656"/>
          </a:xfrm>
        </p:spPr>
        <p:txBody>
          <a:bodyPr>
            <a:normAutofit/>
          </a:bodyPr>
          <a:lstStyle/>
          <a:p>
            <a:pPr algn="ctr"/>
            <a:endParaRPr lang="en-CA" sz="2800" b="1" i="0" dirty="0">
              <a:solidFill>
                <a:schemeClr val="tx2"/>
              </a:solidFill>
              <a:latin typeface="Helvetica Neue"/>
            </a:endParaRPr>
          </a:p>
          <a:p>
            <a:pPr algn="ctr"/>
            <a:r>
              <a:rPr lang="en-CA" sz="2800" b="1" i="0" dirty="0">
                <a:solidFill>
                  <a:schemeClr val="tx2"/>
                </a:solidFill>
                <a:latin typeface="Helvetica Neue"/>
              </a:rPr>
              <a:t>CAR ACCIDENT SEVERITY</a:t>
            </a:r>
          </a:p>
          <a:p>
            <a:pPr algn="ctr"/>
            <a:endParaRPr lang="en-CA" sz="2000" dirty="0">
              <a:solidFill>
                <a:schemeClr val="tx1">
                  <a:alpha val="60000"/>
                </a:schemeClr>
              </a:solidFill>
              <a:latin typeface="Helvetica Neue"/>
            </a:endParaRPr>
          </a:p>
        </p:txBody>
      </p:sp>
      <p:grpSp>
        <p:nvGrpSpPr>
          <p:cNvPr id="13" name="Group 12">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850" y="444676"/>
            <a:ext cx="667802" cy="631474"/>
            <a:chOff x="10478914" y="1506691"/>
            <a:chExt cx="667802" cy="631474"/>
          </a:xfrm>
        </p:grpSpPr>
        <p:sp>
          <p:nvSpPr>
            <p:cNvPr id="14" name="Freeform: Shape 13">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7" name="Rectangle 16">
            <a:extLst>
              <a:ext uri="{FF2B5EF4-FFF2-40B4-BE49-F238E27FC236}">
                <a16:creationId xmlns:a16="http://schemas.microsoft.com/office/drawing/2014/main" id="{34520CD9-5C02-4804-B8B5-9D167FDA9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40977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Oval 36">
            <a:extLst>
              <a:ext uri="{FF2B5EF4-FFF2-40B4-BE49-F238E27FC236}">
                <a16:creationId xmlns:a16="http://schemas.microsoft.com/office/drawing/2014/main" id="{B47E0894-5FF6-4780-839E-0268CFD65858}"/>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solidFill>
                  <a:srgbClr val="FFFFFF"/>
                </a:solidFill>
                <a:latin typeface="Noto Sans" panose="020B0502040504020204" pitchFamily="34"/>
                <a:ea typeface="Noto Sans" panose="020B0502040504020204" pitchFamily="34"/>
                <a:cs typeface="Noto Sans" panose="020B0502040504020204" pitchFamily="34"/>
              </a:rPr>
              <a:t>1</a:t>
            </a:r>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 name="TextBox 4">
            <a:extLst>
              <a:ext uri="{FF2B5EF4-FFF2-40B4-BE49-F238E27FC236}">
                <a16:creationId xmlns:a16="http://schemas.microsoft.com/office/drawing/2014/main" id="{6699AC3C-FE44-4341-B799-F20DE8937C2B}"/>
              </a:ext>
            </a:extLst>
          </p:cNvPr>
          <p:cNvSpPr txBox="1"/>
          <p:nvPr/>
        </p:nvSpPr>
        <p:spPr>
          <a:xfrm>
            <a:off x="5705688" y="632713"/>
            <a:ext cx="5600335" cy="954107"/>
          </a:xfrm>
          <a:prstGeom prst="rect">
            <a:avLst/>
          </a:prstGeom>
          <a:noFill/>
        </p:spPr>
        <p:txBody>
          <a:bodyPr wrap="square" rtlCol="0">
            <a:spAutoFit/>
          </a:bodyPr>
          <a:lstStyle/>
          <a:p>
            <a:pPr algn="ctr">
              <a:defRPr/>
            </a:pPr>
            <a:r>
              <a:rPr lang="en-CA" sz="2800" b="1" i="0" dirty="0">
                <a:solidFill>
                  <a:schemeClr val="tx2"/>
                </a:solidFill>
                <a:latin typeface="Helvetica Neue"/>
              </a:rPr>
              <a:t>CAR ACCIDENT SEVERITY</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11" name="Freeform 7">
            <a:extLst>
              <a:ext uri="{FF2B5EF4-FFF2-40B4-BE49-F238E27FC236}">
                <a16:creationId xmlns:a16="http://schemas.microsoft.com/office/drawing/2014/main" id="{8AB9D946-5AA1-4354-B33E-5DD44832EBB3}"/>
              </a:ext>
            </a:extLst>
          </p:cNvPr>
          <p:cNvSpPr>
            <a:spLocks/>
          </p:cNvSpPr>
          <p:nvPr/>
        </p:nvSpPr>
        <p:spPr bwMode="auto">
          <a:xfrm>
            <a:off x="1167548" y="3954708"/>
            <a:ext cx="519218" cy="458782"/>
          </a:xfrm>
          <a:custGeom>
            <a:avLst/>
            <a:gdLst>
              <a:gd name="T0" fmla="*/ 529 w 613"/>
              <a:gd name="T1" fmla="*/ 5 h 525"/>
              <a:gd name="T2" fmla="*/ 604 w 613"/>
              <a:gd name="T3" fmla="*/ 62 h 525"/>
              <a:gd name="T4" fmla="*/ 574 w 613"/>
              <a:gd name="T5" fmla="*/ 144 h 525"/>
              <a:gd name="T6" fmla="*/ 393 w 613"/>
              <a:gd name="T7" fmla="*/ 293 h 525"/>
              <a:gd name="T8" fmla="*/ 261 w 613"/>
              <a:gd name="T9" fmla="*/ 400 h 525"/>
              <a:gd name="T10" fmla="*/ 153 w 613"/>
              <a:gd name="T11" fmla="*/ 491 h 525"/>
              <a:gd name="T12" fmla="*/ 47 w 613"/>
              <a:gd name="T13" fmla="*/ 506 h 525"/>
              <a:gd name="T14" fmla="*/ 41 w 613"/>
              <a:gd name="T15" fmla="*/ 380 h 525"/>
              <a:gd name="T16" fmla="*/ 266 w 613"/>
              <a:gd name="T17" fmla="*/ 197 h 525"/>
              <a:gd name="T18" fmla="*/ 471 w 613"/>
              <a:gd name="T19" fmla="*/ 28 h 525"/>
              <a:gd name="T20" fmla="*/ 526 w 613"/>
              <a:gd name="T21" fmla="*/ 0 h 525"/>
              <a:gd name="T22" fmla="*/ 529 w 613"/>
              <a:gd name="T23" fmla="*/ 5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3" h="525">
                <a:moveTo>
                  <a:pt x="529" y="5"/>
                </a:moveTo>
                <a:cubicBezTo>
                  <a:pt x="565" y="2"/>
                  <a:pt x="593" y="29"/>
                  <a:pt x="604" y="62"/>
                </a:cubicBezTo>
                <a:cubicBezTo>
                  <a:pt x="613" y="88"/>
                  <a:pt x="598" y="125"/>
                  <a:pt x="574" y="144"/>
                </a:cubicBezTo>
                <a:cubicBezTo>
                  <a:pt x="513" y="193"/>
                  <a:pt x="453" y="243"/>
                  <a:pt x="393" y="293"/>
                </a:cubicBezTo>
                <a:cubicBezTo>
                  <a:pt x="349" y="329"/>
                  <a:pt x="305" y="364"/>
                  <a:pt x="261" y="400"/>
                </a:cubicBezTo>
                <a:cubicBezTo>
                  <a:pt x="225" y="430"/>
                  <a:pt x="188" y="460"/>
                  <a:pt x="153" y="491"/>
                </a:cubicBezTo>
                <a:cubicBezTo>
                  <a:pt x="118" y="521"/>
                  <a:pt x="76" y="525"/>
                  <a:pt x="47" y="506"/>
                </a:cubicBezTo>
                <a:cubicBezTo>
                  <a:pt x="3" y="477"/>
                  <a:pt x="0" y="413"/>
                  <a:pt x="41" y="380"/>
                </a:cubicBezTo>
                <a:cubicBezTo>
                  <a:pt x="116" y="319"/>
                  <a:pt x="191" y="258"/>
                  <a:pt x="266" y="197"/>
                </a:cubicBezTo>
                <a:cubicBezTo>
                  <a:pt x="335" y="140"/>
                  <a:pt x="402" y="83"/>
                  <a:pt x="471" y="28"/>
                </a:cubicBezTo>
                <a:cubicBezTo>
                  <a:pt x="487" y="15"/>
                  <a:pt x="508" y="9"/>
                  <a:pt x="526" y="0"/>
                </a:cubicBezTo>
                <a:cubicBezTo>
                  <a:pt x="527" y="2"/>
                  <a:pt x="528" y="3"/>
                  <a:pt x="529" y="5"/>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2" name="Freeform 8">
            <a:extLst>
              <a:ext uri="{FF2B5EF4-FFF2-40B4-BE49-F238E27FC236}">
                <a16:creationId xmlns:a16="http://schemas.microsoft.com/office/drawing/2014/main" id="{001D5C10-AA1D-4389-A5D2-802608A39CA8}"/>
              </a:ext>
            </a:extLst>
          </p:cNvPr>
          <p:cNvSpPr>
            <a:spLocks/>
          </p:cNvSpPr>
          <p:nvPr/>
        </p:nvSpPr>
        <p:spPr bwMode="auto">
          <a:xfrm>
            <a:off x="3269991" y="1441321"/>
            <a:ext cx="391331" cy="571164"/>
          </a:xfrm>
          <a:custGeom>
            <a:avLst/>
            <a:gdLst>
              <a:gd name="T0" fmla="*/ 370 w 461"/>
              <a:gd name="T1" fmla="*/ 0 h 652"/>
              <a:gd name="T2" fmla="*/ 437 w 461"/>
              <a:gd name="T3" fmla="*/ 106 h 652"/>
              <a:gd name="T4" fmla="*/ 384 w 461"/>
              <a:gd name="T5" fmla="*/ 204 h 652"/>
              <a:gd name="T6" fmla="*/ 289 w 461"/>
              <a:gd name="T7" fmla="*/ 371 h 652"/>
              <a:gd name="T8" fmla="*/ 180 w 461"/>
              <a:gd name="T9" fmla="*/ 556 h 652"/>
              <a:gd name="T10" fmla="*/ 139 w 461"/>
              <a:gd name="T11" fmla="*/ 621 h 652"/>
              <a:gd name="T12" fmla="*/ 41 w 461"/>
              <a:gd name="T13" fmla="*/ 632 h 652"/>
              <a:gd name="T14" fmla="*/ 11 w 461"/>
              <a:gd name="T15" fmla="*/ 547 h 652"/>
              <a:gd name="T16" fmla="*/ 41 w 461"/>
              <a:gd name="T17" fmla="*/ 488 h 652"/>
              <a:gd name="T18" fmla="*/ 156 w 461"/>
              <a:gd name="T19" fmla="*/ 287 h 652"/>
              <a:gd name="T20" fmla="*/ 265 w 461"/>
              <a:gd name="T21" fmla="*/ 100 h 652"/>
              <a:gd name="T22" fmla="*/ 303 w 461"/>
              <a:gd name="T23" fmla="*/ 35 h 652"/>
              <a:gd name="T24" fmla="*/ 370 w 461"/>
              <a:gd name="T25" fmla="*/ 0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1" h="652">
                <a:moveTo>
                  <a:pt x="370" y="0"/>
                </a:moveTo>
                <a:cubicBezTo>
                  <a:pt x="426" y="2"/>
                  <a:pt x="461" y="55"/>
                  <a:pt x="437" y="106"/>
                </a:cubicBezTo>
                <a:cubicBezTo>
                  <a:pt x="422" y="140"/>
                  <a:pt x="402" y="172"/>
                  <a:pt x="384" y="204"/>
                </a:cubicBezTo>
                <a:cubicBezTo>
                  <a:pt x="353" y="260"/>
                  <a:pt x="321" y="315"/>
                  <a:pt x="289" y="371"/>
                </a:cubicBezTo>
                <a:cubicBezTo>
                  <a:pt x="253" y="433"/>
                  <a:pt x="217" y="494"/>
                  <a:pt x="180" y="556"/>
                </a:cubicBezTo>
                <a:cubicBezTo>
                  <a:pt x="167" y="578"/>
                  <a:pt x="156" y="601"/>
                  <a:pt x="139" y="621"/>
                </a:cubicBezTo>
                <a:cubicBezTo>
                  <a:pt x="116" y="649"/>
                  <a:pt x="75" y="652"/>
                  <a:pt x="41" y="632"/>
                </a:cubicBezTo>
                <a:cubicBezTo>
                  <a:pt x="15" y="617"/>
                  <a:pt x="0" y="578"/>
                  <a:pt x="11" y="547"/>
                </a:cubicBezTo>
                <a:cubicBezTo>
                  <a:pt x="19" y="526"/>
                  <a:pt x="30" y="507"/>
                  <a:pt x="41" y="488"/>
                </a:cubicBezTo>
                <a:cubicBezTo>
                  <a:pt x="79" y="421"/>
                  <a:pt x="117" y="354"/>
                  <a:pt x="156" y="287"/>
                </a:cubicBezTo>
                <a:cubicBezTo>
                  <a:pt x="192" y="224"/>
                  <a:pt x="229" y="162"/>
                  <a:pt x="265" y="100"/>
                </a:cubicBezTo>
                <a:cubicBezTo>
                  <a:pt x="277" y="78"/>
                  <a:pt x="289" y="56"/>
                  <a:pt x="303" y="35"/>
                </a:cubicBezTo>
                <a:cubicBezTo>
                  <a:pt x="320" y="9"/>
                  <a:pt x="339" y="0"/>
                  <a:pt x="370" y="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3" name="Freeform 9">
            <a:extLst>
              <a:ext uri="{FF2B5EF4-FFF2-40B4-BE49-F238E27FC236}">
                <a16:creationId xmlns:a16="http://schemas.microsoft.com/office/drawing/2014/main" id="{75B308AE-556B-4362-A5E9-8C09F14A7C91}"/>
              </a:ext>
            </a:extLst>
          </p:cNvPr>
          <p:cNvSpPr>
            <a:spLocks/>
          </p:cNvSpPr>
          <p:nvPr/>
        </p:nvSpPr>
        <p:spPr bwMode="auto">
          <a:xfrm>
            <a:off x="1689322" y="1474375"/>
            <a:ext cx="370870" cy="576453"/>
          </a:xfrm>
          <a:custGeom>
            <a:avLst/>
            <a:gdLst>
              <a:gd name="T0" fmla="*/ 81 w 438"/>
              <a:gd name="T1" fmla="*/ 4 h 660"/>
              <a:gd name="T2" fmla="*/ 152 w 438"/>
              <a:gd name="T3" fmla="*/ 45 h 660"/>
              <a:gd name="T4" fmla="*/ 285 w 438"/>
              <a:gd name="T5" fmla="*/ 281 h 660"/>
              <a:gd name="T6" fmla="*/ 410 w 438"/>
              <a:gd name="T7" fmla="*/ 509 h 660"/>
              <a:gd name="T8" fmla="*/ 434 w 438"/>
              <a:gd name="T9" fmla="*/ 575 h 660"/>
              <a:gd name="T10" fmla="*/ 379 w 438"/>
              <a:gd name="T11" fmla="*/ 651 h 660"/>
              <a:gd name="T12" fmla="*/ 289 w 438"/>
              <a:gd name="T13" fmla="*/ 610 h 660"/>
              <a:gd name="T14" fmla="*/ 200 w 438"/>
              <a:gd name="T15" fmla="*/ 449 h 660"/>
              <a:gd name="T16" fmla="*/ 108 w 438"/>
              <a:gd name="T17" fmla="*/ 282 h 660"/>
              <a:gd name="T18" fmla="*/ 17 w 438"/>
              <a:gd name="T19" fmla="*/ 122 h 660"/>
              <a:gd name="T20" fmla="*/ 16 w 438"/>
              <a:gd name="T21" fmla="*/ 40 h 660"/>
              <a:gd name="T22" fmla="*/ 81 w 438"/>
              <a:gd name="T23" fmla="*/ 4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8" h="660">
                <a:moveTo>
                  <a:pt x="81" y="4"/>
                </a:moveTo>
                <a:cubicBezTo>
                  <a:pt x="116" y="3"/>
                  <a:pt x="137" y="18"/>
                  <a:pt x="152" y="45"/>
                </a:cubicBezTo>
                <a:cubicBezTo>
                  <a:pt x="196" y="123"/>
                  <a:pt x="241" y="202"/>
                  <a:pt x="285" y="281"/>
                </a:cubicBezTo>
                <a:cubicBezTo>
                  <a:pt x="327" y="357"/>
                  <a:pt x="369" y="433"/>
                  <a:pt x="410" y="509"/>
                </a:cubicBezTo>
                <a:cubicBezTo>
                  <a:pt x="421" y="530"/>
                  <a:pt x="432" y="553"/>
                  <a:pt x="434" y="575"/>
                </a:cubicBezTo>
                <a:cubicBezTo>
                  <a:pt x="438" y="612"/>
                  <a:pt x="412" y="642"/>
                  <a:pt x="379" y="651"/>
                </a:cubicBezTo>
                <a:cubicBezTo>
                  <a:pt x="346" y="660"/>
                  <a:pt x="306" y="641"/>
                  <a:pt x="289" y="610"/>
                </a:cubicBezTo>
                <a:cubicBezTo>
                  <a:pt x="260" y="556"/>
                  <a:pt x="230" y="502"/>
                  <a:pt x="200" y="449"/>
                </a:cubicBezTo>
                <a:cubicBezTo>
                  <a:pt x="169" y="393"/>
                  <a:pt x="139" y="337"/>
                  <a:pt x="108" y="282"/>
                </a:cubicBezTo>
                <a:cubicBezTo>
                  <a:pt x="78" y="229"/>
                  <a:pt x="47" y="175"/>
                  <a:pt x="17" y="122"/>
                </a:cubicBezTo>
                <a:cubicBezTo>
                  <a:pt x="2" y="95"/>
                  <a:pt x="0" y="66"/>
                  <a:pt x="16" y="40"/>
                </a:cubicBezTo>
                <a:cubicBezTo>
                  <a:pt x="31" y="15"/>
                  <a:pt x="53" y="0"/>
                  <a:pt x="81" y="4"/>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4" name="Freeform 10">
            <a:extLst>
              <a:ext uri="{FF2B5EF4-FFF2-40B4-BE49-F238E27FC236}">
                <a16:creationId xmlns:a16="http://schemas.microsoft.com/office/drawing/2014/main" id="{1B74DAA6-E969-49FE-970A-35824B70F5D7}"/>
              </a:ext>
            </a:extLst>
          </p:cNvPr>
          <p:cNvSpPr>
            <a:spLocks/>
          </p:cNvSpPr>
          <p:nvPr/>
        </p:nvSpPr>
        <p:spPr bwMode="auto">
          <a:xfrm>
            <a:off x="3625515" y="3897855"/>
            <a:ext cx="521774" cy="452171"/>
          </a:xfrm>
          <a:custGeom>
            <a:avLst/>
            <a:gdLst>
              <a:gd name="T0" fmla="*/ 528 w 618"/>
              <a:gd name="T1" fmla="*/ 516 h 516"/>
              <a:gd name="T2" fmla="*/ 479 w 618"/>
              <a:gd name="T3" fmla="*/ 493 h 516"/>
              <a:gd name="T4" fmla="*/ 233 w 618"/>
              <a:gd name="T5" fmla="*/ 302 h 516"/>
              <a:gd name="T6" fmla="*/ 70 w 618"/>
              <a:gd name="T7" fmla="*/ 172 h 516"/>
              <a:gd name="T8" fmla="*/ 27 w 618"/>
              <a:gd name="T9" fmla="*/ 136 h 516"/>
              <a:gd name="T10" fmla="*/ 28 w 618"/>
              <a:gd name="T11" fmla="*/ 31 h 516"/>
              <a:gd name="T12" fmla="*/ 131 w 618"/>
              <a:gd name="T13" fmla="*/ 24 h 516"/>
              <a:gd name="T14" fmla="*/ 308 w 618"/>
              <a:gd name="T15" fmla="*/ 163 h 516"/>
              <a:gd name="T16" fmla="*/ 519 w 618"/>
              <a:gd name="T17" fmla="*/ 327 h 516"/>
              <a:gd name="T18" fmla="*/ 581 w 618"/>
              <a:gd name="T19" fmla="*/ 377 h 516"/>
              <a:gd name="T20" fmla="*/ 580 w 618"/>
              <a:gd name="T21" fmla="*/ 495 h 516"/>
              <a:gd name="T22" fmla="*/ 528 w 618"/>
              <a:gd name="T23" fmla="*/ 516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8" h="516">
                <a:moveTo>
                  <a:pt x="528" y="516"/>
                </a:moveTo>
                <a:cubicBezTo>
                  <a:pt x="511" y="508"/>
                  <a:pt x="493" y="504"/>
                  <a:pt x="479" y="493"/>
                </a:cubicBezTo>
                <a:cubicBezTo>
                  <a:pt x="397" y="430"/>
                  <a:pt x="315" y="366"/>
                  <a:pt x="233" y="302"/>
                </a:cubicBezTo>
                <a:cubicBezTo>
                  <a:pt x="179" y="259"/>
                  <a:pt x="125" y="216"/>
                  <a:pt x="70" y="172"/>
                </a:cubicBezTo>
                <a:cubicBezTo>
                  <a:pt x="55" y="160"/>
                  <a:pt x="39" y="149"/>
                  <a:pt x="27" y="136"/>
                </a:cubicBezTo>
                <a:cubicBezTo>
                  <a:pt x="0" y="106"/>
                  <a:pt x="1" y="60"/>
                  <a:pt x="28" y="31"/>
                </a:cubicBezTo>
                <a:cubicBezTo>
                  <a:pt x="54" y="4"/>
                  <a:pt x="100" y="0"/>
                  <a:pt x="131" y="24"/>
                </a:cubicBezTo>
                <a:cubicBezTo>
                  <a:pt x="190" y="70"/>
                  <a:pt x="249" y="117"/>
                  <a:pt x="308" y="163"/>
                </a:cubicBezTo>
                <a:cubicBezTo>
                  <a:pt x="378" y="217"/>
                  <a:pt x="449" y="272"/>
                  <a:pt x="519" y="327"/>
                </a:cubicBezTo>
                <a:cubicBezTo>
                  <a:pt x="540" y="343"/>
                  <a:pt x="560" y="361"/>
                  <a:pt x="581" y="377"/>
                </a:cubicBezTo>
                <a:cubicBezTo>
                  <a:pt x="613" y="403"/>
                  <a:pt x="618" y="463"/>
                  <a:pt x="580" y="495"/>
                </a:cubicBezTo>
                <a:cubicBezTo>
                  <a:pt x="566" y="506"/>
                  <a:pt x="547" y="509"/>
                  <a:pt x="528" y="516"/>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5" name="Freeform 11">
            <a:extLst>
              <a:ext uri="{FF2B5EF4-FFF2-40B4-BE49-F238E27FC236}">
                <a16:creationId xmlns:a16="http://schemas.microsoft.com/office/drawing/2014/main" id="{67FE553E-5115-4116-8AA7-9A6BCF6AC1A9}"/>
              </a:ext>
            </a:extLst>
          </p:cNvPr>
          <p:cNvSpPr>
            <a:spLocks/>
          </p:cNvSpPr>
          <p:nvPr/>
        </p:nvSpPr>
        <p:spPr bwMode="auto">
          <a:xfrm>
            <a:off x="3909420" y="2726440"/>
            <a:ext cx="608736" cy="239308"/>
          </a:xfrm>
          <a:custGeom>
            <a:avLst/>
            <a:gdLst>
              <a:gd name="T0" fmla="*/ 717 w 718"/>
              <a:gd name="T1" fmla="*/ 86 h 273"/>
              <a:gd name="T2" fmla="*/ 666 w 718"/>
              <a:gd name="T3" fmla="*/ 155 h 273"/>
              <a:gd name="T4" fmla="*/ 576 w 718"/>
              <a:gd name="T5" fmla="*/ 175 h 273"/>
              <a:gd name="T6" fmla="*/ 342 w 718"/>
              <a:gd name="T7" fmla="*/ 222 h 273"/>
              <a:gd name="T8" fmla="*/ 174 w 718"/>
              <a:gd name="T9" fmla="*/ 253 h 273"/>
              <a:gd name="T10" fmla="*/ 93 w 718"/>
              <a:gd name="T11" fmla="*/ 268 h 273"/>
              <a:gd name="T12" fmla="*/ 17 w 718"/>
              <a:gd name="T13" fmla="*/ 236 h 273"/>
              <a:gd name="T14" fmla="*/ 14 w 718"/>
              <a:gd name="T15" fmla="*/ 154 h 273"/>
              <a:gd name="T16" fmla="*/ 60 w 718"/>
              <a:gd name="T17" fmla="*/ 120 h 273"/>
              <a:gd name="T18" fmla="*/ 256 w 718"/>
              <a:gd name="T19" fmla="*/ 81 h 273"/>
              <a:gd name="T20" fmla="*/ 488 w 718"/>
              <a:gd name="T21" fmla="*/ 33 h 273"/>
              <a:gd name="T22" fmla="*/ 627 w 718"/>
              <a:gd name="T23" fmla="*/ 9 h 273"/>
              <a:gd name="T24" fmla="*/ 717 w 718"/>
              <a:gd name="T25" fmla="*/ 86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8" h="273">
                <a:moveTo>
                  <a:pt x="717" y="86"/>
                </a:moveTo>
                <a:cubicBezTo>
                  <a:pt x="716" y="117"/>
                  <a:pt x="696" y="147"/>
                  <a:pt x="666" y="155"/>
                </a:cubicBezTo>
                <a:cubicBezTo>
                  <a:pt x="637" y="164"/>
                  <a:pt x="606" y="169"/>
                  <a:pt x="576" y="175"/>
                </a:cubicBezTo>
                <a:cubicBezTo>
                  <a:pt x="498" y="191"/>
                  <a:pt x="420" y="207"/>
                  <a:pt x="342" y="222"/>
                </a:cubicBezTo>
                <a:cubicBezTo>
                  <a:pt x="286" y="233"/>
                  <a:pt x="230" y="243"/>
                  <a:pt x="174" y="253"/>
                </a:cubicBezTo>
                <a:cubicBezTo>
                  <a:pt x="147" y="258"/>
                  <a:pt x="120" y="264"/>
                  <a:pt x="93" y="268"/>
                </a:cubicBezTo>
                <a:cubicBezTo>
                  <a:pt x="62" y="273"/>
                  <a:pt x="35" y="263"/>
                  <a:pt x="17" y="236"/>
                </a:cubicBezTo>
                <a:cubicBezTo>
                  <a:pt x="0" y="210"/>
                  <a:pt x="1" y="180"/>
                  <a:pt x="14" y="154"/>
                </a:cubicBezTo>
                <a:cubicBezTo>
                  <a:pt x="23" y="137"/>
                  <a:pt x="39" y="124"/>
                  <a:pt x="60" y="120"/>
                </a:cubicBezTo>
                <a:cubicBezTo>
                  <a:pt x="125" y="107"/>
                  <a:pt x="191" y="94"/>
                  <a:pt x="256" y="81"/>
                </a:cubicBezTo>
                <a:cubicBezTo>
                  <a:pt x="333" y="65"/>
                  <a:pt x="410" y="49"/>
                  <a:pt x="488" y="33"/>
                </a:cubicBezTo>
                <a:cubicBezTo>
                  <a:pt x="534" y="24"/>
                  <a:pt x="581" y="16"/>
                  <a:pt x="627" y="9"/>
                </a:cubicBezTo>
                <a:cubicBezTo>
                  <a:pt x="686" y="0"/>
                  <a:pt x="718" y="49"/>
                  <a:pt x="717" y="86"/>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6" name="Freeform 12">
            <a:extLst>
              <a:ext uri="{FF2B5EF4-FFF2-40B4-BE49-F238E27FC236}">
                <a16:creationId xmlns:a16="http://schemas.microsoft.com/office/drawing/2014/main" id="{A2FC5CCE-E15D-4C65-A51B-39F2A1F9E8F9}"/>
              </a:ext>
            </a:extLst>
          </p:cNvPr>
          <p:cNvSpPr>
            <a:spLocks/>
          </p:cNvSpPr>
          <p:nvPr/>
        </p:nvSpPr>
        <p:spPr bwMode="auto">
          <a:xfrm>
            <a:off x="812025" y="2788581"/>
            <a:ext cx="618968" cy="211542"/>
          </a:xfrm>
          <a:custGeom>
            <a:avLst/>
            <a:gdLst>
              <a:gd name="T0" fmla="*/ 632 w 728"/>
              <a:gd name="T1" fmla="*/ 242 h 242"/>
              <a:gd name="T2" fmla="*/ 531 w 728"/>
              <a:gd name="T3" fmla="*/ 226 h 242"/>
              <a:gd name="T4" fmla="*/ 466 w 728"/>
              <a:gd name="T5" fmla="*/ 215 h 242"/>
              <a:gd name="T6" fmla="*/ 298 w 728"/>
              <a:gd name="T7" fmla="*/ 192 h 242"/>
              <a:gd name="T8" fmla="*/ 64 w 728"/>
              <a:gd name="T9" fmla="*/ 154 h 242"/>
              <a:gd name="T10" fmla="*/ 4 w 728"/>
              <a:gd name="T11" fmla="*/ 88 h 242"/>
              <a:gd name="T12" fmla="*/ 46 w 728"/>
              <a:gd name="T13" fmla="*/ 11 h 242"/>
              <a:gd name="T14" fmla="*/ 98 w 728"/>
              <a:gd name="T15" fmla="*/ 2 h 242"/>
              <a:gd name="T16" fmla="*/ 346 w 728"/>
              <a:gd name="T17" fmla="*/ 40 h 242"/>
              <a:gd name="T18" fmla="*/ 553 w 728"/>
              <a:gd name="T19" fmla="*/ 74 h 242"/>
              <a:gd name="T20" fmla="*/ 654 w 728"/>
              <a:gd name="T21" fmla="*/ 89 h 242"/>
              <a:gd name="T22" fmla="*/ 716 w 728"/>
              <a:gd name="T23" fmla="*/ 190 h 242"/>
              <a:gd name="T24" fmla="*/ 632 w 728"/>
              <a:gd name="T25"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8" h="242">
                <a:moveTo>
                  <a:pt x="632" y="242"/>
                </a:moveTo>
                <a:cubicBezTo>
                  <a:pt x="605" y="238"/>
                  <a:pt x="568" y="232"/>
                  <a:pt x="531" y="226"/>
                </a:cubicBezTo>
                <a:cubicBezTo>
                  <a:pt x="509" y="223"/>
                  <a:pt x="487" y="218"/>
                  <a:pt x="466" y="215"/>
                </a:cubicBezTo>
                <a:cubicBezTo>
                  <a:pt x="410" y="207"/>
                  <a:pt x="354" y="200"/>
                  <a:pt x="298" y="192"/>
                </a:cubicBezTo>
                <a:cubicBezTo>
                  <a:pt x="220" y="180"/>
                  <a:pt x="142" y="167"/>
                  <a:pt x="64" y="154"/>
                </a:cubicBezTo>
                <a:cubicBezTo>
                  <a:pt x="37" y="149"/>
                  <a:pt x="9" y="118"/>
                  <a:pt x="4" y="88"/>
                </a:cubicBezTo>
                <a:cubicBezTo>
                  <a:pt x="0" y="59"/>
                  <a:pt x="18" y="22"/>
                  <a:pt x="46" y="11"/>
                </a:cubicBezTo>
                <a:cubicBezTo>
                  <a:pt x="62" y="4"/>
                  <a:pt x="81" y="0"/>
                  <a:pt x="98" y="2"/>
                </a:cubicBezTo>
                <a:cubicBezTo>
                  <a:pt x="181" y="14"/>
                  <a:pt x="263" y="27"/>
                  <a:pt x="346" y="40"/>
                </a:cubicBezTo>
                <a:cubicBezTo>
                  <a:pt x="415" y="51"/>
                  <a:pt x="484" y="63"/>
                  <a:pt x="553" y="74"/>
                </a:cubicBezTo>
                <a:cubicBezTo>
                  <a:pt x="586" y="80"/>
                  <a:pt x="620" y="85"/>
                  <a:pt x="654" y="89"/>
                </a:cubicBezTo>
                <a:cubicBezTo>
                  <a:pt x="707" y="97"/>
                  <a:pt x="728" y="145"/>
                  <a:pt x="716" y="190"/>
                </a:cubicBezTo>
                <a:cubicBezTo>
                  <a:pt x="707" y="222"/>
                  <a:pt x="679" y="242"/>
                  <a:pt x="632" y="242"/>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572A260B-E44B-4442-935B-1A05EC22A3EF}"/>
              </a:ext>
            </a:extLst>
          </p:cNvPr>
          <p:cNvSpPr/>
          <p:nvPr/>
        </p:nvSpPr>
        <p:spPr>
          <a:xfrm>
            <a:off x="5705689" y="1618377"/>
            <a:ext cx="5806594" cy="9525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39CEC0D7-DE8B-498C-B626-42C96E041667}"/>
              </a:ext>
            </a:extLst>
          </p:cNvPr>
          <p:cNvSpPr txBox="1"/>
          <p:nvPr/>
        </p:nvSpPr>
        <p:spPr>
          <a:xfrm>
            <a:off x="5813112" y="1742009"/>
            <a:ext cx="5398227" cy="646331"/>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ru-RU" sz="36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01</a:t>
            </a:r>
            <a:r>
              <a:rPr kumimoji="0" lang="es-CL" sz="36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 </a:t>
            </a:r>
            <a:r>
              <a:rPr kumimoji="0" lang="es-CL" sz="3600" b="1" i="0" u="none" strike="noStrike" kern="1200" cap="none" spc="0" normalizeH="0" baseline="0" noProof="0" dirty="0" err="1">
                <a:ln>
                  <a:noFill/>
                </a:ln>
                <a:solidFill>
                  <a:srgbClr val="FFFFFF"/>
                </a:solidFill>
                <a:effectLst/>
                <a:uLnTx/>
                <a:uFillTx/>
                <a:latin typeface="Open Sans" panose="020B0606030504020204" pitchFamily="34" charset="0"/>
                <a:ea typeface="+mn-ea"/>
                <a:cs typeface="+mn-cs"/>
              </a:rPr>
              <a:t>Introduction</a:t>
            </a:r>
            <a:endParaRPr kumimoji="0" lang="en-GB" sz="36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pic>
        <p:nvPicPr>
          <p:cNvPr id="27" name="Imagen 26" descr="Una carretera con coches&#10;&#10;Descripción generada automáticamente">
            <a:extLst>
              <a:ext uri="{FF2B5EF4-FFF2-40B4-BE49-F238E27FC236}">
                <a16:creationId xmlns:a16="http://schemas.microsoft.com/office/drawing/2014/main" id="{9662191F-DC1A-4DB3-B8E1-A424ACA30B4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5180172" cy="6858000"/>
          </a:xfrm>
          <a:prstGeom prst="rect">
            <a:avLst/>
          </a:prstGeom>
        </p:spPr>
      </p:pic>
      <p:sp>
        <p:nvSpPr>
          <p:cNvPr id="29" name="Rectangle 1">
            <a:extLst>
              <a:ext uri="{FF2B5EF4-FFF2-40B4-BE49-F238E27FC236}">
                <a16:creationId xmlns:a16="http://schemas.microsoft.com/office/drawing/2014/main" id="{45E50848-838E-4F52-BE88-0BE347D70799}"/>
              </a:ext>
            </a:extLst>
          </p:cNvPr>
          <p:cNvSpPr/>
          <p:nvPr/>
        </p:nvSpPr>
        <p:spPr>
          <a:xfrm>
            <a:off x="5705688" y="2788580"/>
            <a:ext cx="5806594" cy="35989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CA" sz="1500" b="0" i="0" dirty="0">
                <a:solidFill>
                  <a:schemeClr val="tx2"/>
                </a:solidFill>
                <a:effectLst/>
                <a:latin typeface="ibm-plex-sans"/>
              </a:rPr>
              <a:t>In this project, I am going to explore, use and create a model based on the Road Accident Safety Data provided by the UK government for the year of 2018. Because it is a labeled dataset, I am going to use Supervised Machine Learning. Also this work is based on the Cross-industry standard process for data mining (CRISP-DM) and its six stages: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500" u="none" strike="noStrike" kern="1200" cap="none" spc="0" normalizeH="0" baseline="0" noProof="0" dirty="0">
              <a:ln>
                <a:noFill/>
              </a:ln>
              <a:solidFill>
                <a:schemeClr val="tx2"/>
              </a:solidFill>
              <a:uLnTx/>
              <a:uFillTx/>
              <a:latin typeface="ibm-plex-sans"/>
              <a:ea typeface="+mn-ea"/>
              <a:cs typeface="+mn-cs"/>
            </a:endParaRPr>
          </a:p>
          <a:p>
            <a:pPr algn="l">
              <a:buFont typeface="+mj-lt"/>
              <a:buAutoNum type="arabicPeriod"/>
            </a:pPr>
            <a:r>
              <a:rPr lang="en-CA" sz="1500" b="0" i="0" dirty="0">
                <a:solidFill>
                  <a:schemeClr val="tx2"/>
                </a:solidFill>
                <a:effectLst/>
                <a:latin typeface="ibm-plex-sans"/>
              </a:rPr>
              <a:t>Business Understanding</a:t>
            </a:r>
          </a:p>
          <a:p>
            <a:pPr algn="l">
              <a:buFont typeface="+mj-lt"/>
              <a:buAutoNum type="arabicPeriod"/>
            </a:pPr>
            <a:r>
              <a:rPr lang="en-CA" sz="1500" b="0" i="0" dirty="0">
                <a:solidFill>
                  <a:schemeClr val="tx2"/>
                </a:solidFill>
                <a:effectLst/>
                <a:latin typeface="ibm-plex-sans"/>
              </a:rPr>
              <a:t>Data Understanding</a:t>
            </a:r>
          </a:p>
          <a:p>
            <a:pPr algn="l">
              <a:buFont typeface="+mj-lt"/>
              <a:buAutoNum type="arabicPeriod"/>
            </a:pPr>
            <a:r>
              <a:rPr lang="en-CA" sz="1500" b="0" i="0" dirty="0">
                <a:solidFill>
                  <a:schemeClr val="tx2"/>
                </a:solidFill>
                <a:effectLst/>
                <a:latin typeface="ibm-plex-sans"/>
              </a:rPr>
              <a:t>Data Preparation and Cleaning</a:t>
            </a:r>
          </a:p>
          <a:p>
            <a:pPr algn="l">
              <a:buFont typeface="+mj-lt"/>
              <a:buAutoNum type="arabicPeriod"/>
            </a:pPr>
            <a:r>
              <a:rPr lang="en-CA" sz="1500" b="0" i="0" dirty="0">
                <a:solidFill>
                  <a:schemeClr val="tx2"/>
                </a:solidFill>
                <a:effectLst/>
                <a:latin typeface="ibm-plex-sans"/>
              </a:rPr>
              <a:t>Modeling</a:t>
            </a:r>
          </a:p>
          <a:p>
            <a:pPr algn="l">
              <a:buFont typeface="+mj-lt"/>
              <a:buAutoNum type="arabicPeriod"/>
            </a:pPr>
            <a:r>
              <a:rPr lang="en-CA" sz="1500" b="0" i="0" dirty="0">
                <a:solidFill>
                  <a:schemeClr val="tx2"/>
                </a:solidFill>
                <a:effectLst/>
                <a:latin typeface="ibm-plex-sans"/>
              </a:rPr>
              <a:t>Evaluation</a:t>
            </a:r>
          </a:p>
          <a:p>
            <a:pPr algn="l">
              <a:buFont typeface="+mj-lt"/>
              <a:buAutoNum type="arabicPeriod"/>
            </a:pPr>
            <a:r>
              <a:rPr lang="en-CA" sz="1500" b="0" i="0" dirty="0">
                <a:solidFill>
                  <a:schemeClr val="tx2"/>
                </a:solidFill>
                <a:effectLst/>
                <a:latin typeface="ibm-plex-sans"/>
              </a:rPr>
              <a:t>Deployment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0730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Oval 36">
            <a:extLst>
              <a:ext uri="{FF2B5EF4-FFF2-40B4-BE49-F238E27FC236}">
                <a16:creationId xmlns:a16="http://schemas.microsoft.com/office/drawing/2014/main" id="{B47E0894-5FF6-4780-839E-0268CFD65858}"/>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2</a:t>
            </a:r>
          </a:p>
        </p:txBody>
      </p:sp>
      <p:sp>
        <p:nvSpPr>
          <p:cNvPr id="11" name="Freeform 7">
            <a:extLst>
              <a:ext uri="{FF2B5EF4-FFF2-40B4-BE49-F238E27FC236}">
                <a16:creationId xmlns:a16="http://schemas.microsoft.com/office/drawing/2014/main" id="{8AB9D946-5AA1-4354-B33E-5DD44832EBB3}"/>
              </a:ext>
            </a:extLst>
          </p:cNvPr>
          <p:cNvSpPr>
            <a:spLocks/>
          </p:cNvSpPr>
          <p:nvPr/>
        </p:nvSpPr>
        <p:spPr bwMode="auto">
          <a:xfrm>
            <a:off x="1167548" y="3954708"/>
            <a:ext cx="519218" cy="458782"/>
          </a:xfrm>
          <a:custGeom>
            <a:avLst/>
            <a:gdLst>
              <a:gd name="T0" fmla="*/ 529 w 613"/>
              <a:gd name="T1" fmla="*/ 5 h 525"/>
              <a:gd name="T2" fmla="*/ 604 w 613"/>
              <a:gd name="T3" fmla="*/ 62 h 525"/>
              <a:gd name="T4" fmla="*/ 574 w 613"/>
              <a:gd name="T5" fmla="*/ 144 h 525"/>
              <a:gd name="T6" fmla="*/ 393 w 613"/>
              <a:gd name="T7" fmla="*/ 293 h 525"/>
              <a:gd name="T8" fmla="*/ 261 w 613"/>
              <a:gd name="T9" fmla="*/ 400 h 525"/>
              <a:gd name="T10" fmla="*/ 153 w 613"/>
              <a:gd name="T11" fmla="*/ 491 h 525"/>
              <a:gd name="T12" fmla="*/ 47 w 613"/>
              <a:gd name="T13" fmla="*/ 506 h 525"/>
              <a:gd name="T14" fmla="*/ 41 w 613"/>
              <a:gd name="T15" fmla="*/ 380 h 525"/>
              <a:gd name="T16" fmla="*/ 266 w 613"/>
              <a:gd name="T17" fmla="*/ 197 h 525"/>
              <a:gd name="T18" fmla="*/ 471 w 613"/>
              <a:gd name="T19" fmla="*/ 28 h 525"/>
              <a:gd name="T20" fmla="*/ 526 w 613"/>
              <a:gd name="T21" fmla="*/ 0 h 525"/>
              <a:gd name="T22" fmla="*/ 529 w 613"/>
              <a:gd name="T23" fmla="*/ 5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3" h="525">
                <a:moveTo>
                  <a:pt x="529" y="5"/>
                </a:moveTo>
                <a:cubicBezTo>
                  <a:pt x="565" y="2"/>
                  <a:pt x="593" y="29"/>
                  <a:pt x="604" y="62"/>
                </a:cubicBezTo>
                <a:cubicBezTo>
                  <a:pt x="613" y="88"/>
                  <a:pt x="598" y="125"/>
                  <a:pt x="574" y="144"/>
                </a:cubicBezTo>
                <a:cubicBezTo>
                  <a:pt x="513" y="193"/>
                  <a:pt x="453" y="243"/>
                  <a:pt x="393" y="293"/>
                </a:cubicBezTo>
                <a:cubicBezTo>
                  <a:pt x="349" y="329"/>
                  <a:pt x="305" y="364"/>
                  <a:pt x="261" y="400"/>
                </a:cubicBezTo>
                <a:cubicBezTo>
                  <a:pt x="225" y="430"/>
                  <a:pt x="188" y="460"/>
                  <a:pt x="153" y="491"/>
                </a:cubicBezTo>
                <a:cubicBezTo>
                  <a:pt x="118" y="521"/>
                  <a:pt x="76" y="525"/>
                  <a:pt x="47" y="506"/>
                </a:cubicBezTo>
                <a:cubicBezTo>
                  <a:pt x="3" y="477"/>
                  <a:pt x="0" y="413"/>
                  <a:pt x="41" y="380"/>
                </a:cubicBezTo>
                <a:cubicBezTo>
                  <a:pt x="116" y="319"/>
                  <a:pt x="191" y="258"/>
                  <a:pt x="266" y="197"/>
                </a:cubicBezTo>
                <a:cubicBezTo>
                  <a:pt x="335" y="140"/>
                  <a:pt x="402" y="83"/>
                  <a:pt x="471" y="28"/>
                </a:cubicBezTo>
                <a:cubicBezTo>
                  <a:pt x="487" y="15"/>
                  <a:pt x="508" y="9"/>
                  <a:pt x="526" y="0"/>
                </a:cubicBezTo>
                <a:cubicBezTo>
                  <a:pt x="527" y="2"/>
                  <a:pt x="528" y="3"/>
                  <a:pt x="529" y="5"/>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2" name="Freeform 8">
            <a:extLst>
              <a:ext uri="{FF2B5EF4-FFF2-40B4-BE49-F238E27FC236}">
                <a16:creationId xmlns:a16="http://schemas.microsoft.com/office/drawing/2014/main" id="{001D5C10-AA1D-4389-A5D2-802608A39CA8}"/>
              </a:ext>
            </a:extLst>
          </p:cNvPr>
          <p:cNvSpPr>
            <a:spLocks/>
          </p:cNvSpPr>
          <p:nvPr/>
        </p:nvSpPr>
        <p:spPr bwMode="auto">
          <a:xfrm>
            <a:off x="3269991" y="1441321"/>
            <a:ext cx="391331" cy="571164"/>
          </a:xfrm>
          <a:custGeom>
            <a:avLst/>
            <a:gdLst>
              <a:gd name="T0" fmla="*/ 370 w 461"/>
              <a:gd name="T1" fmla="*/ 0 h 652"/>
              <a:gd name="T2" fmla="*/ 437 w 461"/>
              <a:gd name="T3" fmla="*/ 106 h 652"/>
              <a:gd name="T4" fmla="*/ 384 w 461"/>
              <a:gd name="T5" fmla="*/ 204 h 652"/>
              <a:gd name="T6" fmla="*/ 289 w 461"/>
              <a:gd name="T7" fmla="*/ 371 h 652"/>
              <a:gd name="T8" fmla="*/ 180 w 461"/>
              <a:gd name="T9" fmla="*/ 556 h 652"/>
              <a:gd name="T10" fmla="*/ 139 w 461"/>
              <a:gd name="T11" fmla="*/ 621 h 652"/>
              <a:gd name="T12" fmla="*/ 41 w 461"/>
              <a:gd name="T13" fmla="*/ 632 h 652"/>
              <a:gd name="T14" fmla="*/ 11 w 461"/>
              <a:gd name="T15" fmla="*/ 547 h 652"/>
              <a:gd name="T16" fmla="*/ 41 w 461"/>
              <a:gd name="T17" fmla="*/ 488 h 652"/>
              <a:gd name="T18" fmla="*/ 156 w 461"/>
              <a:gd name="T19" fmla="*/ 287 h 652"/>
              <a:gd name="T20" fmla="*/ 265 w 461"/>
              <a:gd name="T21" fmla="*/ 100 h 652"/>
              <a:gd name="T22" fmla="*/ 303 w 461"/>
              <a:gd name="T23" fmla="*/ 35 h 652"/>
              <a:gd name="T24" fmla="*/ 370 w 461"/>
              <a:gd name="T25" fmla="*/ 0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1" h="652">
                <a:moveTo>
                  <a:pt x="370" y="0"/>
                </a:moveTo>
                <a:cubicBezTo>
                  <a:pt x="426" y="2"/>
                  <a:pt x="461" y="55"/>
                  <a:pt x="437" y="106"/>
                </a:cubicBezTo>
                <a:cubicBezTo>
                  <a:pt x="422" y="140"/>
                  <a:pt x="402" y="172"/>
                  <a:pt x="384" y="204"/>
                </a:cubicBezTo>
                <a:cubicBezTo>
                  <a:pt x="353" y="260"/>
                  <a:pt x="321" y="315"/>
                  <a:pt x="289" y="371"/>
                </a:cubicBezTo>
                <a:cubicBezTo>
                  <a:pt x="253" y="433"/>
                  <a:pt x="217" y="494"/>
                  <a:pt x="180" y="556"/>
                </a:cubicBezTo>
                <a:cubicBezTo>
                  <a:pt x="167" y="578"/>
                  <a:pt x="156" y="601"/>
                  <a:pt x="139" y="621"/>
                </a:cubicBezTo>
                <a:cubicBezTo>
                  <a:pt x="116" y="649"/>
                  <a:pt x="75" y="652"/>
                  <a:pt x="41" y="632"/>
                </a:cubicBezTo>
                <a:cubicBezTo>
                  <a:pt x="15" y="617"/>
                  <a:pt x="0" y="578"/>
                  <a:pt x="11" y="547"/>
                </a:cubicBezTo>
                <a:cubicBezTo>
                  <a:pt x="19" y="526"/>
                  <a:pt x="30" y="507"/>
                  <a:pt x="41" y="488"/>
                </a:cubicBezTo>
                <a:cubicBezTo>
                  <a:pt x="79" y="421"/>
                  <a:pt x="117" y="354"/>
                  <a:pt x="156" y="287"/>
                </a:cubicBezTo>
                <a:cubicBezTo>
                  <a:pt x="192" y="224"/>
                  <a:pt x="229" y="162"/>
                  <a:pt x="265" y="100"/>
                </a:cubicBezTo>
                <a:cubicBezTo>
                  <a:pt x="277" y="78"/>
                  <a:pt x="289" y="56"/>
                  <a:pt x="303" y="35"/>
                </a:cubicBezTo>
                <a:cubicBezTo>
                  <a:pt x="320" y="9"/>
                  <a:pt x="339" y="0"/>
                  <a:pt x="370" y="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3" name="Freeform 9">
            <a:extLst>
              <a:ext uri="{FF2B5EF4-FFF2-40B4-BE49-F238E27FC236}">
                <a16:creationId xmlns:a16="http://schemas.microsoft.com/office/drawing/2014/main" id="{75B308AE-556B-4362-A5E9-8C09F14A7C91}"/>
              </a:ext>
            </a:extLst>
          </p:cNvPr>
          <p:cNvSpPr>
            <a:spLocks/>
          </p:cNvSpPr>
          <p:nvPr/>
        </p:nvSpPr>
        <p:spPr bwMode="auto">
          <a:xfrm>
            <a:off x="1689322" y="1474375"/>
            <a:ext cx="370870" cy="576453"/>
          </a:xfrm>
          <a:custGeom>
            <a:avLst/>
            <a:gdLst>
              <a:gd name="T0" fmla="*/ 81 w 438"/>
              <a:gd name="T1" fmla="*/ 4 h 660"/>
              <a:gd name="T2" fmla="*/ 152 w 438"/>
              <a:gd name="T3" fmla="*/ 45 h 660"/>
              <a:gd name="T4" fmla="*/ 285 w 438"/>
              <a:gd name="T5" fmla="*/ 281 h 660"/>
              <a:gd name="T6" fmla="*/ 410 w 438"/>
              <a:gd name="T7" fmla="*/ 509 h 660"/>
              <a:gd name="T8" fmla="*/ 434 w 438"/>
              <a:gd name="T9" fmla="*/ 575 h 660"/>
              <a:gd name="T10" fmla="*/ 379 w 438"/>
              <a:gd name="T11" fmla="*/ 651 h 660"/>
              <a:gd name="T12" fmla="*/ 289 w 438"/>
              <a:gd name="T13" fmla="*/ 610 h 660"/>
              <a:gd name="T14" fmla="*/ 200 w 438"/>
              <a:gd name="T15" fmla="*/ 449 h 660"/>
              <a:gd name="T16" fmla="*/ 108 w 438"/>
              <a:gd name="T17" fmla="*/ 282 h 660"/>
              <a:gd name="T18" fmla="*/ 17 w 438"/>
              <a:gd name="T19" fmla="*/ 122 h 660"/>
              <a:gd name="T20" fmla="*/ 16 w 438"/>
              <a:gd name="T21" fmla="*/ 40 h 660"/>
              <a:gd name="T22" fmla="*/ 81 w 438"/>
              <a:gd name="T23" fmla="*/ 4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8" h="660">
                <a:moveTo>
                  <a:pt x="81" y="4"/>
                </a:moveTo>
                <a:cubicBezTo>
                  <a:pt x="116" y="3"/>
                  <a:pt x="137" y="18"/>
                  <a:pt x="152" y="45"/>
                </a:cubicBezTo>
                <a:cubicBezTo>
                  <a:pt x="196" y="123"/>
                  <a:pt x="241" y="202"/>
                  <a:pt x="285" y="281"/>
                </a:cubicBezTo>
                <a:cubicBezTo>
                  <a:pt x="327" y="357"/>
                  <a:pt x="369" y="433"/>
                  <a:pt x="410" y="509"/>
                </a:cubicBezTo>
                <a:cubicBezTo>
                  <a:pt x="421" y="530"/>
                  <a:pt x="432" y="553"/>
                  <a:pt x="434" y="575"/>
                </a:cubicBezTo>
                <a:cubicBezTo>
                  <a:pt x="438" y="612"/>
                  <a:pt x="412" y="642"/>
                  <a:pt x="379" y="651"/>
                </a:cubicBezTo>
                <a:cubicBezTo>
                  <a:pt x="346" y="660"/>
                  <a:pt x="306" y="641"/>
                  <a:pt x="289" y="610"/>
                </a:cubicBezTo>
                <a:cubicBezTo>
                  <a:pt x="260" y="556"/>
                  <a:pt x="230" y="502"/>
                  <a:pt x="200" y="449"/>
                </a:cubicBezTo>
                <a:cubicBezTo>
                  <a:pt x="169" y="393"/>
                  <a:pt x="139" y="337"/>
                  <a:pt x="108" y="282"/>
                </a:cubicBezTo>
                <a:cubicBezTo>
                  <a:pt x="78" y="229"/>
                  <a:pt x="47" y="175"/>
                  <a:pt x="17" y="122"/>
                </a:cubicBezTo>
                <a:cubicBezTo>
                  <a:pt x="2" y="95"/>
                  <a:pt x="0" y="66"/>
                  <a:pt x="16" y="40"/>
                </a:cubicBezTo>
                <a:cubicBezTo>
                  <a:pt x="31" y="15"/>
                  <a:pt x="53" y="0"/>
                  <a:pt x="81" y="4"/>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4" name="Freeform 10">
            <a:extLst>
              <a:ext uri="{FF2B5EF4-FFF2-40B4-BE49-F238E27FC236}">
                <a16:creationId xmlns:a16="http://schemas.microsoft.com/office/drawing/2014/main" id="{1B74DAA6-E969-49FE-970A-35824B70F5D7}"/>
              </a:ext>
            </a:extLst>
          </p:cNvPr>
          <p:cNvSpPr>
            <a:spLocks/>
          </p:cNvSpPr>
          <p:nvPr/>
        </p:nvSpPr>
        <p:spPr bwMode="auto">
          <a:xfrm>
            <a:off x="3625515" y="3897855"/>
            <a:ext cx="521774" cy="452171"/>
          </a:xfrm>
          <a:custGeom>
            <a:avLst/>
            <a:gdLst>
              <a:gd name="T0" fmla="*/ 528 w 618"/>
              <a:gd name="T1" fmla="*/ 516 h 516"/>
              <a:gd name="T2" fmla="*/ 479 w 618"/>
              <a:gd name="T3" fmla="*/ 493 h 516"/>
              <a:gd name="T4" fmla="*/ 233 w 618"/>
              <a:gd name="T5" fmla="*/ 302 h 516"/>
              <a:gd name="T6" fmla="*/ 70 w 618"/>
              <a:gd name="T7" fmla="*/ 172 h 516"/>
              <a:gd name="T8" fmla="*/ 27 w 618"/>
              <a:gd name="T9" fmla="*/ 136 h 516"/>
              <a:gd name="T10" fmla="*/ 28 w 618"/>
              <a:gd name="T11" fmla="*/ 31 h 516"/>
              <a:gd name="T12" fmla="*/ 131 w 618"/>
              <a:gd name="T13" fmla="*/ 24 h 516"/>
              <a:gd name="T14" fmla="*/ 308 w 618"/>
              <a:gd name="T15" fmla="*/ 163 h 516"/>
              <a:gd name="T16" fmla="*/ 519 w 618"/>
              <a:gd name="T17" fmla="*/ 327 h 516"/>
              <a:gd name="T18" fmla="*/ 581 w 618"/>
              <a:gd name="T19" fmla="*/ 377 h 516"/>
              <a:gd name="T20" fmla="*/ 580 w 618"/>
              <a:gd name="T21" fmla="*/ 495 h 516"/>
              <a:gd name="T22" fmla="*/ 528 w 618"/>
              <a:gd name="T23" fmla="*/ 516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8" h="516">
                <a:moveTo>
                  <a:pt x="528" y="516"/>
                </a:moveTo>
                <a:cubicBezTo>
                  <a:pt x="511" y="508"/>
                  <a:pt x="493" y="504"/>
                  <a:pt x="479" y="493"/>
                </a:cubicBezTo>
                <a:cubicBezTo>
                  <a:pt x="397" y="430"/>
                  <a:pt x="315" y="366"/>
                  <a:pt x="233" y="302"/>
                </a:cubicBezTo>
                <a:cubicBezTo>
                  <a:pt x="179" y="259"/>
                  <a:pt x="125" y="216"/>
                  <a:pt x="70" y="172"/>
                </a:cubicBezTo>
                <a:cubicBezTo>
                  <a:pt x="55" y="160"/>
                  <a:pt x="39" y="149"/>
                  <a:pt x="27" y="136"/>
                </a:cubicBezTo>
                <a:cubicBezTo>
                  <a:pt x="0" y="106"/>
                  <a:pt x="1" y="60"/>
                  <a:pt x="28" y="31"/>
                </a:cubicBezTo>
                <a:cubicBezTo>
                  <a:pt x="54" y="4"/>
                  <a:pt x="100" y="0"/>
                  <a:pt x="131" y="24"/>
                </a:cubicBezTo>
                <a:cubicBezTo>
                  <a:pt x="190" y="70"/>
                  <a:pt x="249" y="117"/>
                  <a:pt x="308" y="163"/>
                </a:cubicBezTo>
                <a:cubicBezTo>
                  <a:pt x="378" y="217"/>
                  <a:pt x="449" y="272"/>
                  <a:pt x="519" y="327"/>
                </a:cubicBezTo>
                <a:cubicBezTo>
                  <a:pt x="540" y="343"/>
                  <a:pt x="560" y="361"/>
                  <a:pt x="581" y="377"/>
                </a:cubicBezTo>
                <a:cubicBezTo>
                  <a:pt x="613" y="403"/>
                  <a:pt x="618" y="463"/>
                  <a:pt x="580" y="495"/>
                </a:cubicBezTo>
                <a:cubicBezTo>
                  <a:pt x="566" y="506"/>
                  <a:pt x="547" y="509"/>
                  <a:pt x="528" y="516"/>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5" name="Freeform 11">
            <a:extLst>
              <a:ext uri="{FF2B5EF4-FFF2-40B4-BE49-F238E27FC236}">
                <a16:creationId xmlns:a16="http://schemas.microsoft.com/office/drawing/2014/main" id="{67FE553E-5115-4116-8AA7-9A6BCF6AC1A9}"/>
              </a:ext>
            </a:extLst>
          </p:cNvPr>
          <p:cNvSpPr>
            <a:spLocks/>
          </p:cNvSpPr>
          <p:nvPr/>
        </p:nvSpPr>
        <p:spPr bwMode="auto">
          <a:xfrm>
            <a:off x="3909420" y="2726440"/>
            <a:ext cx="608736" cy="239308"/>
          </a:xfrm>
          <a:custGeom>
            <a:avLst/>
            <a:gdLst>
              <a:gd name="T0" fmla="*/ 717 w 718"/>
              <a:gd name="T1" fmla="*/ 86 h 273"/>
              <a:gd name="T2" fmla="*/ 666 w 718"/>
              <a:gd name="T3" fmla="*/ 155 h 273"/>
              <a:gd name="T4" fmla="*/ 576 w 718"/>
              <a:gd name="T5" fmla="*/ 175 h 273"/>
              <a:gd name="T6" fmla="*/ 342 w 718"/>
              <a:gd name="T7" fmla="*/ 222 h 273"/>
              <a:gd name="T8" fmla="*/ 174 w 718"/>
              <a:gd name="T9" fmla="*/ 253 h 273"/>
              <a:gd name="T10" fmla="*/ 93 w 718"/>
              <a:gd name="T11" fmla="*/ 268 h 273"/>
              <a:gd name="T12" fmla="*/ 17 w 718"/>
              <a:gd name="T13" fmla="*/ 236 h 273"/>
              <a:gd name="T14" fmla="*/ 14 w 718"/>
              <a:gd name="T15" fmla="*/ 154 h 273"/>
              <a:gd name="T16" fmla="*/ 60 w 718"/>
              <a:gd name="T17" fmla="*/ 120 h 273"/>
              <a:gd name="T18" fmla="*/ 256 w 718"/>
              <a:gd name="T19" fmla="*/ 81 h 273"/>
              <a:gd name="T20" fmla="*/ 488 w 718"/>
              <a:gd name="T21" fmla="*/ 33 h 273"/>
              <a:gd name="T22" fmla="*/ 627 w 718"/>
              <a:gd name="T23" fmla="*/ 9 h 273"/>
              <a:gd name="T24" fmla="*/ 717 w 718"/>
              <a:gd name="T25" fmla="*/ 86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8" h="273">
                <a:moveTo>
                  <a:pt x="717" y="86"/>
                </a:moveTo>
                <a:cubicBezTo>
                  <a:pt x="716" y="117"/>
                  <a:pt x="696" y="147"/>
                  <a:pt x="666" y="155"/>
                </a:cubicBezTo>
                <a:cubicBezTo>
                  <a:pt x="637" y="164"/>
                  <a:pt x="606" y="169"/>
                  <a:pt x="576" y="175"/>
                </a:cubicBezTo>
                <a:cubicBezTo>
                  <a:pt x="498" y="191"/>
                  <a:pt x="420" y="207"/>
                  <a:pt x="342" y="222"/>
                </a:cubicBezTo>
                <a:cubicBezTo>
                  <a:pt x="286" y="233"/>
                  <a:pt x="230" y="243"/>
                  <a:pt x="174" y="253"/>
                </a:cubicBezTo>
                <a:cubicBezTo>
                  <a:pt x="147" y="258"/>
                  <a:pt x="120" y="264"/>
                  <a:pt x="93" y="268"/>
                </a:cubicBezTo>
                <a:cubicBezTo>
                  <a:pt x="62" y="273"/>
                  <a:pt x="35" y="263"/>
                  <a:pt x="17" y="236"/>
                </a:cubicBezTo>
                <a:cubicBezTo>
                  <a:pt x="0" y="210"/>
                  <a:pt x="1" y="180"/>
                  <a:pt x="14" y="154"/>
                </a:cubicBezTo>
                <a:cubicBezTo>
                  <a:pt x="23" y="137"/>
                  <a:pt x="39" y="124"/>
                  <a:pt x="60" y="120"/>
                </a:cubicBezTo>
                <a:cubicBezTo>
                  <a:pt x="125" y="107"/>
                  <a:pt x="191" y="94"/>
                  <a:pt x="256" y="81"/>
                </a:cubicBezTo>
                <a:cubicBezTo>
                  <a:pt x="333" y="65"/>
                  <a:pt x="410" y="49"/>
                  <a:pt x="488" y="33"/>
                </a:cubicBezTo>
                <a:cubicBezTo>
                  <a:pt x="534" y="24"/>
                  <a:pt x="581" y="16"/>
                  <a:pt x="627" y="9"/>
                </a:cubicBezTo>
                <a:cubicBezTo>
                  <a:pt x="686" y="0"/>
                  <a:pt x="718" y="49"/>
                  <a:pt x="717" y="86"/>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6" name="Freeform 12">
            <a:extLst>
              <a:ext uri="{FF2B5EF4-FFF2-40B4-BE49-F238E27FC236}">
                <a16:creationId xmlns:a16="http://schemas.microsoft.com/office/drawing/2014/main" id="{A2FC5CCE-E15D-4C65-A51B-39F2A1F9E8F9}"/>
              </a:ext>
            </a:extLst>
          </p:cNvPr>
          <p:cNvSpPr>
            <a:spLocks/>
          </p:cNvSpPr>
          <p:nvPr/>
        </p:nvSpPr>
        <p:spPr bwMode="auto">
          <a:xfrm>
            <a:off x="812025" y="2788581"/>
            <a:ext cx="618968" cy="211542"/>
          </a:xfrm>
          <a:custGeom>
            <a:avLst/>
            <a:gdLst>
              <a:gd name="T0" fmla="*/ 632 w 728"/>
              <a:gd name="T1" fmla="*/ 242 h 242"/>
              <a:gd name="T2" fmla="*/ 531 w 728"/>
              <a:gd name="T3" fmla="*/ 226 h 242"/>
              <a:gd name="T4" fmla="*/ 466 w 728"/>
              <a:gd name="T5" fmla="*/ 215 h 242"/>
              <a:gd name="T6" fmla="*/ 298 w 728"/>
              <a:gd name="T7" fmla="*/ 192 h 242"/>
              <a:gd name="T8" fmla="*/ 64 w 728"/>
              <a:gd name="T9" fmla="*/ 154 h 242"/>
              <a:gd name="T10" fmla="*/ 4 w 728"/>
              <a:gd name="T11" fmla="*/ 88 h 242"/>
              <a:gd name="T12" fmla="*/ 46 w 728"/>
              <a:gd name="T13" fmla="*/ 11 h 242"/>
              <a:gd name="T14" fmla="*/ 98 w 728"/>
              <a:gd name="T15" fmla="*/ 2 h 242"/>
              <a:gd name="T16" fmla="*/ 346 w 728"/>
              <a:gd name="T17" fmla="*/ 40 h 242"/>
              <a:gd name="T18" fmla="*/ 553 w 728"/>
              <a:gd name="T19" fmla="*/ 74 h 242"/>
              <a:gd name="T20" fmla="*/ 654 w 728"/>
              <a:gd name="T21" fmla="*/ 89 h 242"/>
              <a:gd name="T22" fmla="*/ 716 w 728"/>
              <a:gd name="T23" fmla="*/ 190 h 242"/>
              <a:gd name="T24" fmla="*/ 632 w 728"/>
              <a:gd name="T25"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8" h="242">
                <a:moveTo>
                  <a:pt x="632" y="242"/>
                </a:moveTo>
                <a:cubicBezTo>
                  <a:pt x="605" y="238"/>
                  <a:pt x="568" y="232"/>
                  <a:pt x="531" y="226"/>
                </a:cubicBezTo>
                <a:cubicBezTo>
                  <a:pt x="509" y="223"/>
                  <a:pt x="487" y="218"/>
                  <a:pt x="466" y="215"/>
                </a:cubicBezTo>
                <a:cubicBezTo>
                  <a:pt x="410" y="207"/>
                  <a:pt x="354" y="200"/>
                  <a:pt x="298" y="192"/>
                </a:cubicBezTo>
                <a:cubicBezTo>
                  <a:pt x="220" y="180"/>
                  <a:pt x="142" y="167"/>
                  <a:pt x="64" y="154"/>
                </a:cubicBezTo>
                <a:cubicBezTo>
                  <a:pt x="37" y="149"/>
                  <a:pt x="9" y="118"/>
                  <a:pt x="4" y="88"/>
                </a:cubicBezTo>
                <a:cubicBezTo>
                  <a:pt x="0" y="59"/>
                  <a:pt x="18" y="22"/>
                  <a:pt x="46" y="11"/>
                </a:cubicBezTo>
                <a:cubicBezTo>
                  <a:pt x="62" y="4"/>
                  <a:pt x="81" y="0"/>
                  <a:pt x="98" y="2"/>
                </a:cubicBezTo>
                <a:cubicBezTo>
                  <a:pt x="181" y="14"/>
                  <a:pt x="263" y="27"/>
                  <a:pt x="346" y="40"/>
                </a:cubicBezTo>
                <a:cubicBezTo>
                  <a:pt x="415" y="51"/>
                  <a:pt x="484" y="63"/>
                  <a:pt x="553" y="74"/>
                </a:cubicBezTo>
                <a:cubicBezTo>
                  <a:pt x="586" y="80"/>
                  <a:pt x="620" y="85"/>
                  <a:pt x="654" y="89"/>
                </a:cubicBezTo>
                <a:cubicBezTo>
                  <a:pt x="707" y="97"/>
                  <a:pt x="728" y="145"/>
                  <a:pt x="716" y="190"/>
                </a:cubicBezTo>
                <a:cubicBezTo>
                  <a:pt x="707" y="222"/>
                  <a:pt x="679" y="242"/>
                  <a:pt x="632" y="242"/>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pic>
        <p:nvPicPr>
          <p:cNvPr id="27" name="Imagen 26" descr="Una carretera con coches&#10;&#10;Descripción generada automáticamente">
            <a:extLst>
              <a:ext uri="{FF2B5EF4-FFF2-40B4-BE49-F238E27FC236}">
                <a16:creationId xmlns:a16="http://schemas.microsoft.com/office/drawing/2014/main" id="{9662191F-DC1A-4DB3-B8E1-A424ACA30B4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5180172" cy="6858000"/>
          </a:xfrm>
          <a:prstGeom prst="rect">
            <a:avLst/>
          </a:prstGeom>
        </p:spPr>
      </p:pic>
      <p:sp>
        <p:nvSpPr>
          <p:cNvPr id="6" name="Rectangle 1">
            <a:extLst>
              <a:ext uri="{FF2B5EF4-FFF2-40B4-BE49-F238E27FC236}">
                <a16:creationId xmlns:a16="http://schemas.microsoft.com/office/drawing/2014/main" id="{99B953A5-7D14-47D5-BB40-47828C415B74}"/>
              </a:ext>
            </a:extLst>
          </p:cNvPr>
          <p:cNvSpPr/>
          <p:nvPr/>
        </p:nvSpPr>
        <p:spPr>
          <a:xfrm>
            <a:off x="5705689" y="1618377"/>
            <a:ext cx="5806594" cy="952582"/>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710F1FA9-DFA5-44DD-ACE2-E0B67BEBD639}"/>
              </a:ext>
            </a:extLst>
          </p:cNvPr>
          <p:cNvSpPr txBox="1"/>
          <p:nvPr/>
        </p:nvSpPr>
        <p:spPr>
          <a:xfrm>
            <a:off x="5806742" y="1776746"/>
            <a:ext cx="5398227" cy="646331"/>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ru-RU" sz="36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02</a:t>
            </a:r>
            <a:r>
              <a:rPr kumimoji="0" lang="es-CL" sz="36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 Business </a:t>
            </a:r>
            <a:r>
              <a:rPr kumimoji="0" lang="es-CL" sz="3600" b="1" i="0" u="none" strike="noStrike" kern="1200" cap="none" spc="0" normalizeH="0" baseline="0" noProof="0" dirty="0" err="1">
                <a:ln>
                  <a:noFill/>
                </a:ln>
                <a:solidFill>
                  <a:srgbClr val="FFFFFF"/>
                </a:solidFill>
                <a:effectLst/>
                <a:uLnTx/>
                <a:uFillTx/>
                <a:latin typeface="Open Sans" panose="020B0606030504020204" pitchFamily="34" charset="0"/>
                <a:ea typeface="+mn-ea"/>
                <a:cs typeface="+mn-cs"/>
              </a:rPr>
              <a:t>Problem</a:t>
            </a:r>
            <a:endParaRPr kumimoji="0" lang="en-GB" sz="36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7" name="TextBox 4">
            <a:extLst>
              <a:ext uri="{FF2B5EF4-FFF2-40B4-BE49-F238E27FC236}">
                <a16:creationId xmlns:a16="http://schemas.microsoft.com/office/drawing/2014/main" id="{999D0649-113E-4671-80EB-3660BFFA2A78}"/>
              </a:ext>
            </a:extLst>
          </p:cNvPr>
          <p:cNvSpPr txBox="1"/>
          <p:nvPr/>
        </p:nvSpPr>
        <p:spPr>
          <a:xfrm>
            <a:off x="5705688" y="632713"/>
            <a:ext cx="5600335" cy="954107"/>
          </a:xfrm>
          <a:prstGeom prst="rect">
            <a:avLst/>
          </a:prstGeom>
          <a:noFill/>
        </p:spPr>
        <p:txBody>
          <a:bodyPr wrap="square" rtlCol="0">
            <a:spAutoFit/>
          </a:bodyPr>
          <a:lstStyle/>
          <a:p>
            <a:pPr algn="ctr">
              <a:defRPr/>
            </a:pPr>
            <a:r>
              <a:rPr lang="en-CA" sz="2800" b="1" i="0" dirty="0">
                <a:solidFill>
                  <a:schemeClr val="tx2"/>
                </a:solidFill>
                <a:latin typeface="Helvetica Neue"/>
              </a:rPr>
              <a:t>CAR ACCIDENT SEVERITY</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9" name="Rectangle 1">
            <a:extLst>
              <a:ext uri="{FF2B5EF4-FFF2-40B4-BE49-F238E27FC236}">
                <a16:creationId xmlns:a16="http://schemas.microsoft.com/office/drawing/2014/main" id="{12B065BF-AA13-4169-AFBF-1AD2BF789A9C}"/>
              </a:ext>
            </a:extLst>
          </p:cNvPr>
          <p:cNvSpPr/>
          <p:nvPr/>
        </p:nvSpPr>
        <p:spPr>
          <a:xfrm>
            <a:off x="5705688" y="2788580"/>
            <a:ext cx="5600335" cy="35989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0" name="Rectangle 1">
            <a:extLst>
              <a:ext uri="{FF2B5EF4-FFF2-40B4-BE49-F238E27FC236}">
                <a16:creationId xmlns:a16="http://schemas.microsoft.com/office/drawing/2014/main" id="{CA31E684-C8C1-4B3E-BCEF-77EE4B19540F}"/>
              </a:ext>
            </a:extLst>
          </p:cNvPr>
          <p:cNvSpPr/>
          <p:nvPr/>
        </p:nvSpPr>
        <p:spPr>
          <a:xfrm>
            <a:off x="5705688" y="2940980"/>
            <a:ext cx="5806594" cy="35989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CA" sz="1600" b="0" i="0" dirty="0">
                <a:solidFill>
                  <a:schemeClr val="tx2"/>
                </a:solidFill>
                <a:effectLst/>
                <a:latin typeface="ibm-plex-sans"/>
              </a:rPr>
              <a:t>Engineers and researchers in the automotive industry have tried to design and build safer cars, but road accidents are inevitable. The large number of people, means of transport and different climatic or circumstantial factors have made traffic accidents a part of everyday life around the world. The patterns involved in dangerous crashes and road accidents can be helpful in developing road safety policies or greater awareness of the driver himself. The study of these patterns, causes and severity of injuries can predict the severity or probability of an accident, which would be very useful for the well-being of any driver, offering the possibility that, knowing the risks and probabilities of an accident, people drive with more care. or even change their trip. Undoubtedly, this would help all drivers to have a better perspective of possible accidents, the most dangerous routes, the less favorable weather conditions and with all these data, to make a more informed decision.</a:t>
            </a:r>
            <a:endParaRPr kumimoji="0" lang="en-US" sz="1400" b="0" i="0" u="none" strike="noStrike" kern="1200" cap="none" spc="0" normalizeH="0" baseline="0" noProof="0" dirty="0">
              <a:ln>
                <a:noFill/>
              </a:ln>
              <a:solidFill>
                <a:schemeClr val="tx2"/>
              </a:solidFill>
              <a:effectLst/>
              <a:uLnTx/>
              <a:uFillTx/>
              <a:latin typeface="Calibri" panose="020F0502020204030204"/>
            </a:endParaRPr>
          </a:p>
        </p:txBody>
      </p:sp>
    </p:spTree>
    <p:extLst>
      <p:ext uri="{BB962C8B-B14F-4D97-AF65-F5344CB8AC3E}">
        <p14:creationId xmlns:p14="http://schemas.microsoft.com/office/powerpoint/2010/main" val="3032223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Oval 36">
            <a:extLst>
              <a:ext uri="{FF2B5EF4-FFF2-40B4-BE49-F238E27FC236}">
                <a16:creationId xmlns:a16="http://schemas.microsoft.com/office/drawing/2014/main" id="{B47E0894-5FF6-4780-839E-0268CFD65858}"/>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solidFill>
                  <a:srgbClr val="FFFFFF"/>
                </a:solidFill>
                <a:latin typeface="Noto Sans" panose="020B0502040504020204" pitchFamily="34"/>
                <a:ea typeface="Noto Sans" panose="020B0502040504020204" pitchFamily="34"/>
                <a:cs typeface="Noto Sans" panose="020B0502040504020204" pitchFamily="34"/>
              </a:rPr>
              <a:t>3</a:t>
            </a:r>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11" name="Freeform 7">
            <a:extLst>
              <a:ext uri="{FF2B5EF4-FFF2-40B4-BE49-F238E27FC236}">
                <a16:creationId xmlns:a16="http://schemas.microsoft.com/office/drawing/2014/main" id="{8AB9D946-5AA1-4354-B33E-5DD44832EBB3}"/>
              </a:ext>
            </a:extLst>
          </p:cNvPr>
          <p:cNvSpPr>
            <a:spLocks/>
          </p:cNvSpPr>
          <p:nvPr/>
        </p:nvSpPr>
        <p:spPr bwMode="auto">
          <a:xfrm>
            <a:off x="1167548" y="3954708"/>
            <a:ext cx="519218" cy="458782"/>
          </a:xfrm>
          <a:custGeom>
            <a:avLst/>
            <a:gdLst>
              <a:gd name="T0" fmla="*/ 529 w 613"/>
              <a:gd name="T1" fmla="*/ 5 h 525"/>
              <a:gd name="T2" fmla="*/ 604 w 613"/>
              <a:gd name="T3" fmla="*/ 62 h 525"/>
              <a:gd name="T4" fmla="*/ 574 w 613"/>
              <a:gd name="T5" fmla="*/ 144 h 525"/>
              <a:gd name="T6" fmla="*/ 393 w 613"/>
              <a:gd name="T7" fmla="*/ 293 h 525"/>
              <a:gd name="T8" fmla="*/ 261 w 613"/>
              <a:gd name="T9" fmla="*/ 400 h 525"/>
              <a:gd name="T10" fmla="*/ 153 w 613"/>
              <a:gd name="T11" fmla="*/ 491 h 525"/>
              <a:gd name="T12" fmla="*/ 47 w 613"/>
              <a:gd name="T13" fmla="*/ 506 h 525"/>
              <a:gd name="T14" fmla="*/ 41 w 613"/>
              <a:gd name="T15" fmla="*/ 380 h 525"/>
              <a:gd name="T16" fmla="*/ 266 w 613"/>
              <a:gd name="T17" fmla="*/ 197 h 525"/>
              <a:gd name="T18" fmla="*/ 471 w 613"/>
              <a:gd name="T19" fmla="*/ 28 h 525"/>
              <a:gd name="T20" fmla="*/ 526 w 613"/>
              <a:gd name="T21" fmla="*/ 0 h 525"/>
              <a:gd name="T22" fmla="*/ 529 w 613"/>
              <a:gd name="T23" fmla="*/ 5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3" h="525">
                <a:moveTo>
                  <a:pt x="529" y="5"/>
                </a:moveTo>
                <a:cubicBezTo>
                  <a:pt x="565" y="2"/>
                  <a:pt x="593" y="29"/>
                  <a:pt x="604" y="62"/>
                </a:cubicBezTo>
                <a:cubicBezTo>
                  <a:pt x="613" y="88"/>
                  <a:pt x="598" y="125"/>
                  <a:pt x="574" y="144"/>
                </a:cubicBezTo>
                <a:cubicBezTo>
                  <a:pt x="513" y="193"/>
                  <a:pt x="453" y="243"/>
                  <a:pt x="393" y="293"/>
                </a:cubicBezTo>
                <a:cubicBezTo>
                  <a:pt x="349" y="329"/>
                  <a:pt x="305" y="364"/>
                  <a:pt x="261" y="400"/>
                </a:cubicBezTo>
                <a:cubicBezTo>
                  <a:pt x="225" y="430"/>
                  <a:pt x="188" y="460"/>
                  <a:pt x="153" y="491"/>
                </a:cubicBezTo>
                <a:cubicBezTo>
                  <a:pt x="118" y="521"/>
                  <a:pt x="76" y="525"/>
                  <a:pt x="47" y="506"/>
                </a:cubicBezTo>
                <a:cubicBezTo>
                  <a:pt x="3" y="477"/>
                  <a:pt x="0" y="413"/>
                  <a:pt x="41" y="380"/>
                </a:cubicBezTo>
                <a:cubicBezTo>
                  <a:pt x="116" y="319"/>
                  <a:pt x="191" y="258"/>
                  <a:pt x="266" y="197"/>
                </a:cubicBezTo>
                <a:cubicBezTo>
                  <a:pt x="335" y="140"/>
                  <a:pt x="402" y="83"/>
                  <a:pt x="471" y="28"/>
                </a:cubicBezTo>
                <a:cubicBezTo>
                  <a:pt x="487" y="15"/>
                  <a:pt x="508" y="9"/>
                  <a:pt x="526" y="0"/>
                </a:cubicBezTo>
                <a:cubicBezTo>
                  <a:pt x="527" y="2"/>
                  <a:pt x="528" y="3"/>
                  <a:pt x="529" y="5"/>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2" name="Freeform 8">
            <a:extLst>
              <a:ext uri="{FF2B5EF4-FFF2-40B4-BE49-F238E27FC236}">
                <a16:creationId xmlns:a16="http://schemas.microsoft.com/office/drawing/2014/main" id="{001D5C10-AA1D-4389-A5D2-802608A39CA8}"/>
              </a:ext>
            </a:extLst>
          </p:cNvPr>
          <p:cNvSpPr>
            <a:spLocks/>
          </p:cNvSpPr>
          <p:nvPr/>
        </p:nvSpPr>
        <p:spPr bwMode="auto">
          <a:xfrm>
            <a:off x="3269991" y="1441321"/>
            <a:ext cx="391331" cy="571164"/>
          </a:xfrm>
          <a:custGeom>
            <a:avLst/>
            <a:gdLst>
              <a:gd name="T0" fmla="*/ 370 w 461"/>
              <a:gd name="T1" fmla="*/ 0 h 652"/>
              <a:gd name="T2" fmla="*/ 437 w 461"/>
              <a:gd name="T3" fmla="*/ 106 h 652"/>
              <a:gd name="T4" fmla="*/ 384 w 461"/>
              <a:gd name="T5" fmla="*/ 204 h 652"/>
              <a:gd name="T6" fmla="*/ 289 w 461"/>
              <a:gd name="T7" fmla="*/ 371 h 652"/>
              <a:gd name="T8" fmla="*/ 180 w 461"/>
              <a:gd name="T9" fmla="*/ 556 h 652"/>
              <a:gd name="T10" fmla="*/ 139 w 461"/>
              <a:gd name="T11" fmla="*/ 621 h 652"/>
              <a:gd name="T12" fmla="*/ 41 w 461"/>
              <a:gd name="T13" fmla="*/ 632 h 652"/>
              <a:gd name="T14" fmla="*/ 11 w 461"/>
              <a:gd name="T15" fmla="*/ 547 h 652"/>
              <a:gd name="T16" fmla="*/ 41 w 461"/>
              <a:gd name="T17" fmla="*/ 488 h 652"/>
              <a:gd name="T18" fmla="*/ 156 w 461"/>
              <a:gd name="T19" fmla="*/ 287 h 652"/>
              <a:gd name="T20" fmla="*/ 265 w 461"/>
              <a:gd name="T21" fmla="*/ 100 h 652"/>
              <a:gd name="T22" fmla="*/ 303 w 461"/>
              <a:gd name="T23" fmla="*/ 35 h 652"/>
              <a:gd name="T24" fmla="*/ 370 w 461"/>
              <a:gd name="T25" fmla="*/ 0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1" h="652">
                <a:moveTo>
                  <a:pt x="370" y="0"/>
                </a:moveTo>
                <a:cubicBezTo>
                  <a:pt x="426" y="2"/>
                  <a:pt x="461" y="55"/>
                  <a:pt x="437" y="106"/>
                </a:cubicBezTo>
                <a:cubicBezTo>
                  <a:pt x="422" y="140"/>
                  <a:pt x="402" y="172"/>
                  <a:pt x="384" y="204"/>
                </a:cubicBezTo>
                <a:cubicBezTo>
                  <a:pt x="353" y="260"/>
                  <a:pt x="321" y="315"/>
                  <a:pt x="289" y="371"/>
                </a:cubicBezTo>
                <a:cubicBezTo>
                  <a:pt x="253" y="433"/>
                  <a:pt x="217" y="494"/>
                  <a:pt x="180" y="556"/>
                </a:cubicBezTo>
                <a:cubicBezTo>
                  <a:pt x="167" y="578"/>
                  <a:pt x="156" y="601"/>
                  <a:pt x="139" y="621"/>
                </a:cubicBezTo>
                <a:cubicBezTo>
                  <a:pt x="116" y="649"/>
                  <a:pt x="75" y="652"/>
                  <a:pt x="41" y="632"/>
                </a:cubicBezTo>
                <a:cubicBezTo>
                  <a:pt x="15" y="617"/>
                  <a:pt x="0" y="578"/>
                  <a:pt x="11" y="547"/>
                </a:cubicBezTo>
                <a:cubicBezTo>
                  <a:pt x="19" y="526"/>
                  <a:pt x="30" y="507"/>
                  <a:pt x="41" y="488"/>
                </a:cubicBezTo>
                <a:cubicBezTo>
                  <a:pt x="79" y="421"/>
                  <a:pt x="117" y="354"/>
                  <a:pt x="156" y="287"/>
                </a:cubicBezTo>
                <a:cubicBezTo>
                  <a:pt x="192" y="224"/>
                  <a:pt x="229" y="162"/>
                  <a:pt x="265" y="100"/>
                </a:cubicBezTo>
                <a:cubicBezTo>
                  <a:pt x="277" y="78"/>
                  <a:pt x="289" y="56"/>
                  <a:pt x="303" y="35"/>
                </a:cubicBezTo>
                <a:cubicBezTo>
                  <a:pt x="320" y="9"/>
                  <a:pt x="339" y="0"/>
                  <a:pt x="370" y="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3" name="Freeform 9">
            <a:extLst>
              <a:ext uri="{FF2B5EF4-FFF2-40B4-BE49-F238E27FC236}">
                <a16:creationId xmlns:a16="http://schemas.microsoft.com/office/drawing/2014/main" id="{75B308AE-556B-4362-A5E9-8C09F14A7C91}"/>
              </a:ext>
            </a:extLst>
          </p:cNvPr>
          <p:cNvSpPr>
            <a:spLocks/>
          </p:cNvSpPr>
          <p:nvPr/>
        </p:nvSpPr>
        <p:spPr bwMode="auto">
          <a:xfrm>
            <a:off x="1689322" y="1474375"/>
            <a:ext cx="370870" cy="576453"/>
          </a:xfrm>
          <a:custGeom>
            <a:avLst/>
            <a:gdLst>
              <a:gd name="T0" fmla="*/ 81 w 438"/>
              <a:gd name="T1" fmla="*/ 4 h 660"/>
              <a:gd name="T2" fmla="*/ 152 w 438"/>
              <a:gd name="T3" fmla="*/ 45 h 660"/>
              <a:gd name="T4" fmla="*/ 285 w 438"/>
              <a:gd name="T5" fmla="*/ 281 h 660"/>
              <a:gd name="T6" fmla="*/ 410 w 438"/>
              <a:gd name="T7" fmla="*/ 509 h 660"/>
              <a:gd name="T8" fmla="*/ 434 w 438"/>
              <a:gd name="T9" fmla="*/ 575 h 660"/>
              <a:gd name="T10" fmla="*/ 379 w 438"/>
              <a:gd name="T11" fmla="*/ 651 h 660"/>
              <a:gd name="T12" fmla="*/ 289 w 438"/>
              <a:gd name="T13" fmla="*/ 610 h 660"/>
              <a:gd name="T14" fmla="*/ 200 w 438"/>
              <a:gd name="T15" fmla="*/ 449 h 660"/>
              <a:gd name="T16" fmla="*/ 108 w 438"/>
              <a:gd name="T17" fmla="*/ 282 h 660"/>
              <a:gd name="T18" fmla="*/ 17 w 438"/>
              <a:gd name="T19" fmla="*/ 122 h 660"/>
              <a:gd name="T20" fmla="*/ 16 w 438"/>
              <a:gd name="T21" fmla="*/ 40 h 660"/>
              <a:gd name="T22" fmla="*/ 81 w 438"/>
              <a:gd name="T23" fmla="*/ 4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8" h="660">
                <a:moveTo>
                  <a:pt x="81" y="4"/>
                </a:moveTo>
                <a:cubicBezTo>
                  <a:pt x="116" y="3"/>
                  <a:pt x="137" y="18"/>
                  <a:pt x="152" y="45"/>
                </a:cubicBezTo>
                <a:cubicBezTo>
                  <a:pt x="196" y="123"/>
                  <a:pt x="241" y="202"/>
                  <a:pt x="285" y="281"/>
                </a:cubicBezTo>
                <a:cubicBezTo>
                  <a:pt x="327" y="357"/>
                  <a:pt x="369" y="433"/>
                  <a:pt x="410" y="509"/>
                </a:cubicBezTo>
                <a:cubicBezTo>
                  <a:pt x="421" y="530"/>
                  <a:pt x="432" y="553"/>
                  <a:pt x="434" y="575"/>
                </a:cubicBezTo>
                <a:cubicBezTo>
                  <a:pt x="438" y="612"/>
                  <a:pt x="412" y="642"/>
                  <a:pt x="379" y="651"/>
                </a:cubicBezTo>
                <a:cubicBezTo>
                  <a:pt x="346" y="660"/>
                  <a:pt x="306" y="641"/>
                  <a:pt x="289" y="610"/>
                </a:cubicBezTo>
                <a:cubicBezTo>
                  <a:pt x="260" y="556"/>
                  <a:pt x="230" y="502"/>
                  <a:pt x="200" y="449"/>
                </a:cubicBezTo>
                <a:cubicBezTo>
                  <a:pt x="169" y="393"/>
                  <a:pt x="139" y="337"/>
                  <a:pt x="108" y="282"/>
                </a:cubicBezTo>
                <a:cubicBezTo>
                  <a:pt x="78" y="229"/>
                  <a:pt x="47" y="175"/>
                  <a:pt x="17" y="122"/>
                </a:cubicBezTo>
                <a:cubicBezTo>
                  <a:pt x="2" y="95"/>
                  <a:pt x="0" y="66"/>
                  <a:pt x="16" y="40"/>
                </a:cubicBezTo>
                <a:cubicBezTo>
                  <a:pt x="31" y="15"/>
                  <a:pt x="53" y="0"/>
                  <a:pt x="81" y="4"/>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4" name="Freeform 10">
            <a:extLst>
              <a:ext uri="{FF2B5EF4-FFF2-40B4-BE49-F238E27FC236}">
                <a16:creationId xmlns:a16="http://schemas.microsoft.com/office/drawing/2014/main" id="{1B74DAA6-E969-49FE-970A-35824B70F5D7}"/>
              </a:ext>
            </a:extLst>
          </p:cNvPr>
          <p:cNvSpPr>
            <a:spLocks/>
          </p:cNvSpPr>
          <p:nvPr/>
        </p:nvSpPr>
        <p:spPr bwMode="auto">
          <a:xfrm>
            <a:off x="3625515" y="3897855"/>
            <a:ext cx="521774" cy="452171"/>
          </a:xfrm>
          <a:custGeom>
            <a:avLst/>
            <a:gdLst>
              <a:gd name="T0" fmla="*/ 528 w 618"/>
              <a:gd name="T1" fmla="*/ 516 h 516"/>
              <a:gd name="T2" fmla="*/ 479 w 618"/>
              <a:gd name="T3" fmla="*/ 493 h 516"/>
              <a:gd name="T4" fmla="*/ 233 w 618"/>
              <a:gd name="T5" fmla="*/ 302 h 516"/>
              <a:gd name="T6" fmla="*/ 70 w 618"/>
              <a:gd name="T7" fmla="*/ 172 h 516"/>
              <a:gd name="T8" fmla="*/ 27 w 618"/>
              <a:gd name="T9" fmla="*/ 136 h 516"/>
              <a:gd name="T10" fmla="*/ 28 w 618"/>
              <a:gd name="T11" fmla="*/ 31 h 516"/>
              <a:gd name="T12" fmla="*/ 131 w 618"/>
              <a:gd name="T13" fmla="*/ 24 h 516"/>
              <a:gd name="T14" fmla="*/ 308 w 618"/>
              <a:gd name="T15" fmla="*/ 163 h 516"/>
              <a:gd name="T16" fmla="*/ 519 w 618"/>
              <a:gd name="T17" fmla="*/ 327 h 516"/>
              <a:gd name="T18" fmla="*/ 581 w 618"/>
              <a:gd name="T19" fmla="*/ 377 h 516"/>
              <a:gd name="T20" fmla="*/ 580 w 618"/>
              <a:gd name="T21" fmla="*/ 495 h 516"/>
              <a:gd name="T22" fmla="*/ 528 w 618"/>
              <a:gd name="T23" fmla="*/ 516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8" h="516">
                <a:moveTo>
                  <a:pt x="528" y="516"/>
                </a:moveTo>
                <a:cubicBezTo>
                  <a:pt x="511" y="508"/>
                  <a:pt x="493" y="504"/>
                  <a:pt x="479" y="493"/>
                </a:cubicBezTo>
                <a:cubicBezTo>
                  <a:pt x="397" y="430"/>
                  <a:pt x="315" y="366"/>
                  <a:pt x="233" y="302"/>
                </a:cubicBezTo>
                <a:cubicBezTo>
                  <a:pt x="179" y="259"/>
                  <a:pt x="125" y="216"/>
                  <a:pt x="70" y="172"/>
                </a:cubicBezTo>
                <a:cubicBezTo>
                  <a:pt x="55" y="160"/>
                  <a:pt x="39" y="149"/>
                  <a:pt x="27" y="136"/>
                </a:cubicBezTo>
                <a:cubicBezTo>
                  <a:pt x="0" y="106"/>
                  <a:pt x="1" y="60"/>
                  <a:pt x="28" y="31"/>
                </a:cubicBezTo>
                <a:cubicBezTo>
                  <a:pt x="54" y="4"/>
                  <a:pt x="100" y="0"/>
                  <a:pt x="131" y="24"/>
                </a:cubicBezTo>
                <a:cubicBezTo>
                  <a:pt x="190" y="70"/>
                  <a:pt x="249" y="117"/>
                  <a:pt x="308" y="163"/>
                </a:cubicBezTo>
                <a:cubicBezTo>
                  <a:pt x="378" y="217"/>
                  <a:pt x="449" y="272"/>
                  <a:pt x="519" y="327"/>
                </a:cubicBezTo>
                <a:cubicBezTo>
                  <a:pt x="540" y="343"/>
                  <a:pt x="560" y="361"/>
                  <a:pt x="581" y="377"/>
                </a:cubicBezTo>
                <a:cubicBezTo>
                  <a:pt x="613" y="403"/>
                  <a:pt x="618" y="463"/>
                  <a:pt x="580" y="495"/>
                </a:cubicBezTo>
                <a:cubicBezTo>
                  <a:pt x="566" y="506"/>
                  <a:pt x="547" y="509"/>
                  <a:pt x="528" y="516"/>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5" name="Freeform 11">
            <a:extLst>
              <a:ext uri="{FF2B5EF4-FFF2-40B4-BE49-F238E27FC236}">
                <a16:creationId xmlns:a16="http://schemas.microsoft.com/office/drawing/2014/main" id="{67FE553E-5115-4116-8AA7-9A6BCF6AC1A9}"/>
              </a:ext>
            </a:extLst>
          </p:cNvPr>
          <p:cNvSpPr>
            <a:spLocks/>
          </p:cNvSpPr>
          <p:nvPr/>
        </p:nvSpPr>
        <p:spPr bwMode="auto">
          <a:xfrm>
            <a:off x="3909420" y="2726440"/>
            <a:ext cx="608736" cy="239308"/>
          </a:xfrm>
          <a:custGeom>
            <a:avLst/>
            <a:gdLst>
              <a:gd name="T0" fmla="*/ 717 w 718"/>
              <a:gd name="T1" fmla="*/ 86 h 273"/>
              <a:gd name="T2" fmla="*/ 666 w 718"/>
              <a:gd name="T3" fmla="*/ 155 h 273"/>
              <a:gd name="T4" fmla="*/ 576 w 718"/>
              <a:gd name="T5" fmla="*/ 175 h 273"/>
              <a:gd name="T6" fmla="*/ 342 w 718"/>
              <a:gd name="T7" fmla="*/ 222 h 273"/>
              <a:gd name="T8" fmla="*/ 174 w 718"/>
              <a:gd name="T9" fmla="*/ 253 h 273"/>
              <a:gd name="T10" fmla="*/ 93 w 718"/>
              <a:gd name="T11" fmla="*/ 268 h 273"/>
              <a:gd name="T12" fmla="*/ 17 w 718"/>
              <a:gd name="T13" fmla="*/ 236 h 273"/>
              <a:gd name="T14" fmla="*/ 14 w 718"/>
              <a:gd name="T15" fmla="*/ 154 h 273"/>
              <a:gd name="T16" fmla="*/ 60 w 718"/>
              <a:gd name="T17" fmla="*/ 120 h 273"/>
              <a:gd name="T18" fmla="*/ 256 w 718"/>
              <a:gd name="T19" fmla="*/ 81 h 273"/>
              <a:gd name="T20" fmla="*/ 488 w 718"/>
              <a:gd name="T21" fmla="*/ 33 h 273"/>
              <a:gd name="T22" fmla="*/ 627 w 718"/>
              <a:gd name="T23" fmla="*/ 9 h 273"/>
              <a:gd name="T24" fmla="*/ 717 w 718"/>
              <a:gd name="T25" fmla="*/ 86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8" h="273">
                <a:moveTo>
                  <a:pt x="717" y="86"/>
                </a:moveTo>
                <a:cubicBezTo>
                  <a:pt x="716" y="117"/>
                  <a:pt x="696" y="147"/>
                  <a:pt x="666" y="155"/>
                </a:cubicBezTo>
                <a:cubicBezTo>
                  <a:pt x="637" y="164"/>
                  <a:pt x="606" y="169"/>
                  <a:pt x="576" y="175"/>
                </a:cubicBezTo>
                <a:cubicBezTo>
                  <a:pt x="498" y="191"/>
                  <a:pt x="420" y="207"/>
                  <a:pt x="342" y="222"/>
                </a:cubicBezTo>
                <a:cubicBezTo>
                  <a:pt x="286" y="233"/>
                  <a:pt x="230" y="243"/>
                  <a:pt x="174" y="253"/>
                </a:cubicBezTo>
                <a:cubicBezTo>
                  <a:pt x="147" y="258"/>
                  <a:pt x="120" y="264"/>
                  <a:pt x="93" y="268"/>
                </a:cubicBezTo>
                <a:cubicBezTo>
                  <a:pt x="62" y="273"/>
                  <a:pt x="35" y="263"/>
                  <a:pt x="17" y="236"/>
                </a:cubicBezTo>
                <a:cubicBezTo>
                  <a:pt x="0" y="210"/>
                  <a:pt x="1" y="180"/>
                  <a:pt x="14" y="154"/>
                </a:cubicBezTo>
                <a:cubicBezTo>
                  <a:pt x="23" y="137"/>
                  <a:pt x="39" y="124"/>
                  <a:pt x="60" y="120"/>
                </a:cubicBezTo>
                <a:cubicBezTo>
                  <a:pt x="125" y="107"/>
                  <a:pt x="191" y="94"/>
                  <a:pt x="256" y="81"/>
                </a:cubicBezTo>
                <a:cubicBezTo>
                  <a:pt x="333" y="65"/>
                  <a:pt x="410" y="49"/>
                  <a:pt x="488" y="33"/>
                </a:cubicBezTo>
                <a:cubicBezTo>
                  <a:pt x="534" y="24"/>
                  <a:pt x="581" y="16"/>
                  <a:pt x="627" y="9"/>
                </a:cubicBezTo>
                <a:cubicBezTo>
                  <a:pt x="686" y="0"/>
                  <a:pt x="718" y="49"/>
                  <a:pt x="717" y="86"/>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6" name="Freeform 12">
            <a:extLst>
              <a:ext uri="{FF2B5EF4-FFF2-40B4-BE49-F238E27FC236}">
                <a16:creationId xmlns:a16="http://schemas.microsoft.com/office/drawing/2014/main" id="{A2FC5CCE-E15D-4C65-A51B-39F2A1F9E8F9}"/>
              </a:ext>
            </a:extLst>
          </p:cNvPr>
          <p:cNvSpPr>
            <a:spLocks/>
          </p:cNvSpPr>
          <p:nvPr/>
        </p:nvSpPr>
        <p:spPr bwMode="auto">
          <a:xfrm>
            <a:off x="812025" y="2788581"/>
            <a:ext cx="618968" cy="211542"/>
          </a:xfrm>
          <a:custGeom>
            <a:avLst/>
            <a:gdLst>
              <a:gd name="T0" fmla="*/ 632 w 728"/>
              <a:gd name="T1" fmla="*/ 242 h 242"/>
              <a:gd name="T2" fmla="*/ 531 w 728"/>
              <a:gd name="T3" fmla="*/ 226 h 242"/>
              <a:gd name="T4" fmla="*/ 466 w 728"/>
              <a:gd name="T5" fmla="*/ 215 h 242"/>
              <a:gd name="T6" fmla="*/ 298 w 728"/>
              <a:gd name="T7" fmla="*/ 192 h 242"/>
              <a:gd name="T8" fmla="*/ 64 w 728"/>
              <a:gd name="T9" fmla="*/ 154 h 242"/>
              <a:gd name="T10" fmla="*/ 4 w 728"/>
              <a:gd name="T11" fmla="*/ 88 h 242"/>
              <a:gd name="T12" fmla="*/ 46 w 728"/>
              <a:gd name="T13" fmla="*/ 11 h 242"/>
              <a:gd name="T14" fmla="*/ 98 w 728"/>
              <a:gd name="T15" fmla="*/ 2 h 242"/>
              <a:gd name="T16" fmla="*/ 346 w 728"/>
              <a:gd name="T17" fmla="*/ 40 h 242"/>
              <a:gd name="T18" fmla="*/ 553 w 728"/>
              <a:gd name="T19" fmla="*/ 74 h 242"/>
              <a:gd name="T20" fmla="*/ 654 w 728"/>
              <a:gd name="T21" fmla="*/ 89 h 242"/>
              <a:gd name="T22" fmla="*/ 716 w 728"/>
              <a:gd name="T23" fmla="*/ 190 h 242"/>
              <a:gd name="T24" fmla="*/ 632 w 728"/>
              <a:gd name="T25"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8" h="242">
                <a:moveTo>
                  <a:pt x="632" y="242"/>
                </a:moveTo>
                <a:cubicBezTo>
                  <a:pt x="605" y="238"/>
                  <a:pt x="568" y="232"/>
                  <a:pt x="531" y="226"/>
                </a:cubicBezTo>
                <a:cubicBezTo>
                  <a:pt x="509" y="223"/>
                  <a:pt x="487" y="218"/>
                  <a:pt x="466" y="215"/>
                </a:cubicBezTo>
                <a:cubicBezTo>
                  <a:pt x="410" y="207"/>
                  <a:pt x="354" y="200"/>
                  <a:pt x="298" y="192"/>
                </a:cubicBezTo>
                <a:cubicBezTo>
                  <a:pt x="220" y="180"/>
                  <a:pt x="142" y="167"/>
                  <a:pt x="64" y="154"/>
                </a:cubicBezTo>
                <a:cubicBezTo>
                  <a:pt x="37" y="149"/>
                  <a:pt x="9" y="118"/>
                  <a:pt x="4" y="88"/>
                </a:cubicBezTo>
                <a:cubicBezTo>
                  <a:pt x="0" y="59"/>
                  <a:pt x="18" y="22"/>
                  <a:pt x="46" y="11"/>
                </a:cubicBezTo>
                <a:cubicBezTo>
                  <a:pt x="62" y="4"/>
                  <a:pt x="81" y="0"/>
                  <a:pt x="98" y="2"/>
                </a:cubicBezTo>
                <a:cubicBezTo>
                  <a:pt x="181" y="14"/>
                  <a:pt x="263" y="27"/>
                  <a:pt x="346" y="40"/>
                </a:cubicBezTo>
                <a:cubicBezTo>
                  <a:pt x="415" y="51"/>
                  <a:pt x="484" y="63"/>
                  <a:pt x="553" y="74"/>
                </a:cubicBezTo>
                <a:cubicBezTo>
                  <a:pt x="586" y="80"/>
                  <a:pt x="620" y="85"/>
                  <a:pt x="654" y="89"/>
                </a:cubicBezTo>
                <a:cubicBezTo>
                  <a:pt x="707" y="97"/>
                  <a:pt x="728" y="145"/>
                  <a:pt x="716" y="190"/>
                </a:cubicBezTo>
                <a:cubicBezTo>
                  <a:pt x="707" y="222"/>
                  <a:pt x="679" y="242"/>
                  <a:pt x="632" y="242"/>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pic>
        <p:nvPicPr>
          <p:cNvPr id="27" name="Imagen 26" descr="Una carretera con coches&#10;&#10;Descripción generada automáticamente">
            <a:extLst>
              <a:ext uri="{FF2B5EF4-FFF2-40B4-BE49-F238E27FC236}">
                <a16:creationId xmlns:a16="http://schemas.microsoft.com/office/drawing/2014/main" id="{9662191F-DC1A-4DB3-B8E1-A424ACA30B4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5180172" cy="6858000"/>
          </a:xfrm>
          <a:prstGeom prst="rect">
            <a:avLst/>
          </a:prstGeom>
        </p:spPr>
      </p:pic>
      <p:sp>
        <p:nvSpPr>
          <p:cNvPr id="6" name="Rectangle 1">
            <a:extLst>
              <a:ext uri="{FF2B5EF4-FFF2-40B4-BE49-F238E27FC236}">
                <a16:creationId xmlns:a16="http://schemas.microsoft.com/office/drawing/2014/main" id="{99B953A5-7D14-47D5-BB40-47828C415B74}"/>
              </a:ext>
            </a:extLst>
          </p:cNvPr>
          <p:cNvSpPr/>
          <p:nvPr/>
        </p:nvSpPr>
        <p:spPr>
          <a:xfrm>
            <a:off x="5705689" y="1618377"/>
            <a:ext cx="5806594" cy="952582"/>
          </a:xfrm>
          <a:prstGeom prst="rect">
            <a:avLst/>
          </a:prstGeom>
          <a:solidFill>
            <a:srgbClr val="CB1B4A"/>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710F1FA9-DFA5-44DD-ACE2-E0B67BEBD639}"/>
              </a:ext>
            </a:extLst>
          </p:cNvPr>
          <p:cNvSpPr txBox="1"/>
          <p:nvPr/>
        </p:nvSpPr>
        <p:spPr>
          <a:xfrm>
            <a:off x="5806742" y="1776746"/>
            <a:ext cx="5398227" cy="646331"/>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ru-RU" sz="36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0</a:t>
            </a:r>
            <a:r>
              <a:rPr kumimoji="0" lang="es-CL" sz="36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3 Data</a:t>
            </a:r>
            <a:endParaRPr kumimoji="0" lang="en-GB" sz="36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7" name="TextBox 4">
            <a:extLst>
              <a:ext uri="{FF2B5EF4-FFF2-40B4-BE49-F238E27FC236}">
                <a16:creationId xmlns:a16="http://schemas.microsoft.com/office/drawing/2014/main" id="{999D0649-113E-4671-80EB-3660BFFA2A78}"/>
              </a:ext>
            </a:extLst>
          </p:cNvPr>
          <p:cNvSpPr txBox="1"/>
          <p:nvPr/>
        </p:nvSpPr>
        <p:spPr>
          <a:xfrm>
            <a:off x="5705688" y="632713"/>
            <a:ext cx="5600335" cy="954107"/>
          </a:xfrm>
          <a:prstGeom prst="rect">
            <a:avLst/>
          </a:prstGeom>
          <a:noFill/>
        </p:spPr>
        <p:txBody>
          <a:bodyPr wrap="square" rtlCol="0">
            <a:spAutoFit/>
          </a:bodyPr>
          <a:lstStyle/>
          <a:p>
            <a:pPr algn="ctr">
              <a:defRPr/>
            </a:pPr>
            <a:r>
              <a:rPr lang="en-CA" sz="2800" b="1" i="0" dirty="0">
                <a:solidFill>
                  <a:schemeClr val="tx2"/>
                </a:solidFill>
                <a:latin typeface="Helvetica Neue"/>
              </a:rPr>
              <a:t>CAR ACCIDENT SEVERITY</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9" name="Rectangle 1">
            <a:extLst>
              <a:ext uri="{FF2B5EF4-FFF2-40B4-BE49-F238E27FC236}">
                <a16:creationId xmlns:a16="http://schemas.microsoft.com/office/drawing/2014/main" id="{12B065BF-AA13-4169-AFBF-1AD2BF789A9C}"/>
              </a:ext>
            </a:extLst>
          </p:cNvPr>
          <p:cNvSpPr/>
          <p:nvPr/>
        </p:nvSpPr>
        <p:spPr>
          <a:xfrm>
            <a:off x="5705688" y="2788580"/>
            <a:ext cx="5600335" cy="35989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0" name="Rectangle 1">
            <a:extLst>
              <a:ext uri="{FF2B5EF4-FFF2-40B4-BE49-F238E27FC236}">
                <a16:creationId xmlns:a16="http://schemas.microsoft.com/office/drawing/2014/main" id="{CA31E684-C8C1-4B3E-BCEF-77EE4B19540F}"/>
              </a:ext>
            </a:extLst>
          </p:cNvPr>
          <p:cNvSpPr/>
          <p:nvPr/>
        </p:nvSpPr>
        <p:spPr>
          <a:xfrm>
            <a:off x="5705688" y="2940980"/>
            <a:ext cx="5806594" cy="35989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CA" sz="1600" b="0" i="0" dirty="0">
                <a:solidFill>
                  <a:schemeClr val="tx2"/>
                </a:solidFill>
                <a:effectLst/>
                <a:latin typeface="ibm-plex-sans"/>
              </a:rPr>
              <a:t>For the analysis and the creation of a predictive model and because the dataset is labeled, I am going to use supervised machine learning. The target variable to predict will be </a:t>
            </a:r>
            <a:r>
              <a:rPr lang="en-CA" sz="1600" b="1" i="0" dirty="0">
                <a:solidFill>
                  <a:schemeClr val="tx2"/>
                </a:solidFill>
                <a:effectLst/>
                <a:latin typeface="ibm-plex-sans"/>
              </a:rPr>
              <a:t>Accident Severity</a:t>
            </a:r>
            <a:r>
              <a:rPr lang="en-CA" sz="1600" b="0" i="0" dirty="0">
                <a:solidFill>
                  <a:schemeClr val="tx2"/>
                </a:solidFill>
                <a:effectLst/>
                <a:latin typeface="ibm-plex-sans"/>
              </a:rPr>
              <a:t> which defines three modes: Fatal, serious, and light.</a:t>
            </a:r>
          </a:p>
          <a:p>
            <a:pPr algn="just"/>
            <a:endParaRPr lang="en-CA" sz="1600" b="0" i="0" dirty="0">
              <a:solidFill>
                <a:schemeClr val="tx2"/>
              </a:solidFill>
              <a:effectLst/>
              <a:latin typeface="ibm-plex-sans"/>
            </a:endParaRPr>
          </a:p>
          <a:p>
            <a:pPr algn="just"/>
            <a:r>
              <a:rPr lang="en-CA" sz="1600" b="0" i="0" dirty="0">
                <a:solidFill>
                  <a:schemeClr val="tx2"/>
                </a:solidFill>
                <a:effectLst/>
                <a:latin typeface="ibm-plex-sans"/>
              </a:rPr>
              <a:t>First, the information will be analyzed to determine which of the attributes have the highest correlation with the target variable, among which are probably: Light Conditions, Weather Conditions, Road Surface Conditions, Junction Detail, and some others. Once identified, the data will be cleaned up based on the data visualization for modeling.</a:t>
            </a:r>
          </a:p>
        </p:txBody>
      </p:sp>
    </p:spTree>
    <p:extLst>
      <p:ext uri="{BB962C8B-B14F-4D97-AF65-F5344CB8AC3E}">
        <p14:creationId xmlns:p14="http://schemas.microsoft.com/office/powerpoint/2010/main" val="3679173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Oval 36">
            <a:extLst>
              <a:ext uri="{FF2B5EF4-FFF2-40B4-BE49-F238E27FC236}">
                <a16:creationId xmlns:a16="http://schemas.microsoft.com/office/drawing/2014/main" id="{B47E0894-5FF6-4780-839E-0268CFD65858}"/>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solidFill>
                  <a:srgbClr val="FFFFFF"/>
                </a:solidFill>
                <a:latin typeface="Noto Sans" panose="020B0502040504020204" pitchFamily="34"/>
                <a:ea typeface="Noto Sans" panose="020B0502040504020204" pitchFamily="34"/>
                <a:cs typeface="Noto Sans" panose="020B0502040504020204" pitchFamily="34"/>
              </a:rPr>
              <a:t>4</a:t>
            </a:r>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6" name="Rectangle 1">
            <a:extLst>
              <a:ext uri="{FF2B5EF4-FFF2-40B4-BE49-F238E27FC236}">
                <a16:creationId xmlns:a16="http://schemas.microsoft.com/office/drawing/2014/main" id="{99B953A5-7D14-47D5-BB40-47828C415B74}"/>
              </a:ext>
            </a:extLst>
          </p:cNvPr>
          <p:cNvSpPr/>
          <p:nvPr/>
        </p:nvSpPr>
        <p:spPr>
          <a:xfrm>
            <a:off x="350331" y="1421708"/>
            <a:ext cx="11430852" cy="89037"/>
          </a:xfrm>
          <a:prstGeom prst="rect">
            <a:avLst/>
          </a:prstGeom>
          <a:solidFill>
            <a:srgbClr val="CB1B4A"/>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 name="TextBox 4">
            <a:extLst>
              <a:ext uri="{FF2B5EF4-FFF2-40B4-BE49-F238E27FC236}">
                <a16:creationId xmlns:a16="http://schemas.microsoft.com/office/drawing/2014/main" id="{999D0649-113E-4671-80EB-3660BFFA2A78}"/>
              </a:ext>
            </a:extLst>
          </p:cNvPr>
          <p:cNvSpPr txBox="1"/>
          <p:nvPr/>
        </p:nvSpPr>
        <p:spPr>
          <a:xfrm>
            <a:off x="410817" y="181486"/>
            <a:ext cx="4298844" cy="1077218"/>
          </a:xfrm>
          <a:prstGeom prst="rect">
            <a:avLst/>
          </a:prstGeom>
          <a:noFill/>
        </p:spPr>
        <p:txBody>
          <a:bodyPr wrap="square" rtlCol="0">
            <a:spAutoFit/>
          </a:bodyPr>
          <a:lstStyle/>
          <a:p>
            <a:pPr algn="l"/>
            <a:r>
              <a:rPr lang="en-CA" sz="3200" b="1" i="1" dirty="0">
                <a:solidFill>
                  <a:schemeClr val="tx2"/>
                </a:solidFill>
                <a:effectLst>
                  <a:outerShdw blurRad="38100" dist="38100" dir="2700000" algn="tl">
                    <a:srgbClr val="000000">
                      <a:alpha val="43137"/>
                    </a:srgbClr>
                  </a:outerShdw>
                </a:effectLst>
                <a:latin typeface="inherit"/>
              </a:rPr>
              <a:t>Important Data Features</a:t>
            </a:r>
            <a:endParaRPr kumimoji="0" lang="en-US" sz="32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9" name="Rectangle 1">
            <a:extLst>
              <a:ext uri="{FF2B5EF4-FFF2-40B4-BE49-F238E27FC236}">
                <a16:creationId xmlns:a16="http://schemas.microsoft.com/office/drawing/2014/main" id="{12B065BF-AA13-4169-AFBF-1AD2BF789A9C}"/>
              </a:ext>
            </a:extLst>
          </p:cNvPr>
          <p:cNvSpPr/>
          <p:nvPr/>
        </p:nvSpPr>
        <p:spPr>
          <a:xfrm>
            <a:off x="5493657" y="2767770"/>
            <a:ext cx="5600335" cy="35989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4" name="CuadroTexto 23">
            <a:extLst>
              <a:ext uri="{FF2B5EF4-FFF2-40B4-BE49-F238E27FC236}">
                <a16:creationId xmlns:a16="http://schemas.microsoft.com/office/drawing/2014/main" id="{14DCDEA1-CCEB-4F20-B8DC-B5C455FCE7D7}"/>
              </a:ext>
            </a:extLst>
          </p:cNvPr>
          <p:cNvSpPr txBox="1"/>
          <p:nvPr/>
        </p:nvSpPr>
        <p:spPr>
          <a:xfrm>
            <a:off x="3969656" y="179811"/>
            <a:ext cx="7124725" cy="1077218"/>
          </a:xfrm>
          <a:prstGeom prst="rect">
            <a:avLst/>
          </a:prstGeom>
          <a:noFill/>
        </p:spPr>
        <p:txBody>
          <a:bodyPr wrap="square">
            <a:spAutoFit/>
          </a:bodyPr>
          <a:lstStyle/>
          <a:p>
            <a:pPr algn="l"/>
            <a:r>
              <a:rPr lang="en-CA" sz="3200" b="0" i="0" dirty="0">
                <a:solidFill>
                  <a:schemeClr val="tx2"/>
                </a:solidFill>
                <a:effectLst/>
                <a:latin typeface="ibm-plex-sans"/>
              </a:rPr>
              <a:t>The dataset variables will be grouped into three main sets:</a:t>
            </a:r>
          </a:p>
        </p:txBody>
      </p:sp>
      <p:sp>
        <p:nvSpPr>
          <p:cNvPr id="25" name="Rectangle 63">
            <a:extLst>
              <a:ext uri="{FF2B5EF4-FFF2-40B4-BE49-F238E27FC236}">
                <a16:creationId xmlns:a16="http://schemas.microsoft.com/office/drawing/2014/main" id="{D3F65101-1724-4AFA-829D-F1ACE0C4B902}"/>
              </a:ext>
            </a:extLst>
          </p:cNvPr>
          <p:cNvSpPr/>
          <p:nvPr/>
        </p:nvSpPr>
        <p:spPr>
          <a:xfrm>
            <a:off x="4560179" y="2256545"/>
            <a:ext cx="2840400" cy="42156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6" name="Rectangle 65">
            <a:extLst>
              <a:ext uri="{FF2B5EF4-FFF2-40B4-BE49-F238E27FC236}">
                <a16:creationId xmlns:a16="http://schemas.microsoft.com/office/drawing/2014/main" id="{1A804991-D272-4508-964B-4B9849046CB0}"/>
              </a:ext>
            </a:extLst>
          </p:cNvPr>
          <p:cNvSpPr/>
          <p:nvPr/>
        </p:nvSpPr>
        <p:spPr>
          <a:xfrm>
            <a:off x="8375137" y="2256544"/>
            <a:ext cx="2840400" cy="4215600"/>
          </a:xfrm>
          <a:prstGeom prst="rect">
            <a:avLst/>
          </a:prstGeom>
          <a:solidFill>
            <a:schemeClr val="accent4">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4" name="Grupo 3">
            <a:extLst>
              <a:ext uri="{FF2B5EF4-FFF2-40B4-BE49-F238E27FC236}">
                <a16:creationId xmlns:a16="http://schemas.microsoft.com/office/drawing/2014/main" id="{519FB7FC-09E7-4EE4-933E-AB18AF9A44F5}"/>
              </a:ext>
            </a:extLst>
          </p:cNvPr>
          <p:cNvGrpSpPr/>
          <p:nvPr/>
        </p:nvGrpSpPr>
        <p:grpSpPr>
          <a:xfrm>
            <a:off x="706497" y="2249619"/>
            <a:ext cx="2945111" cy="4223134"/>
            <a:chOff x="3840821" y="1664194"/>
            <a:chExt cx="2945111" cy="4223134"/>
          </a:xfrm>
        </p:grpSpPr>
        <p:sp>
          <p:nvSpPr>
            <p:cNvPr id="28" name="Rectangle 62">
              <a:extLst>
                <a:ext uri="{FF2B5EF4-FFF2-40B4-BE49-F238E27FC236}">
                  <a16:creationId xmlns:a16="http://schemas.microsoft.com/office/drawing/2014/main" id="{1EF39042-2F1A-42A0-804F-3199B0B9146F}"/>
                </a:ext>
              </a:extLst>
            </p:cNvPr>
            <p:cNvSpPr/>
            <p:nvPr/>
          </p:nvSpPr>
          <p:spPr>
            <a:xfrm>
              <a:off x="3946420" y="1664194"/>
              <a:ext cx="2839512" cy="4216206"/>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2" name="TextBox 52">
              <a:extLst>
                <a:ext uri="{FF2B5EF4-FFF2-40B4-BE49-F238E27FC236}">
                  <a16:creationId xmlns:a16="http://schemas.microsoft.com/office/drawing/2014/main" id="{202F3B47-9CC0-423E-981A-C4CBB8B8DAB4}"/>
                </a:ext>
              </a:extLst>
            </p:cNvPr>
            <p:cNvSpPr txBox="1"/>
            <p:nvPr/>
          </p:nvSpPr>
          <p:spPr>
            <a:xfrm>
              <a:off x="3979065" y="1671121"/>
              <a:ext cx="2734882" cy="418576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Font typeface="+mj-lt"/>
                <a:buAutoNum type="arabicPeriod"/>
              </a:pPr>
              <a:r>
                <a:rPr lang="en-CA" sz="1400" b="0" i="0" dirty="0">
                  <a:solidFill>
                    <a:schemeClr val="tx2"/>
                  </a:solidFill>
                  <a:effectLst/>
                  <a:latin typeface="ibm-plex-sans"/>
                </a:rPr>
                <a:t>Accident Index</a:t>
              </a:r>
            </a:p>
            <a:p>
              <a:pPr algn="l">
                <a:buFont typeface="+mj-lt"/>
                <a:buAutoNum type="arabicPeriod"/>
              </a:pPr>
              <a:r>
                <a:rPr lang="en-CA" sz="1400" b="0" i="0" dirty="0">
                  <a:solidFill>
                    <a:schemeClr val="tx2"/>
                  </a:solidFill>
                  <a:effectLst/>
                  <a:latin typeface="ibm-plex-sans"/>
                </a:rPr>
                <a:t>Police Force</a:t>
              </a:r>
            </a:p>
            <a:p>
              <a:pPr algn="l">
                <a:buFont typeface="+mj-lt"/>
                <a:buAutoNum type="arabicPeriod"/>
              </a:pPr>
              <a:r>
                <a:rPr lang="en-CA" sz="1400" b="0" i="0" dirty="0">
                  <a:solidFill>
                    <a:schemeClr val="tx2"/>
                  </a:solidFill>
                  <a:effectLst/>
                  <a:latin typeface="ibm-plex-sans"/>
                </a:rPr>
                <a:t>Accident Severity</a:t>
              </a:r>
            </a:p>
            <a:p>
              <a:pPr algn="l">
                <a:buFont typeface="+mj-lt"/>
                <a:buAutoNum type="arabicPeriod"/>
              </a:pPr>
              <a:r>
                <a:rPr lang="en-CA" sz="1400" b="0" i="0" dirty="0">
                  <a:solidFill>
                    <a:schemeClr val="tx2"/>
                  </a:solidFill>
                  <a:effectLst/>
                  <a:latin typeface="ibm-plex-sans"/>
                </a:rPr>
                <a:t>Number of Vehicles</a:t>
              </a:r>
            </a:p>
            <a:p>
              <a:pPr algn="l">
                <a:buFont typeface="+mj-lt"/>
                <a:buAutoNum type="arabicPeriod"/>
              </a:pPr>
              <a:r>
                <a:rPr lang="en-CA" sz="1400" b="0" i="0" dirty="0">
                  <a:solidFill>
                    <a:schemeClr val="tx2"/>
                  </a:solidFill>
                  <a:effectLst/>
                  <a:latin typeface="ibm-plex-sans"/>
                </a:rPr>
                <a:t>Number of Casualties</a:t>
              </a:r>
            </a:p>
            <a:p>
              <a:pPr algn="l">
                <a:buFont typeface="+mj-lt"/>
                <a:buAutoNum type="arabicPeriod"/>
              </a:pPr>
              <a:r>
                <a:rPr lang="en-CA" sz="1400" b="0" i="0" dirty="0">
                  <a:solidFill>
                    <a:schemeClr val="tx2"/>
                  </a:solidFill>
                  <a:effectLst/>
                  <a:latin typeface="ibm-plex-sans"/>
                </a:rPr>
                <a:t>Did Police Officer Attend Scene of Accident</a:t>
              </a:r>
            </a:p>
            <a:p>
              <a:pPr algn="l">
                <a:buFont typeface="+mj-lt"/>
                <a:buAutoNum type="arabicPeriod"/>
              </a:pPr>
              <a:r>
                <a:rPr lang="en-CA" sz="1400" b="0" i="0" dirty="0">
                  <a:solidFill>
                    <a:schemeClr val="tx2"/>
                  </a:solidFill>
                  <a:effectLst/>
                  <a:latin typeface="ibm-plex-sans"/>
                </a:rPr>
                <a:t>1st Road Class</a:t>
              </a:r>
            </a:p>
            <a:p>
              <a:pPr algn="l">
                <a:buFont typeface="+mj-lt"/>
                <a:buAutoNum type="arabicPeriod"/>
              </a:pPr>
              <a:r>
                <a:rPr lang="en-CA" sz="1400" b="0" i="0" dirty="0">
                  <a:solidFill>
                    <a:schemeClr val="tx2"/>
                  </a:solidFill>
                  <a:effectLst/>
                  <a:latin typeface="ibm-plex-sans"/>
                </a:rPr>
                <a:t>1st Road Number</a:t>
              </a:r>
            </a:p>
            <a:p>
              <a:pPr algn="l">
                <a:buFont typeface="+mj-lt"/>
                <a:buAutoNum type="arabicPeriod"/>
              </a:pPr>
              <a:r>
                <a:rPr lang="en-CA" sz="1400" b="0" i="0" dirty="0">
                  <a:solidFill>
                    <a:schemeClr val="tx2"/>
                  </a:solidFill>
                  <a:effectLst/>
                  <a:latin typeface="ibm-plex-sans"/>
                </a:rPr>
                <a:t>Road Type</a:t>
              </a:r>
            </a:p>
            <a:p>
              <a:pPr algn="l">
                <a:buFont typeface="+mj-lt"/>
                <a:buAutoNum type="arabicPeriod"/>
              </a:pPr>
              <a:r>
                <a:rPr lang="en-CA" sz="1400" b="0" i="0" dirty="0">
                  <a:solidFill>
                    <a:schemeClr val="tx2"/>
                  </a:solidFill>
                  <a:effectLst/>
                  <a:latin typeface="ibm-plex-sans"/>
                </a:rPr>
                <a:t>Speed limit</a:t>
              </a:r>
            </a:p>
            <a:p>
              <a:pPr algn="l">
                <a:buFont typeface="+mj-lt"/>
                <a:buAutoNum type="arabicPeriod"/>
              </a:pPr>
              <a:r>
                <a:rPr lang="en-CA" sz="1400" b="0" i="0" dirty="0">
                  <a:solidFill>
                    <a:schemeClr val="tx2"/>
                  </a:solidFill>
                  <a:effectLst/>
                  <a:latin typeface="ibm-plex-sans"/>
                </a:rPr>
                <a:t>Junction Detail</a:t>
              </a:r>
            </a:p>
            <a:p>
              <a:pPr algn="l">
                <a:buFont typeface="+mj-lt"/>
                <a:buAutoNum type="arabicPeriod"/>
              </a:pPr>
              <a:r>
                <a:rPr lang="en-CA" sz="1400" b="0" i="0" dirty="0">
                  <a:solidFill>
                    <a:schemeClr val="tx2"/>
                  </a:solidFill>
                  <a:effectLst/>
                  <a:latin typeface="ibm-plex-sans"/>
                </a:rPr>
                <a:t>Junction Control</a:t>
              </a:r>
            </a:p>
            <a:p>
              <a:pPr algn="l">
                <a:buFont typeface="+mj-lt"/>
                <a:buAutoNum type="arabicPeriod"/>
              </a:pPr>
              <a:r>
                <a:rPr lang="en-CA" sz="1400" b="0" i="0" dirty="0">
                  <a:solidFill>
                    <a:schemeClr val="tx2"/>
                  </a:solidFill>
                  <a:effectLst/>
                  <a:latin typeface="ibm-plex-sans"/>
                </a:rPr>
                <a:t>2nd Road Class</a:t>
              </a:r>
            </a:p>
            <a:p>
              <a:pPr algn="l">
                <a:buFont typeface="+mj-lt"/>
                <a:buAutoNum type="arabicPeriod"/>
              </a:pPr>
              <a:r>
                <a:rPr lang="en-CA" sz="1400" b="0" i="0" dirty="0">
                  <a:solidFill>
                    <a:schemeClr val="tx2"/>
                  </a:solidFill>
                  <a:effectLst/>
                  <a:latin typeface="ibm-plex-sans"/>
                </a:rPr>
                <a:t>2nd Road Number</a:t>
              </a:r>
            </a:p>
            <a:p>
              <a:pPr algn="l">
                <a:buFont typeface="+mj-lt"/>
                <a:buAutoNum type="arabicPeriod"/>
              </a:pPr>
              <a:r>
                <a:rPr lang="en-CA" sz="1400" b="0" i="0" dirty="0">
                  <a:solidFill>
                    <a:schemeClr val="tx2"/>
                  </a:solidFill>
                  <a:effectLst/>
                  <a:latin typeface="ibm-plex-sans"/>
                </a:rPr>
                <a:t>Pedestrian Crossing-Human Control</a:t>
              </a:r>
            </a:p>
            <a:p>
              <a:pPr algn="l">
                <a:buFont typeface="+mj-lt"/>
                <a:buAutoNum type="arabicPeriod"/>
              </a:pPr>
              <a:r>
                <a:rPr lang="en-CA" sz="1400" b="0" i="0" dirty="0">
                  <a:solidFill>
                    <a:schemeClr val="tx2"/>
                  </a:solidFill>
                  <a:effectLst/>
                  <a:latin typeface="ibm-plex-sans"/>
                </a:rPr>
                <a:t>Pedestrian Crossing-Physical Facilities</a:t>
              </a:r>
            </a:p>
          </p:txBody>
        </p:sp>
        <p:sp>
          <p:nvSpPr>
            <p:cNvPr id="35" name="Rectangle 14">
              <a:extLst>
                <a:ext uri="{FF2B5EF4-FFF2-40B4-BE49-F238E27FC236}">
                  <a16:creationId xmlns:a16="http://schemas.microsoft.com/office/drawing/2014/main" id="{4EBD148D-6039-4AD7-AB08-1985F46D5138}"/>
                </a:ext>
              </a:extLst>
            </p:cNvPr>
            <p:cNvSpPr/>
            <p:nvPr/>
          </p:nvSpPr>
          <p:spPr>
            <a:xfrm>
              <a:off x="3840821" y="1671122"/>
              <a:ext cx="138243" cy="42162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36" name="Rectangle 64">
            <a:extLst>
              <a:ext uri="{FF2B5EF4-FFF2-40B4-BE49-F238E27FC236}">
                <a16:creationId xmlns:a16="http://schemas.microsoft.com/office/drawing/2014/main" id="{A6FE1BE9-AE26-4F1D-BC0E-746421D9938F}"/>
              </a:ext>
            </a:extLst>
          </p:cNvPr>
          <p:cNvSpPr/>
          <p:nvPr/>
        </p:nvSpPr>
        <p:spPr>
          <a:xfrm>
            <a:off x="4423459" y="2257994"/>
            <a:ext cx="138243" cy="4215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8" name="Rectangle 66">
            <a:extLst>
              <a:ext uri="{FF2B5EF4-FFF2-40B4-BE49-F238E27FC236}">
                <a16:creationId xmlns:a16="http://schemas.microsoft.com/office/drawing/2014/main" id="{116F66BA-C79C-4367-B892-6EA9C0B14276}"/>
              </a:ext>
            </a:extLst>
          </p:cNvPr>
          <p:cNvSpPr/>
          <p:nvPr/>
        </p:nvSpPr>
        <p:spPr>
          <a:xfrm>
            <a:off x="8262106" y="2256545"/>
            <a:ext cx="136800" cy="42162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 name="TextBox 16">
            <a:extLst>
              <a:ext uri="{FF2B5EF4-FFF2-40B4-BE49-F238E27FC236}">
                <a16:creationId xmlns:a16="http://schemas.microsoft.com/office/drawing/2014/main" id="{05478E61-0D92-4230-9C7B-63E42256A5BD}"/>
              </a:ext>
            </a:extLst>
          </p:cNvPr>
          <p:cNvSpPr txBox="1"/>
          <p:nvPr/>
        </p:nvSpPr>
        <p:spPr>
          <a:xfrm>
            <a:off x="946047" y="1650192"/>
            <a:ext cx="2936843"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CA" sz="2800" b="1" i="0" dirty="0">
                <a:solidFill>
                  <a:schemeClr val="tx2"/>
                </a:solidFill>
                <a:effectLst/>
                <a:latin typeface="ibm-plex-sans"/>
              </a:rPr>
              <a:t>Accident details</a:t>
            </a:r>
            <a:endParaRPr kumimoji="0" lang="en-GB" sz="2800" b="1" i="0" u="none" strike="noStrike" kern="1200" cap="none" spc="0" normalizeH="0" baseline="0" noProof="0" dirty="0">
              <a:ln>
                <a:noFill/>
              </a:ln>
              <a:solidFill>
                <a:schemeClr val="tx2"/>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2" name="TextBox 52">
            <a:extLst>
              <a:ext uri="{FF2B5EF4-FFF2-40B4-BE49-F238E27FC236}">
                <a16:creationId xmlns:a16="http://schemas.microsoft.com/office/drawing/2014/main" id="{5D940D98-9B78-4346-B703-FED19907AA15}"/>
              </a:ext>
            </a:extLst>
          </p:cNvPr>
          <p:cNvSpPr txBox="1"/>
          <p:nvPr/>
        </p:nvSpPr>
        <p:spPr>
          <a:xfrm>
            <a:off x="4619429" y="2280064"/>
            <a:ext cx="2734882" cy="289310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Font typeface="+mj-lt"/>
              <a:buAutoNum type="arabicPeriod"/>
            </a:pPr>
            <a:r>
              <a:rPr lang="en-CA" sz="1400" b="0" i="0" dirty="0">
                <a:solidFill>
                  <a:schemeClr val="tx2"/>
                </a:solidFill>
                <a:effectLst/>
                <a:latin typeface="ibm-plex-sans"/>
              </a:rPr>
              <a:t>Location Easting OSGR (Null if not known)</a:t>
            </a:r>
          </a:p>
          <a:p>
            <a:pPr algn="l">
              <a:buFont typeface="+mj-lt"/>
              <a:buAutoNum type="arabicPeriod"/>
            </a:pPr>
            <a:r>
              <a:rPr lang="en-CA" sz="1400" b="0" i="0" dirty="0">
                <a:solidFill>
                  <a:schemeClr val="tx2"/>
                </a:solidFill>
                <a:effectLst/>
                <a:latin typeface="ibm-plex-sans"/>
              </a:rPr>
              <a:t>Location Northing OSGR (Null if not known)</a:t>
            </a:r>
          </a:p>
          <a:p>
            <a:pPr algn="l">
              <a:buFont typeface="+mj-lt"/>
              <a:buAutoNum type="arabicPeriod"/>
            </a:pPr>
            <a:r>
              <a:rPr lang="en-CA" sz="1400" b="0" i="0" dirty="0">
                <a:solidFill>
                  <a:schemeClr val="tx2"/>
                </a:solidFill>
                <a:effectLst/>
                <a:latin typeface="ibm-plex-sans"/>
              </a:rPr>
              <a:t>Longitude (Null if not known)</a:t>
            </a:r>
          </a:p>
          <a:p>
            <a:pPr algn="l">
              <a:buFont typeface="+mj-lt"/>
              <a:buAutoNum type="arabicPeriod"/>
            </a:pPr>
            <a:r>
              <a:rPr lang="en-CA" sz="1400" b="0" i="0" dirty="0">
                <a:solidFill>
                  <a:schemeClr val="tx2"/>
                </a:solidFill>
                <a:effectLst/>
                <a:latin typeface="ibm-plex-sans"/>
              </a:rPr>
              <a:t>Latitude (Null if not known)</a:t>
            </a:r>
          </a:p>
          <a:p>
            <a:pPr algn="l">
              <a:buFont typeface="+mj-lt"/>
              <a:buAutoNum type="arabicPeriod"/>
            </a:pPr>
            <a:r>
              <a:rPr lang="en-CA" sz="1400" b="0" i="0" dirty="0">
                <a:solidFill>
                  <a:schemeClr val="tx2"/>
                </a:solidFill>
                <a:effectLst/>
                <a:latin typeface="ibm-plex-sans"/>
              </a:rPr>
              <a:t>Date (DD/MM/YYYY)</a:t>
            </a:r>
          </a:p>
          <a:p>
            <a:pPr algn="l">
              <a:buFont typeface="+mj-lt"/>
              <a:buAutoNum type="arabicPeriod"/>
            </a:pPr>
            <a:r>
              <a:rPr lang="en-CA" sz="1400" b="0" i="0" dirty="0">
                <a:solidFill>
                  <a:schemeClr val="tx2"/>
                </a:solidFill>
                <a:effectLst/>
                <a:latin typeface="ibm-plex-sans"/>
              </a:rPr>
              <a:t>Day of Week</a:t>
            </a:r>
          </a:p>
          <a:p>
            <a:pPr algn="l">
              <a:buFont typeface="+mj-lt"/>
              <a:buAutoNum type="arabicPeriod"/>
            </a:pPr>
            <a:r>
              <a:rPr lang="en-CA" sz="1400" b="0" i="0" dirty="0">
                <a:solidFill>
                  <a:schemeClr val="tx2"/>
                </a:solidFill>
                <a:effectLst/>
                <a:latin typeface="ibm-plex-sans"/>
              </a:rPr>
              <a:t>Time (HH:MM)</a:t>
            </a:r>
          </a:p>
          <a:p>
            <a:pPr algn="l">
              <a:buFont typeface="+mj-lt"/>
              <a:buAutoNum type="arabicPeriod"/>
            </a:pPr>
            <a:r>
              <a:rPr lang="en-CA" sz="1400" b="0" i="0" dirty="0">
                <a:solidFill>
                  <a:schemeClr val="tx2"/>
                </a:solidFill>
                <a:effectLst/>
                <a:latin typeface="ibm-plex-sans"/>
              </a:rPr>
              <a:t>Local Authority (District)</a:t>
            </a:r>
          </a:p>
          <a:p>
            <a:pPr algn="l">
              <a:buFont typeface="+mj-lt"/>
              <a:buAutoNum type="arabicPeriod"/>
            </a:pPr>
            <a:r>
              <a:rPr lang="en-CA" sz="1400" b="0" i="0" dirty="0">
                <a:solidFill>
                  <a:schemeClr val="tx2"/>
                </a:solidFill>
                <a:effectLst/>
                <a:latin typeface="ibm-plex-sans"/>
              </a:rPr>
              <a:t>Local Authority (Highway Authority - ONS code)</a:t>
            </a:r>
          </a:p>
          <a:p>
            <a:pPr algn="l">
              <a:buFont typeface="+mj-lt"/>
              <a:buAutoNum type="arabicPeriod"/>
            </a:pPr>
            <a:r>
              <a:rPr lang="en-CA" sz="1400" b="0" i="0" dirty="0">
                <a:solidFill>
                  <a:schemeClr val="tx2"/>
                </a:solidFill>
                <a:effectLst/>
                <a:latin typeface="ibm-plex-sans"/>
              </a:rPr>
              <a:t>Urban or Rural Area</a:t>
            </a:r>
          </a:p>
        </p:txBody>
      </p:sp>
      <p:sp>
        <p:nvSpPr>
          <p:cNvPr id="54" name="TextBox 16">
            <a:extLst>
              <a:ext uri="{FF2B5EF4-FFF2-40B4-BE49-F238E27FC236}">
                <a16:creationId xmlns:a16="http://schemas.microsoft.com/office/drawing/2014/main" id="{8C6D2637-892B-4B30-AF15-21998A6F1902}"/>
              </a:ext>
            </a:extLst>
          </p:cNvPr>
          <p:cNvSpPr txBox="1"/>
          <p:nvPr/>
        </p:nvSpPr>
        <p:spPr>
          <a:xfrm>
            <a:off x="4507171" y="1644909"/>
            <a:ext cx="2936843"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CA" sz="2800" b="1" i="0" dirty="0">
                <a:solidFill>
                  <a:schemeClr val="tx2"/>
                </a:solidFill>
                <a:effectLst/>
                <a:latin typeface="ibm-plex-sans"/>
              </a:rPr>
              <a:t>Location and Time</a:t>
            </a:r>
            <a:endParaRPr kumimoji="0" lang="en-GB" sz="2800" b="1" i="0" u="none" strike="noStrike" kern="1200" cap="none" spc="0" normalizeH="0" baseline="0" noProof="0" dirty="0">
              <a:ln>
                <a:noFill/>
              </a:ln>
              <a:solidFill>
                <a:schemeClr val="tx2"/>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6" name="TextBox 52">
            <a:extLst>
              <a:ext uri="{FF2B5EF4-FFF2-40B4-BE49-F238E27FC236}">
                <a16:creationId xmlns:a16="http://schemas.microsoft.com/office/drawing/2014/main" id="{95A7E44F-AB33-487D-BC90-0A88B2FF30E0}"/>
              </a:ext>
            </a:extLst>
          </p:cNvPr>
          <p:cNvSpPr txBox="1"/>
          <p:nvPr/>
        </p:nvSpPr>
        <p:spPr>
          <a:xfrm>
            <a:off x="8459353" y="2280064"/>
            <a:ext cx="2734882" cy="116955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Font typeface="+mj-lt"/>
              <a:buAutoNum type="arabicPeriod"/>
            </a:pPr>
            <a:r>
              <a:rPr lang="en-CA" sz="1400" b="0" i="0" dirty="0">
                <a:solidFill>
                  <a:schemeClr val="tx2"/>
                </a:solidFill>
                <a:effectLst/>
                <a:latin typeface="ibm-plex-sans"/>
              </a:rPr>
              <a:t>Carriageway Hazards</a:t>
            </a:r>
          </a:p>
          <a:p>
            <a:pPr algn="l">
              <a:buFont typeface="+mj-lt"/>
              <a:buAutoNum type="arabicPeriod"/>
            </a:pPr>
            <a:r>
              <a:rPr lang="en-CA" sz="1400" b="0" i="0" dirty="0">
                <a:solidFill>
                  <a:schemeClr val="tx2"/>
                </a:solidFill>
                <a:effectLst/>
                <a:latin typeface="ibm-plex-sans"/>
              </a:rPr>
              <a:t>Light Conditions</a:t>
            </a:r>
          </a:p>
          <a:p>
            <a:pPr algn="l">
              <a:buFont typeface="+mj-lt"/>
              <a:buAutoNum type="arabicPeriod"/>
            </a:pPr>
            <a:r>
              <a:rPr lang="en-CA" sz="1400" b="0" i="0" dirty="0">
                <a:solidFill>
                  <a:schemeClr val="tx2"/>
                </a:solidFill>
                <a:effectLst/>
                <a:latin typeface="ibm-plex-sans"/>
              </a:rPr>
              <a:t>Weather Conditions</a:t>
            </a:r>
          </a:p>
          <a:p>
            <a:pPr algn="l">
              <a:buFont typeface="+mj-lt"/>
              <a:buAutoNum type="arabicPeriod"/>
            </a:pPr>
            <a:r>
              <a:rPr lang="en-CA" sz="1400" b="0" i="0" dirty="0">
                <a:solidFill>
                  <a:schemeClr val="tx2"/>
                </a:solidFill>
                <a:effectLst/>
                <a:latin typeface="ibm-plex-sans"/>
              </a:rPr>
              <a:t>Road Surface Conditions</a:t>
            </a:r>
          </a:p>
          <a:p>
            <a:pPr algn="l">
              <a:buFont typeface="+mj-lt"/>
              <a:buAutoNum type="arabicPeriod"/>
            </a:pPr>
            <a:r>
              <a:rPr lang="en-CA" sz="1400" b="0" i="0" dirty="0">
                <a:solidFill>
                  <a:schemeClr val="tx2"/>
                </a:solidFill>
                <a:effectLst/>
                <a:latin typeface="ibm-plex-sans"/>
              </a:rPr>
              <a:t>Special Conditions at Site</a:t>
            </a:r>
          </a:p>
        </p:txBody>
      </p:sp>
      <p:sp>
        <p:nvSpPr>
          <p:cNvPr id="58" name="TextBox 16">
            <a:extLst>
              <a:ext uri="{FF2B5EF4-FFF2-40B4-BE49-F238E27FC236}">
                <a16:creationId xmlns:a16="http://schemas.microsoft.com/office/drawing/2014/main" id="{67378F24-D0F0-4691-B54E-7FCED5B7A660}"/>
              </a:ext>
            </a:extLst>
          </p:cNvPr>
          <p:cNvSpPr txBox="1"/>
          <p:nvPr/>
        </p:nvSpPr>
        <p:spPr>
          <a:xfrm>
            <a:off x="8134800" y="1651436"/>
            <a:ext cx="3351528"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CA" sz="2800" b="1" i="0" dirty="0">
                <a:solidFill>
                  <a:schemeClr val="tx2"/>
                </a:solidFill>
                <a:effectLst/>
                <a:latin typeface="ibm-plex-sans"/>
              </a:rPr>
              <a:t>Environmental Issues</a:t>
            </a:r>
            <a:endParaRPr kumimoji="0" lang="en-GB" sz="2800" b="1" i="0" u="none" strike="noStrike" kern="1200" cap="none" spc="0" normalizeH="0" baseline="0" noProof="0" dirty="0">
              <a:ln>
                <a:noFill/>
              </a:ln>
              <a:solidFill>
                <a:schemeClr val="tx2"/>
              </a:solidFill>
              <a:effectLst/>
              <a:uLnTx/>
              <a:uFillTx/>
              <a:latin typeface="Noto Sans" panose="020B0502040504020204" pitchFamily="34"/>
              <a:ea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3912413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Oval 36">
            <a:extLst>
              <a:ext uri="{FF2B5EF4-FFF2-40B4-BE49-F238E27FC236}">
                <a16:creationId xmlns:a16="http://schemas.microsoft.com/office/drawing/2014/main" id="{B47E0894-5FF6-4780-839E-0268CFD65858}"/>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5</a:t>
            </a:r>
          </a:p>
        </p:txBody>
      </p:sp>
      <p:sp>
        <p:nvSpPr>
          <p:cNvPr id="11" name="Freeform 7">
            <a:extLst>
              <a:ext uri="{FF2B5EF4-FFF2-40B4-BE49-F238E27FC236}">
                <a16:creationId xmlns:a16="http://schemas.microsoft.com/office/drawing/2014/main" id="{8AB9D946-5AA1-4354-B33E-5DD44832EBB3}"/>
              </a:ext>
            </a:extLst>
          </p:cNvPr>
          <p:cNvSpPr>
            <a:spLocks/>
          </p:cNvSpPr>
          <p:nvPr/>
        </p:nvSpPr>
        <p:spPr bwMode="auto">
          <a:xfrm>
            <a:off x="1167548" y="3954708"/>
            <a:ext cx="519218" cy="458782"/>
          </a:xfrm>
          <a:custGeom>
            <a:avLst/>
            <a:gdLst>
              <a:gd name="T0" fmla="*/ 529 w 613"/>
              <a:gd name="T1" fmla="*/ 5 h 525"/>
              <a:gd name="T2" fmla="*/ 604 w 613"/>
              <a:gd name="T3" fmla="*/ 62 h 525"/>
              <a:gd name="T4" fmla="*/ 574 w 613"/>
              <a:gd name="T5" fmla="*/ 144 h 525"/>
              <a:gd name="T6" fmla="*/ 393 w 613"/>
              <a:gd name="T7" fmla="*/ 293 h 525"/>
              <a:gd name="T8" fmla="*/ 261 w 613"/>
              <a:gd name="T9" fmla="*/ 400 h 525"/>
              <a:gd name="T10" fmla="*/ 153 w 613"/>
              <a:gd name="T11" fmla="*/ 491 h 525"/>
              <a:gd name="T12" fmla="*/ 47 w 613"/>
              <a:gd name="T13" fmla="*/ 506 h 525"/>
              <a:gd name="T14" fmla="*/ 41 w 613"/>
              <a:gd name="T15" fmla="*/ 380 h 525"/>
              <a:gd name="T16" fmla="*/ 266 w 613"/>
              <a:gd name="T17" fmla="*/ 197 h 525"/>
              <a:gd name="T18" fmla="*/ 471 w 613"/>
              <a:gd name="T19" fmla="*/ 28 h 525"/>
              <a:gd name="T20" fmla="*/ 526 w 613"/>
              <a:gd name="T21" fmla="*/ 0 h 525"/>
              <a:gd name="T22" fmla="*/ 529 w 613"/>
              <a:gd name="T23" fmla="*/ 5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3" h="525">
                <a:moveTo>
                  <a:pt x="529" y="5"/>
                </a:moveTo>
                <a:cubicBezTo>
                  <a:pt x="565" y="2"/>
                  <a:pt x="593" y="29"/>
                  <a:pt x="604" y="62"/>
                </a:cubicBezTo>
                <a:cubicBezTo>
                  <a:pt x="613" y="88"/>
                  <a:pt x="598" y="125"/>
                  <a:pt x="574" y="144"/>
                </a:cubicBezTo>
                <a:cubicBezTo>
                  <a:pt x="513" y="193"/>
                  <a:pt x="453" y="243"/>
                  <a:pt x="393" y="293"/>
                </a:cubicBezTo>
                <a:cubicBezTo>
                  <a:pt x="349" y="329"/>
                  <a:pt x="305" y="364"/>
                  <a:pt x="261" y="400"/>
                </a:cubicBezTo>
                <a:cubicBezTo>
                  <a:pt x="225" y="430"/>
                  <a:pt x="188" y="460"/>
                  <a:pt x="153" y="491"/>
                </a:cubicBezTo>
                <a:cubicBezTo>
                  <a:pt x="118" y="521"/>
                  <a:pt x="76" y="525"/>
                  <a:pt x="47" y="506"/>
                </a:cubicBezTo>
                <a:cubicBezTo>
                  <a:pt x="3" y="477"/>
                  <a:pt x="0" y="413"/>
                  <a:pt x="41" y="380"/>
                </a:cubicBezTo>
                <a:cubicBezTo>
                  <a:pt x="116" y="319"/>
                  <a:pt x="191" y="258"/>
                  <a:pt x="266" y="197"/>
                </a:cubicBezTo>
                <a:cubicBezTo>
                  <a:pt x="335" y="140"/>
                  <a:pt x="402" y="83"/>
                  <a:pt x="471" y="28"/>
                </a:cubicBezTo>
                <a:cubicBezTo>
                  <a:pt x="487" y="15"/>
                  <a:pt x="508" y="9"/>
                  <a:pt x="526" y="0"/>
                </a:cubicBezTo>
                <a:cubicBezTo>
                  <a:pt x="527" y="2"/>
                  <a:pt x="528" y="3"/>
                  <a:pt x="529" y="5"/>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2" name="Freeform 8">
            <a:extLst>
              <a:ext uri="{FF2B5EF4-FFF2-40B4-BE49-F238E27FC236}">
                <a16:creationId xmlns:a16="http://schemas.microsoft.com/office/drawing/2014/main" id="{001D5C10-AA1D-4389-A5D2-802608A39CA8}"/>
              </a:ext>
            </a:extLst>
          </p:cNvPr>
          <p:cNvSpPr>
            <a:spLocks/>
          </p:cNvSpPr>
          <p:nvPr/>
        </p:nvSpPr>
        <p:spPr bwMode="auto">
          <a:xfrm>
            <a:off x="3269991" y="1441321"/>
            <a:ext cx="391331" cy="571164"/>
          </a:xfrm>
          <a:custGeom>
            <a:avLst/>
            <a:gdLst>
              <a:gd name="T0" fmla="*/ 370 w 461"/>
              <a:gd name="T1" fmla="*/ 0 h 652"/>
              <a:gd name="T2" fmla="*/ 437 w 461"/>
              <a:gd name="T3" fmla="*/ 106 h 652"/>
              <a:gd name="T4" fmla="*/ 384 w 461"/>
              <a:gd name="T5" fmla="*/ 204 h 652"/>
              <a:gd name="T6" fmla="*/ 289 w 461"/>
              <a:gd name="T7" fmla="*/ 371 h 652"/>
              <a:gd name="T8" fmla="*/ 180 w 461"/>
              <a:gd name="T9" fmla="*/ 556 h 652"/>
              <a:gd name="T10" fmla="*/ 139 w 461"/>
              <a:gd name="T11" fmla="*/ 621 h 652"/>
              <a:gd name="T12" fmla="*/ 41 w 461"/>
              <a:gd name="T13" fmla="*/ 632 h 652"/>
              <a:gd name="T14" fmla="*/ 11 w 461"/>
              <a:gd name="T15" fmla="*/ 547 h 652"/>
              <a:gd name="T16" fmla="*/ 41 w 461"/>
              <a:gd name="T17" fmla="*/ 488 h 652"/>
              <a:gd name="T18" fmla="*/ 156 w 461"/>
              <a:gd name="T19" fmla="*/ 287 h 652"/>
              <a:gd name="T20" fmla="*/ 265 w 461"/>
              <a:gd name="T21" fmla="*/ 100 h 652"/>
              <a:gd name="T22" fmla="*/ 303 w 461"/>
              <a:gd name="T23" fmla="*/ 35 h 652"/>
              <a:gd name="T24" fmla="*/ 370 w 461"/>
              <a:gd name="T25" fmla="*/ 0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1" h="652">
                <a:moveTo>
                  <a:pt x="370" y="0"/>
                </a:moveTo>
                <a:cubicBezTo>
                  <a:pt x="426" y="2"/>
                  <a:pt x="461" y="55"/>
                  <a:pt x="437" y="106"/>
                </a:cubicBezTo>
                <a:cubicBezTo>
                  <a:pt x="422" y="140"/>
                  <a:pt x="402" y="172"/>
                  <a:pt x="384" y="204"/>
                </a:cubicBezTo>
                <a:cubicBezTo>
                  <a:pt x="353" y="260"/>
                  <a:pt x="321" y="315"/>
                  <a:pt x="289" y="371"/>
                </a:cubicBezTo>
                <a:cubicBezTo>
                  <a:pt x="253" y="433"/>
                  <a:pt x="217" y="494"/>
                  <a:pt x="180" y="556"/>
                </a:cubicBezTo>
                <a:cubicBezTo>
                  <a:pt x="167" y="578"/>
                  <a:pt x="156" y="601"/>
                  <a:pt x="139" y="621"/>
                </a:cubicBezTo>
                <a:cubicBezTo>
                  <a:pt x="116" y="649"/>
                  <a:pt x="75" y="652"/>
                  <a:pt x="41" y="632"/>
                </a:cubicBezTo>
                <a:cubicBezTo>
                  <a:pt x="15" y="617"/>
                  <a:pt x="0" y="578"/>
                  <a:pt x="11" y="547"/>
                </a:cubicBezTo>
                <a:cubicBezTo>
                  <a:pt x="19" y="526"/>
                  <a:pt x="30" y="507"/>
                  <a:pt x="41" y="488"/>
                </a:cubicBezTo>
                <a:cubicBezTo>
                  <a:pt x="79" y="421"/>
                  <a:pt x="117" y="354"/>
                  <a:pt x="156" y="287"/>
                </a:cubicBezTo>
                <a:cubicBezTo>
                  <a:pt x="192" y="224"/>
                  <a:pt x="229" y="162"/>
                  <a:pt x="265" y="100"/>
                </a:cubicBezTo>
                <a:cubicBezTo>
                  <a:pt x="277" y="78"/>
                  <a:pt x="289" y="56"/>
                  <a:pt x="303" y="35"/>
                </a:cubicBezTo>
                <a:cubicBezTo>
                  <a:pt x="320" y="9"/>
                  <a:pt x="339" y="0"/>
                  <a:pt x="370" y="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3" name="Freeform 9">
            <a:extLst>
              <a:ext uri="{FF2B5EF4-FFF2-40B4-BE49-F238E27FC236}">
                <a16:creationId xmlns:a16="http://schemas.microsoft.com/office/drawing/2014/main" id="{75B308AE-556B-4362-A5E9-8C09F14A7C91}"/>
              </a:ext>
            </a:extLst>
          </p:cNvPr>
          <p:cNvSpPr>
            <a:spLocks/>
          </p:cNvSpPr>
          <p:nvPr/>
        </p:nvSpPr>
        <p:spPr bwMode="auto">
          <a:xfrm>
            <a:off x="1689322" y="1474375"/>
            <a:ext cx="370870" cy="576453"/>
          </a:xfrm>
          <a:custGeom>
            <a:avLst/>
            <a:gdLst>
              <a:gd name="T0" fmla="*/ 81 w 438"/>
              <a:gd name="T1" fmla="*/ 4 h 660"/>
              <a:gd name="T2" fmla="*/ 152 w 438"/>
              <a:gd name="T3" fmla="*/ 45 h 660"/>
              <a:gd name="T4" fmla="*/ 285 w 438"/>
              <a:gd name="T5" fmla="*/ 281 h 660"/>
              <a:gd name="T6" fmla="*/ 410 w 438"/>
              <a:gd name="T7" fmla="*/ 509 h 660"/>
              <a:gd name="T8" fmla="*/ 434 w 438"/>
              <a:gd name="T9" fmla="*/ 575 h 660"/>
              <a:gd name="T10" fmla="*/ 379 w 438"/>
              <a:gd name="T11" fmla="*/ 651 h 660"/>
              <a:gd name="T12" fmla="*/ 289 w 438"/>
              <a:gd name="T13" fmla="*/ 610 h 660"/>
              <a:gd name="T14" fmla="*/ 200 w 438"/>
              <a:gd name="T15" fmla="*/ 449 h 660"/>
              <a:gd name="T16" fmla="*/ 108 w 438"/>
              <a:gd name="T17" fmla="*/ 282 h 660"/>
              <a:gd name="T18" fmla="*/ 17 w 438"/>
              <a:gd name="T19" fmla="*/ 122 h 660"/>
              <a:gd name="T20" fmla="*/ 16 w 438"/>
              <a:gd name="T21" fmla="*/ 40 h 660"/>
              <a:gd name="T22" fmla="*/ 81 w 438"/>
              <a:gd name="T23" fmla="*/ 4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8" h="660">
                <a:moveTo>
                  <a:pt x="81" y="4"/>
                </a:moveTo>
                <a:cubicBezTo>
                  <a:pt x="116" y="3"/>
                  <a:pt x="137" y="18"/>
                  <a:pt x="152" y="45"/>
                </a:cubicBezTo>
                <a:cubicBezTo>
                  <a:pt x="196" y="123"/>
                  <a:pt x="241" y="202"/>
                  <a:pt x="285" y="281"/>
                </a:cubicBezTo>
                <a:cubicBezTo>
                  <a:pt x="327" y="357"/>
                  <a:pt x="369" y="433"/>
                  <a:pt x="410" y="509"/>
                </a:cubicBezTo>
                <a:cubicBezTo>
                  <a:pt x="421" y="530"/>
                  <a:pt x="432" y="553"/>
                  <a:pt x="434" y="575"/>
                </a:cubicBezTo>
                <a:cubicBezTo>
                  <a:pt x="438" y="612"/>
                  <a:pt x="412" y="642"/>
                  <a:pt x="379" y="651"/>
                </a:cubicBezTo>
                <a:cubicBezTo>
                  <a:pt x="346" y="660"/>
                  <a:pt x="306" y="641"/>
                  <a:pt x="289" y="610"/>
                </a:cubicBezTo>
                <a:cubicBezTo>
                  <a:pt x="260" y="556"/>
                  <a:pt x="230" y="502"/>
                  <a:pt x="200" y="449"/>
                </a:cubicBezTo>
                <a:cubicBezTo>
                  <a:pt x="169" y="393"/>
                  <a:pt x="139" y="337"/>
                  <a:pt x="108" y="282"/>
                </a:cubicBezTo>
                <a:cubicBezTo>
                  <a:pt x="78" y="229"/>
                  <a:pt x="47" y="175"/>
                  <a:pt x="17" y="122"/>
                </a:cubicBezTo>
                <a:cubicBezTo>
                  <a:pt x="2" y="95"/>
                  <a:pt x="0" y="66"/>
                  <a:pt x="16" y="40"/>
                </a:cubicBezTo>
                <a:cubicBezTo>
                  <a:pt x="31" y="15"/>
                  <a:pt x="53" y="0"/>
                  <a:pt x="81" y="4"/>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4" name="Freeform 10">
            <a:extLst>
              <a:ext uri="{FF2B5EF4-FFF2-40B4-BE49-F238E27FC236}">
                <a16:creationId xmlns:a16="http://schemas.microsoft.com/office/drawing/2014/main" id="{1B74DAA6-E969-49FE-970A-35824B70F5D7}"/>
              </a:ext>
            </a:extLst>
          </p:cNvPr>
          <p:cNvSpPr>
            <a:spLocks/>
          </p:cNvSpPr>
          <p:nvPr/>
        </p:nvSpPr>
        <p:spPr bwMode="auto">
          <a:xfrm>
            <a:off x="3625515" y="3897855"/>
            <a:ext cx="521774" cy="452171"/>
          </a:xfrm>
          <a:custGeom>
            <a:avLst/>
            <a:gdLst>
              <a:gd name="T0" fmla="*/ 528 w 618"/>
              <a:gd name="T1" fmla="*/ 516 h 516"/>
              <a:gd name="T2" fmla="*/ 479 w 618"/>
              <a:gd name="T3" fmla="*/ 493 h 516"/>
              <a:gd name="T4" fmla="*/ 233 w 618"/>
              <a:gd name="T5" fmla="*/ 302 h 516"/>
              <a:gd name="T6" fmla="*/ 70 w 618"/>
              <a:gd name="T7" fmla="*/ 172 h 516"/>
              <a:gd name="T8" fmla="*/ 27 w 618"/>
              <a:gd name="T9" fmla="*/ 136 h 516"/>
              <a:gd name="T10" fmla="*/ 28 w 618"/>
              <a:gd name="T11" fmla="*/ 31 h 516"/>
              <a:gd name="T12" fmla="*/ 131 w 618"/>
              <a:gd name="T13" fmla="*/ 24 h 516"/>
              <a:gd name="T14" fmla="*/ 308 w 618"/>
              <a:gd name="T15" fmla="*/ 163 h 516"/>
              <a:gd name="T16" fmla="*/ 519 w 618"/>
              <a:gd name="T17" fmla="*/ 327 h 516"/>
              <a:gd name="T18" fmla="*/ 581 w 618"/>
              <a:gd name="T19" fmla="*/ 377 h 516"/>
              <a:gd name="T20" fmla="*/ 580 w 618"/>
              <a:gd name="T21" fmla="*/ 495 h 516"/>
              <a:gd name="T22" fmla="*/ 528 w 618"/>
              <a:gd name="T23" fmla="*/ 516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8" h="516">
                <a:moveTo>
                  <a:pt x="528" y="516"/>
                </a:moveTo>
                <a:cubicBezTo>
                  <a:pt x="511" y="508"/>
                  <a:pt x="493" y="504"/>
                  <a:pt x="479" y="493"/>
                </a:cubicBezTo>
                <a:cubicBezTo>
                  <a:pt x="397" y="430"/>
                  <a:pt x="315" y="366"/>
                  <a:pt x="233" y="302"/>
                </a:cubicBezTo>
                <a:cubicBezTo>
                  <a:pt x="179" y="259"/>
                  <a:pt x="125" y="216"/>
                  <a:pt x="70" y="172"/>
                </a:cubicBezTo>
                <a:cubicBezTo>
                  <a:pt x="55" y="160"/>
                  <a:pt x="39" y="149"/>
                  <a:pt x="27" y="136"/>
                </a:cubicBezTo>
                <a:cubicBezTo>
                  <a:pt x="0" y="106"/>
                  <a:pt x="1" y="60"/>
                  <a:pt x="28" y="31"/>
                </a:cubicBezTo>
                <a:cubicBezTo>
                  <a:pt x="54" y="4"/>
                  <a:pt x="100" y="0"/>
                  <a:pt x="131" y="24"/>
                </a:cubicBezTo>
                <a:cubicBezTo>
                  <a:pt x="190" y="70"/>
                  <a:pt x="249" y="117"/>
                  <a:pt x="308" y="163"/>
                </a:cubicBezTo>
                <a:cubicBezTo>
                  <a:pt x="378" y="217"/>
                  <a:pt x="449" y="272"/>
                  <a:pt x="519" y="327"/>
                </a:cubicBezTo>
                <a:cubicBezTo>
                  <a:pt x="540" y="343"/>
                  <a:pt x="560" y="361"/>
                  <a:pt x="581" y="377"/>
                </a:cubicBezTo>
                <a:cubicBezTo>
                  <a:pt x="613" y="403"/>
                  <a:pt x="618" y="463"/>
                  <a:pt x="580" y="495"/>
                </a:cubicBezTo>
                <a:cubicBezTo>
                  <a:pt x="566" y="506"/>
                  <a:pt x="547" y="509"/>
                  <a:pt x="528" y="516"/>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5" name="Freeform 11">
            <a:extLst>
              <a:ext uri="{FF2B5EF4-FFF2-40B4-BE49-F238E27FC236}">
                <a16:creationId xmlns:a16="http://schemas.microsoft.com/office/drawing/2014/main" id="{67FE553E-5115-4116-8AA7-9A6BCF6AC1A9}"/>
              </a:ext>
            </a:extLst>
          </p:cNvPr>
          <p:cNvSpPr>
            <a:spLocks/>
          </p:cNvSpPr>
          <p:nvPr/>
        </p:nvSpPr>
        <p:spPr bwMode="auto">
          <a:xfrm>
            <a:off x="3909420" y="2726440"/>
            <a:ext cx="608736" cy="239308"/>
          </a:xfrm>
          <a:custGeom>
            <a:avLst/>
            <a:gdLst>
              <a:gd name="T0" fmla="*/ 717 w 718"/>
              <a:gd name="T1" fmla="*/ 86 h 273"/>
              <a:gd name="T2" fmla="*/ 666 w 718"/>
              <a:gd name="T3" fmla="*/ 155 h 273"/>
              <a:gd name="T4" fmla="*/ 576 w 718"/>
              <a:gd name="T5" fmla="*/ 175 h 273"/>
              <a:gd name="T6" fmla="*/ 342 w 718"/>
              <a:gd name="T7" fmla="*/ 222 h 273"/>
              <a:gd name="T8" fmla="*/ 174 w 718"/>
              <a:gd name="T9" fmla="*/ 253 h 273"/>
              <a:gd name="T10" fmla="*/ 93 w 718"/>
              <a:gd name="T11" fmla="*/ 268 h 273"/>
              <a:gd name="T12" fmla="*/ 17 w 718"/>
              <a:gd name="T13" fmla="*/ 236 h 273"/>
              <a:gd name="T14" fmla="*/ 14 w 718"/>
              <a:gd name="T15" fmla="*/ 154 h 273"/>
              <a:gd name="T16" fmla="*/ 60 w 718"/>
              <a:gd name="T17" fmla="*/ 120 h 273"/>
              <a:gd name="T18" fmla="*/ 256 w 718"/>
              <a:gd name="T19" fmla="*/ 81 h 273"/>
              <a:gd name="T20" fmla="*/ 488 w 718"/>
              <a:gd name="T21" fmla="*/ 33 h 273"/>
              <a:gd name="T22" fmla="*/ 627 w 718"/>
              <a:gd name="T23" fmla="*/ 9 h 273"/>
              <a:gd name="T24" fmla="*/ 717 w 718"/>
              <a:gd name="T25" fmla="*/ 86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8" h="273">
                <a:moveTo>
                  <a:pt x="717" y="86"/>
                </a:moveTo>
                <a:cubicBezTo>
                  <a:pt x="716" y="117"/>
                  <a:pt x="696" y="147"/>
                  <a:pt x="666" y="155"/>
                </a:cubicBezTo>
                <a:cubicBezTo>
                  <a:pt x="637" y="164"/>
                  <a:pt x="606" y="169"/>
                  <a:pt x="576" y="175"/>
                </a:cubicBezTo>
                <a:cubicBezTo>
                  <a:pt x="498" y="191"/>
                  <a:pt x="420" y="207"/>
                  <a:pt x="342" y="222"/>
                </a:cubicBezTo>
                <a:cubicBezTo>
                  <a:pt x="286" y="233"/>
                  <a:pt x="230" y="243"/>
                  <a:pt x="174" y="253"/>
                </a:cubicBezTo>
                <a:cubicBezTo>
                  <a:pt x="147" y="258"/>
                  <a:pt x="120" y="264"/>
                  <a:pt x="93" y="268"/>
                </a:cubicBezTo>
                <a:cubicBezTo>
                  <a:pt x="62" y="273"/>
                  <a:pt x="35" y="263"/>
                  <a:pt x="17" y="236"/>
                </a:cubicBezTo>
                <a:cubicBezTo>
                  <a:pt x="0" y="210"/>
                  <a:pt x="1" y="180"/>
                  <a:pt x="14" y="154"/>
                </a:cubicBezTo>
                <a:cubicBezTo>
                  <a:pt x="23" y="137"/>
                  <a:pt x="39" y="124"/>
                  <a:pt x="60" y="120"/>
                </a:cubicBezTo>
                <a:cubicBezTo>
                  <a:pt x="125" y="107"/>
                  <a:pt x="191" y="94"/>
                  <a:pt x="256" y="81"/>
                </a:cubicBezTo>
                <a:cubicBezTo>
                  <a:pt x="333" y="65"/>
                  <a:pt x="410" y="49"/>
                  <a:pt x="488" y="33"/>
                </a:cubicBezTo>
                <a:cubicBezTo>
                  <a:pt x="534" y="24"/>
                  <a:pt x="581" y="16"/>
                  <a:pt x="627" y="9"/>
                </a:cubicBezTo>
                <a:cubicBezTo>
                  <a:pt x="686" y="0"/>
                  <a:pt x="718" y="49"/>
                  <a:pt x="717" y="86"/>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6" name="Freeform 12">
            <a:extLst>
              <a:ext uri="{FF2B5EF4-FFF2-40B4-BE49-F238E27FC236}">
                <a16:creationId xmlns:a16="http://schemas.microsoft.com/office/drawing/2014/main" id="{A2FC5CCE-E15D-4C65-A51B-39F2A1F9E8F9}"/>
              </a:ext>
            </a:extLst>
          </p:cNvPr>
          <p:cNvSpPr>
            <a:spLocks/>
          </p:cNvSpPr>
          <p:nvPr/>
        </p:nvSpPr>
        <p:spPr bwMode="auto">
          <a:xfrm>
            <a:off x="812025" y="2788581"/>
            <a:ext cx="618968" cy="211542"/>
          </a:xfrm>
          <a:custGeom>
            <a:avLst/>
            <a:gdLst>
              <a:gd name="T0" fmla="*/ 632 w 728"/>
              <a:gd name="T1" fmla="*/ 242 h 242"/>
              <a:gd name="T2" fmla="*/ 531 w 728"/>
              <a:gd name="T3" fmla="*/ 226 h 242"/>
              <a:gd name="T4" fmla="*/ 466 w 728"/>
              <a:gd name="T5" fmla="*/ 215 h 242"/>
              <a:gd name="T6" fmla="*/ 298 w 728"/>
              <a:gd name="T7" fmla="*/ 192 h 242"/>
              <a:gd name="T8" fmla="*/ 64 w 728"/>
              <a:gd name="T9" fmla="*/ 154 h 242"/>
              <a:gd name="T10" fmla="*/ 4 w 728"/>
              <a:gd name="T11" fmla="*/ 88 h 242"/>
              <a:gd name="T12" fmla="*/ 46 w 728"/>
              <a:gd name="T13" fmla="*/ 11 h 242"/>
              <a:gd name="T14" fmla="*/ 98 w 728"/>
              <a:gd name="T15" fmla="*/ 2 h 242"/>
              <a:gd name="T16" fmla="*/ 346 w 728"/>
              <a:gd name="T17" fmla="*/ 40 h 242"/>
              <a:gd name="T18" fmla="*/ 553 w 728"/>
              <a:gd name="T19" fmla="*/ 74 h 242"/>
              <a:gd name="T20" fmla="*/ 654 w 728"/>
              <a:gd name="T21" fmla="*/ 89 h 242"/>
              <a:gd name="T22" fmla="*/ 716 w 728"/>
              <a:gd name="T23" fmla="*/ 190 h 242"/>
              <a:gd name="T24" fmla="*/ 632 w 728"/>
              <a:gd name="T25"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8" h="242">
                <a:moveTo>
                  <a:pt x="632" y="242"/>
                </a:moveTo>
                <a:cubicBezTo>
                  <a:pt x="605" y="238"/>
                  <a:pt x="568" y="232"/>
                  <a:pt x="531" y="226"/>
                </a:cubicBezTo>
                <a:cubicBezTo>
                  <a:pt x="509" y="223"/>
                  <a:pt x="487" y="218"/>
                  <a:pt x="466" y="215"/>
                </a:cubicBezTo>
                <a:cubicBezTo>
                  <a:pt x="410" y="207"/>
                  <a:pt x="354" y="200"/>
                  <a:pt x="298" y="192"/>
                </a:cubicBezTo>
                <a:cubicBezTo>
                  <a:pt x="220" y="180"/>
                  <a:pt x="142" y="167"/>
                  <a:pt x="64" y="154"/>
                </a:cubicBezTo>
                <a:cubicBezTo>
                  <a:pt x="37" y="149"/>
                  <a:pt x="9" y="118"/>
                  <a:pt x="4" y="88"/>
                </a:cubicBezTo>
                <a:cubicBezTo>
                  <a:pt x="0" y="59"/>
                  <a:pt x="18" y="22"/>
                  <a:pt x="46" y="11"/>
                </a:cubicBezTo>
                <a:cubicBezTo>
                  <a:pt x="62" y="4"/>
                  <a:pt x="81" y="0"/>
                  <a:pt x="98" y="2"/>
                </a:cubicBezTo>
                <a:cubicBezTo>
                  <a:pt x="181" y="14"/>
                  <a:pt x="263" y="27"/>
                  <a:pt x="346" y="40"/>
                </a:cubicBezTo>
                <a:cubicBezTo>
                  <a:pt x="415" y="51"/>
                  <a:pt x="484" y="63"/>
                  <a:pt x="553" y="74"/>
                </a:cubicBezTo>
                <a:cubicBezTo>
                  <a:pt x="586" y="80"/>
                  <a:pt x="620" y="85"/>
                  <a:pt x="654" y="89"/>
                </a:cubicBezTo>
                <a:cubicBezTo>
                  <a:pt x="707" y="97"/>
                  <a:pt x="728" y="145"/>
                  <a:pt x="716" y="190"/>
                </a:cubicBezTo>
                <a:cubicBezTo>
                  <a:pt x="707" y="222"/>
                  <a:pt x="679" y="242"/>
                  <a:pt x="632" y="242"/>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pic>
        <p:nvPicPr>
          <p:cNvPr id="27" name="Imagen 26" descr="Una carretera con coches&#10;&#10;Descripción generada automáticamente">
            <a:extLst>
              <a:ext uri="{FF2B5EF4-FFF2-40B4-BE49-F238E27FC236}">
                <a16:creationId xmlns:a16="http://schemas.microsoft.com/office/drawing/2014/main" id="{9662191F-DC1A-4DB3-B8E1-A424ACA30B4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5180172" cy="6858000"/>
          </a:xfrm>
          <a:prstGeom prst="rect">
            <a:avLst/>
          </a:prstGeom>
        </p:spPr>
      </p:pic>
      <p:sp>
        <p:nvSpPr>
          <p:cNvPr id="6" name="Rectangle 1">
            <a:extLst>
              <a:ext uri="{FF2B5EF4-FFF2-40B4-BE49-F238E27FC236}">
                <a16:creationId xmlns:a16="http://schemas.microsoft.com/office/drawing/2014/main" id="{99B953A5-7D14-47D5-BB40-47828C415B74}"/>
              </a:ext>
            </a:extLst>
          </p:cNvPr>
          <p:cNvSpPr/>
          <p:nvPr/>
        </p:nvSpPr>
        <p:spPr>
          <a:xfrm>
            <a:off x="5705689" y="1618377"/>
            <a:ext cx="5806594" cy="952582"/>
          </a:xfrm>
          <a:prstGeom prst="rect">
            <a:avLst/>
          </a:prstGeom>
          <a:solidFill>
            <a:srgbClr val="C2C92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710F1FA9-DFA5-44DD-ACE2-E0B67BEBD639}"/>
              </a:ext>
            </a:extLst>
          </p:cNvPr>
          <p:cNvSpPr txBox="1"/>
          <p:nvPr/>
        </p:nvSpPr>
        <p:spPr>
          <a:xfrm>
            <a:off x="5806742" y="1776746"/>
            <a:ext cx="5398227" cy="646331"/>
          </a:xfrm>
          <a:prstGeom prst="rect">
            <a:avLst/>
          </a:prstGeom>
          <a:noFill/>
        </p:spPr>
        <p:txBody>
          <a:bodyPr wrap="square" rtlCol="0">
            <a:spAutoFit/>
          </a:bodyPr>
          <a:lstStyle/>
          <a:p>
            <a:pPr>
              <a:defRPr/>
            </a:pPr>
            <a:r>
              <a:rPr kumimoji="0" lang="ru-RU" sz="3600" b="1" i="0" u="none" strike="noStrike" kern="1200" cap="none" spc="0" normalizeH="0" baseline="0" noProof="0" dirty="0">
                <a:ln>
                  <a:noFill/>
                </a:ln>
                <a:solidFill>
                  <a:schemeClr val="tx2"/>
                </a:solidFill>
                <a:effectLst/>
                <a:uLnTx/>
                <a:uFillTx/>
                <a:latin typeface="Open Sans" panose="020B0606030504020204" pitchFamily="34" charset="0"/>
                <a:ea typeface="+mn-ea"/>
                <a:cs typeface="+mn-cs"/>
              </a:rPr>
              <a:t>0</a:t>
            </a:r>
            <a:r>
              <a:rPr lang="es-CL" sz="3600" b="1" dirty="0">
                <a:solidFill>
                  <a:schemeClr val="tx2"/>
                </a:solidFill>
                <a:latin typeface="Open Sans" panose="020B0606030504020204" pitchFamily="34" charset="0"/>
              </a:rPr>
              <a:t>4 General </a:t>
            </a:r>
            <a:r>
              <a:rPr lang="es-CL" sz="3600" b="1" dirty="0" err="1">
                <a:solidFill>
                  <a:schemeClr val="tx2"/>
                </a:solidFill>
                <a:latin typeface="Open Sans" panose="020B0606030504020204" pitchFamily="34" charset="0"/>
              </a:rPr>
              <a:t>Approach</a:t>
            </a:r>
            <a:endParaRPr kumimoji="0" lang="en-GB" sz="3600" b="1" i="0" u="none" strike="noStrike" kern="1200" cap="none" spc="0" normalizeH="0" baseline="0" noProof="0" dirty="0">
              <a:ln>
                <a:noFill/>
              </a:ln>
              <a:solidFill>
                <a:schemeClr val="tx2"/>
              </a:solidFill>
              <a:effectLst/>
              <a:uLnTx/>
              <a:uFillTx/>
              <a:latin typeface="Noto Sans" panose="020B0502040504020204" pitchFamily="34"/>
              <a:ea typeface="Noto Sans" panose="020B0502040504020204" pitchFamily="34"/>
              <a:cs typeface="Noto Sans" panose="020B0502040504020204" pitchFamily="34"/>
            </a:endParaRPr>
          </a:p>
        </p:txBody>
      </p:sp>
      <p:sp>
        <p:nvSpPr>
          <p:cNvPr id="7" name="TextBox 4">
            <a:extLst>
              <a:ext uri="{FF2B5EF4-FFF2-40B4-BE49-F238E27FC236}">
                <a16:creationId xmlns:a16="http://schemas.microsoft.com/office/drawing/2014/main" id="{999D0649-113E-4671-80EB-3660BFFA2A78}"/>
              </a:ext>
            </a:extLst>
          </p:cNvPr>
          <p:cNvSpPr txBox="1"/>
          <p:nvPr/>
        </p:nvSpPr>
        <p:spPr>
          <a:xfrm>
            <a:off x="5705688" y="632713"/>
            <a:ext cx="5600335" cy="954107"/>
          </a:xfrm>
          <a:prstGeom prst="rect">
            <a:avLst/>
          </a:prstGeom>
          <a:noFill/>
        </p:spPr>
        <p:txBody>
          <a:bodyPr wrap="square" rtlCol="0">
            <a:spAutoFit/>
          </a:bodyPr>
          <a:lstStyle/>
          <a:p>
            <a:pPr algn="ctr">
              <a:defRPr/>
            </a:pPr>
            <a:r>
              <a:rPr lang="en-CA" sz="2800" b="1" i="0" dirty="0">
                <a:solidFill>
                  <a:schemeClr val="tx2"/>
                </a:solidFill>
                <a:latin typeface="Helvetica Neue"/>
              </a:rPr>
              <a:t>CAR ACCIDENT SEVERITY</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9" name="Rectangle 1">
            <a:extLst>
              <a:ext uri="{FF2B5EF4-FFF2-40B4-BE49-F238E27FC236}">
                <a16:creationId xmlns:a16="http://schemas.microsoft.com/office/drawing/2014/main" id="{12B065BF-AA13-4169-AFBF-1AD2BF789A9C}"/>
              </a:ext>
            </a:extLst>
          </p:cNvPr>
          <p:cNvSpPr/>
          <p:nvPr/>
        </p:nvSpPr>
        <p:spPr>
          <a:xfrm>
            <a:off x="5705688" y="2788580"/>
            <a:ext cx="5600335" cy="35989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0" name="Rectangle 1">
            <a:extLst>
              <a:ext uri="{FF2B5EF4-FFF2-40B4-BE49-F238E27FC236}">
                <a16:creationId xmlns:a16="http://schemas.microsoft.com/office/drawing/2014/main" id="{CA31E684-C8C1-4B3E-BCEF-77EE4B19540F}"/>
              </a:ext>
            </a:extLst>
          </p:cNvPr>
          <p:cNvSpPr/>
          <p:nvPr/>
        </p:nvSpPr>
        <p:spPr>
          <a:xfrm>
            <a:off x="5705688" y="2940980"/>
            <a:ext cx="5806594" cy="35989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CA" b="0" i="0" dirty="0">
                <a:solidFill>
                  <a:schemeClr val="tx2"/>
                </a:solidFill>
                <a:effectLst/>
                <a:latin typeface="ibm-plex-sans"/>
              </a:rPr>
              <a:t>With all the data above, it is possible to determine interesting situations and make questions about them.</a:t>
            </a:r>
          </a:p>
          <a:p>
            <a:pPr algn="l"/>
            <a:endParaRPr lang="en-CA" b="0" i="0" dirty="0">
              <a:solidFill>
                <a:schemeClr val="tx2"/>
              </a:solidFill>
              <a:effectLst/>
              <a:latin typeface="ibm-plex-sans"/>
            </a:endParaRPr>
          </a:p>
          <a:p>
            <a:pPr algn="l">
              <a:buFont typeface="+mj-lt"/>
              <a:buAutoNum type="arabicPeriod"/>
            </a:pPr>
            <a:r>
              <a:rPr lang="en-CA" b="0" i="0" dirty="0">
                <a:solidFill>
                  <a:schemeClr val="tx2"/>
                </a:solidFill>
                <a:effectLst/>
                <a:latin typeface="ibm-plex-sans"/>
              </a:rPr>
              <a:t> When do most accidents happen? On weekdays or the weekend?</a:t>
            </a:r>
          </a:p>
          <a:p>
            <a:pPr algn="l">
              <a:buFont typeface="+mj-lt"/>
              <a:buAutoNum type="arabicPeriod"/>
            </a:pPr>
            <a:endParaRPr lang="en-CA" dirty="0">
              <a:solidFill>
                <a:schemeClr val="tx2"/>
              </a:solidFill>
              <a:latin typeface="ibm-plex-sans"/>
            </a:endParaRPr>
          </a:p>
          <a:p>
            <a:pPr algn="l">
              <a:buFont typeface="+mj-lt"/>
              <a:buAutoNum type="arabicPeriod"/>
            </a:pPr>
            <a:r>
              <a:rPr lang="en-CA" b="0" i="0" dirty="0">
                <a:solidFill>
                  <a:schemeClr val="tx2"/>
                </a:solidFill>
                <a:effectLst/>
                <a:latin typeface="ibm-plex-sans"/>
              </a:rPr>
              <a:t> Is weather a key factor in road accidents?</a:t>
            </a:r>
          </a:p>
          <a:p>
            <a:pPr algn="l">
              <a:buFont typeface="+mj-lt"/>
              <a:buAutoNum type="arabicPeriod"/>
            </a:pPr>
            <a:endParaRPr lang="en-CA" b="0" i="0" dirty="0">
              <a:solidFill>
                <a:schemeClr val="tx2"/>
              </a:solidFill>
              <a:effectLst/>
              <a:latin typeface="ibm-plex-sans"/>
            </a:endParaRPr>
          </a:p>
          <a:p>
            <a:pPr algn="l">
              <a:buFont typeface="+mj-lt"/>
              <a:buAutoNum type="arabicPeriod"/>
            </a:pPr>
            <a:r>
              <a:rPr lang="en-CA" b="0" i="0" dirty="0">
                <a:solidFill>
                  <a:schemeClr val="tx2"/>
                </a:solidFill>
                <a:effectLst/>
                <a:latin typeface="ibm-plex-sans"/>
              </a:rPr>
              <a:t>Is the number of people affected related to the severity of the accident?</a:t>
            </a:r>
          </a:p>
          <a:p>
            <a:pPr algn="l">
              <a:buFont typeface="+mj-lt"/>
              <a:buAutoNum type="arabicPeriod"/>
            </a:pPr>
            <a:endParaRPr lang="en-CA" b="0" i="0" dirty="0">
              <a:solidFill>
                <a:schemeClr val="tx2"/>
              </a:solidFill>
              <a:effectLst/>
              <a:latin typeface="ibm-plex-sans"/>
            </a:endParaRPr>
          </a:p>
          <a:p>
            <a:pPr algn="l">
              <a:buFont typeface="+mj-lt"/>
              <a:buAutoNum type="arabicPeriod"/>
            </a:pPr>
            <a:r>
              <a:rPr lang="en-CA" b="0" i="0" dirty="0">
                <a:solidFill>
                  <a:schemeClr val="tx2"/>
                </a:solidFill>
                <a:effectLst/>
                <a:latin typeface="ibm-plex-sans"/>
              </a:rPr>
              <a:t>Which causes more accidents?</a:t>
            </a:r>
          </a:p>
          <a:p>
            <a:pPr algn="just"/>
            <a:endParaRPr lang="en-CA" b="0" i="0" dirty="0">
              <a:solidFill>
                <a:schemeClr val="tx2"/>
              </a:solidFill>
              <a:effectLst/>
              <a:latin typeface="ibm-plex-sans"/>
            </a:endParaRPr>
          </a:p>
        </p:txBody>
      </p:sp>
    </p:spTree>
    <p:extLst>
      <p:ext uri="{BB962C8B-B14F-4D97-AF65-F5344CB8AC3E}">
        <p14:creationId xmlns:p14="http://schemas.microsoft.com/office/powerpoint/2010/main" val="497473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Oval 36">
            <a:extLst>
              <a:ext uri="{FF2B5EF4-FFF2-40B4-BE49-F238E27FC236}">
                <a16:creationId xmlns:a16="http://schemas.microsoft.com/office/drawing/2014/main" id="{B47E0894-5FF6-4780-839E-0268CFD65858}"/>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5</a:t>
            </a:r>
          </a:p>
        </p:txBody>
      </p:sp>
      <p:sp>
        <p:nvSpPr>
          <p:cNvPr id="11" name="Freeform 7">
            <a:extLst>
              <a:ext uri="{FF2B5EF4-FFF2-40B4-BE49-F238E27FC236}">
                <a16:creationId xmlns:a16="http://schemas.microsoft.com/office/drawing/2014/main" id="{8AB9D946-5AA1-4354-B33E-5DD44832EBB3}"/>
              </a:ext>
            </a:extLst>
          </p:cNvPr>
          <p:cNvSpPr>
            <a:spLocks/>
          </p:cNvSpPr>
          <p:nvPr/>
        </p:nvSpPr>
        <p:spPr bwMode="auto">
          <a:xfrm>
            <a:off x="1167548" y="3954708"/>
            <a:ext cx="519218" cy="458782"/>
          </a:xfrm>
          <a:custGeom>
            <a:avLst/>
            <a:gdLst>
              <a:gd name="T0" fmla="*/ 529 w 613"/>
              <a:gd name="T1" fmla="*/ 5 h 525"/>
              <a:gd name="T2" fmla="*/ 604 w 613"/>
              <a:gd name="T3" fmla="*/ 62 h 525"/>
              <a:gd name="T4" fmla="*/ 574 w 613"/>
              <a:gd name="T5" fmla="*/ 144 h 525"/>
              <a:gd name="T6" fmla="*/ 393 w 613"/>
              <a:gd name="T7" fmla="*/ 293 h 525"/>
              <a:gd name="T8" fmla="*/ 261 w 613"/>
              <a:gd name="T9" fmla="*/ 400 h 525"/>
              <a:gd name="T10" fmla="*/ 153 w 613"/>
              <a:gd name="T11" fmla="*/ 491 h 525"/>
              <a:gd name="T12" fmla="*/ 47 w 613"/>
              <a:gd name="T13" fmla="*/ 506 h 525"/>
              <a:gd name="T14" fmla="*/ 41 w 613"/>
              <a:gd name="T15" fmla="*/ 380 h 525"/>
              <a:gd name="T16" fmla="*/ 266 w 613"/>
              <a:gd name="T17" fmla="*/ 197 h 525"/>
              <a:gd name="T18" fmla="*/ 471 w 613"/>
              <a:gd name="T19" fmla="*/ 28 h 525"/>
              <a:gd name="T20" fmla="*/ 526 w 613"/>
              <a:gd name="T21" fmla="*/ 0 h 525"/>
              <a:gd name="T22" fmla="*/ 529 w 613"/>
              <a:gd name="T23" fmla="*/ 5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3" h="525">
                <a:moveTo>
                  <a:pt x="529" y="5"/>
                </a:moveTo>
                <a:cubicBezTo>
                  <a:pt x="565" y="2"/>
                  <a:pt x="593" y="29"/>
                  <a:pt x="604" y="62"/>
                </a:cubicBezTo>
                <a:cubicBezTo>
                  <a:pt x="613" y="88"/>
                  <a:pt x="598" y="125"/>
                  <a:pt x="574" y="144"/>
                </a:cubicBezTo>
                <a:cubicBezTo>
                  <a:pt x="513" y="193"/>
                  <a:pt x="453" y="243"/>
                  <a:pt x="393" y="293"/>
                </a:cubicBezTo>
                <a:cubicBezTo>
                  <a:pt x="349" y="329"/>
                  <a:pt x="305" y="364"/>
                  <a:pt x="261" y="400"/>
                </a:cubicBezTo>
                <a:cubicBezTo>
                  <a:pt x="225" y="430"/>
                  <a:pt x="188" y="460"/>
                  <a:pt x="153" y="491"/>
                </a:cubicBezTo>
                <a:cubicBezTo>
                  <a:pt x="118" y="521"/>
                  <a:pt x="76" y="525"/>
                  <a:pt x="47" y="506"/>
                </a:cubicBezTo>
                <a:cubicBezTo>
                  <a:pt x="3" y="477"/>
                  <a:pt x="0" y="413"/>
                  <a:pt x="41" y="380"/>
                </a:cubicBezTo>
                <a:cubicBezTo>
                  <a:pt x="116" y="319"/>
                  <a:pt x="191" y="258"/>
                  <a:pt x="266" y="197"/>
                </a:cubicBezTo>
                <a:cubicBezTo>
                  <a:pt x="335" y="140"/>
                  <a:pt x="402" y="83"/>
                  <a:pt x="471" y="28"/>
                </a:cubicBezTo>
                <a:cubicBezTo>
                  <a:pt x="487" y="15"/>
                  <a:pt x="508" y="9"/>
                  <a:pt x="526" y="0"/>
                </a:cubicBezTo>
                <a:cubicBezTo>
                  <a:pt x="527" y="2"/>
                  <a:pt x="528" y="3"/>
                  <a:pt x="529" y="5"/>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2" name="Freeform 8">
            <a:extLst>
              <a:ext uri="{FF2B5EF4-FFF2-40B4-BE49-F238E27FC236}">
                <a16:creationId xmlns:a16="http://schemas.microsoft.com/office/drawing/2014/main" id="{001D5C10-AA1D-4389-A5D2-802608A39CA8}"/>
              </a:ext>
            </a:extLst>
          </p:cNvPr>
          <p:cNvSpPr>
            <a:spLocks/>
          </p:cNvSpPr>
          <p:nvPr/>
        </p:nvSpPr>
        <p:spPr bwMode="auto">
          <a:xfrm>
            <a:off x="3269991" y="1441321"/>
            <a:ext cx="391331" cy="571164"/>
          </a:xfrm>
          <a:custGeom>
            <a:avLst/>
            <a:gdLst>
              <a:gd name="T0" fmla="*/ 370 w 461"/>
              <a:gd name="T1" fmla="*/ 0 h 652"/>
              <a:gd name="T2" fmla="*/ 437 w 461"/>
              <a:gd name="T3" fmla="*/ 106 h 652"/>
              <a:gd name="T4" fmla="*/ 384 w 461"/>
              <a:gd name="T5" fmla="*/ 204 h 652"/>
              <a:gd name="T6" fmla="*/ 289 w 461"/>
              <a:gd name="T7" fmla="*/ 371 h 652"/>
              <a:gd name="T8" fmla="*/ 180 w 461"/>
              <a:gd name="T9" fmla="*/ 556 h 652"/>
              <a:gd name="T10" fmla="*/ 139 w 461"/>
              <a:gd name="T11" fmla="*/ 621 h 652"/>
              <a:gd name="T12" fmla="*/ 41 w 461"/>
              <a:gd name="T13" fmla="*/ 632 h 652"/>
              <a:gd name="T14" fmla="*/ 11 w 461"/>
              <a:gd name="T15" fmla="*/ 547 h 652"/>
              <a:gd name="T16" fmla="*/ 41 w 461"/>
              <a:gd name="T17" fmla="*/ 488 h 652"/>
              <a:gd name="T18" fmla="*/ 156 w 461"/>
              <a:gd name="T19" fmla="*/ 287 h 652"/>
              <a:gd name="T20" fmla="*/ 265 w 461"/>
              <a:gd name="T21" fmla="*/ 100 h 652"/>
              <a:gd name="T22" fmla="*/ 303 w 461"/>
              <a:gd name="T23" fmla="*/ 35 h 652"/>
              <a:gd name="T24" fmla="*/ 370 w 461"/>
              <a:gd name="T25" fmla="*/ 0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1" h="652">
                <a:moveTo>
                  <a:pt x="370" y="0"/>
                </a:moveTo>
                <a:cubicBezTo>
                  <a:pt x="426" y="2"/>
                  <a:pt x="461" y="55"/>
                  <a:pt x="437" y="106"/>
                </a:cubicBezTo>
                <a:cubicBezTo>
                  <a:pt x="422" y="140"/>
                  <a:pt x="402" y="172"/>
                  <a:pt x="384" y="204"/>
                </a:cubicBezTo>
                <a:cubicBezTo>
                  <a:pt x="353" y="260"/>
                  <a:pt x="321" y="315"/>
                  <a:pt x="289" y="371"/>
                </a:cubicBezTo>
                <a:cubicBezTo>
                  <a:pt x="253" y="433"/>
                  <a:pt x="217" y="494"/>
                  <a:pt x="180" y="556"/>
                </a:cubicBezTo>
                <a:cubicBezTo>
                  <a:pt x="167" y="578"/>
                  <a:pt x="156" y="601"/>
                  <a:pt x="139" y="621"/>
                </a:cubicBezTo>
                <a:cubicBezTo>
                  <a:pt x="116" y="649"/>
                  <a:pt x="75" y="652"/>
                  <a:pt x="41" y="632"/>
                </a:cubicBezTo>
                <a:cubicBezTo>
                  <a:pt x="15" y="617"/>
                  <a:pt x="0" y="578"/>
                  <a:pt x="11" y="547"/>
                </a:cubicBezTo>
                <a:cubicBezTo>
                  <a:pt x="19" y="526"/>
                  <a:pt x="30" y="507"/>
                  <a:pt x="41" y="488"/>
                </a:cubicBezTo>
                <a:cubicBezTo>
                  <a:pt x="79" y="421"/>
                  <a:pt x="117" y="354"/>
                  <a:pt x="156" y="287"/>
                </a:cubicBezTo>
                <a:cubicBezTo>
                  <a:pt x="192" y="224"/>
                  <a:pt x="229" y="162"/>
                  <a:pt x="265" y="100"/>
                </a:cubicBezTo>
                <a:cubicBezTo>
                  <a:pt x="277" y="78"/>
                  <a:pt x="289" y="56"/>
                  <a:pt x="303" y="35"/>
                </a:cubicBezTo>
                <a:cubicBezTo>
                  <a:pt x="320" y="9"/>
                  <a:pt x="339" y="0"/>
                  <a:pt x="370" y="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3" name="Freeform 9">
            <a:extLst>
              <a:ext uri="{FF2B5EF4-FFF2-40B4-BE49-F238E27FC236}">
                <a16:creationId xmlns:a16="http://schemas.microsoft.com/office/drawing/2014/main" id="{75B308AE-556B-4362-A5E9-8C09F14A7C91}"/>
              </a:ext>
            </a:extLst>
          </p:cNvPr>
          <p:cNvSpPr>
            <a:spLocks/>
          </p:cNvSpPr>
          <p:nvPr/>
        </p:nvSpPr>
        <p:spPr bwMode="auto">
          <a:xfrm>
            <a:off x="1689322" y="1474375"/>
            <a:ext cx="370870" cy="576453"/>
          </a:xfrm>
          <a:custGeom>
            <a:avLst/>
            <a:gdLst>
              <a:gd name="T0" fmla="*/ 81 w 438"/>
              <a:gd name="T1" fmla="*/ 4 h 660"/>
              <a:gd name="T2" fmla="*/ 152 w 438"/>
              <a:gd name="T3" fmla="*/ 45 h 660"/>
              <a:gd name="T4" fmla="*/ 285 w 438"/>
              <a:gd name="T5" fmla="*/ 281 h 660"/>
              <a:gd name="T6" fmla="*/ 410 w 438"/>
              <a:gd name="T7" fmla="*/ 509 h 660"/>
              <a:gd name="T8" fmla="*/ 434 w 438"/>
              <a:gd name="T9" fmla="*/ 575 h 660"/>
              <a:gd name="T10" fmla="*/ 379 w 438"/>
              <a:gd name="T11" fmla="*/ 651 h 660"/>
              <a:gd name="T12" fmla="*/ 289 w 438"/>
              <a:gd name="T13" fmla="*/ 610 h 660"/>
              <a:gd name="T14" fmla="*/ 200 w 438"/>
              <a:gd name="T15" fmla="*/ 449 h 660"/>
              <a:gd name="T16" fmla="*/ 108 w 438"/>
              <a:gd name="T17" fmla="*/ 282 h 660"/>
              <a:gd name="T18" fmla="*/ 17 w 438"/>
              <a:gd name="T19" fmla="*/ 122 h 660"/>
              <a:gd name="T20" fmla="*/ 16 w 438"/>
              <a:gd name="T21" fmla="*/ 40 h 660"/>
              <a:gd name="T22" fmla="*/ 81 w 438"/>
              <a:gd name="T23" fmla="*/ 4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8" h="660">
                <a:moveTo>
                  <a:pt x="81" y="4"/>
                </a:moveTo>
                <a:cubicBezTo>
                  <a:pt x="116" y="3"/>
                  <a:pt x="137" y="18"/>
                  <a:pt x="152" y="45"/>
                </a:cubicBezTo>
                <a:cubicBezTo>
                  <a:pt x="196" y="123"/>
                  <a:pt x="241" y="202"/>
                  <a:pt x="285" y="281"/>
                </a:cubicBezTo>
                <a:cubicBezTo>
                  <a:pt x="327" y="357"/>
                  <a:pt x="369" y="433"/>
                  <a:pt x="410" y="509"/>
                </a:cubicBezTo>
                <a:cubicBezTo>
                  <a:pt x="421" y="530"/>
                  <a:pt x="432" y="553"/>
                  <a:pt x="434" y="575"/>
                </a:cubicBezTo>
                <a:cubicBezTo>
                  <a:pt x="438" y="612"/>
                  <a:pt x="412" y="642"/>
                  <a:pt x="379" y="651"/>
                </a:cubicBezTo>
                <a:cubicBezTo>
                  <a:pt x="346" y="660"/>
                  <a:pt x="306" y="641"/>
                  <a:pt x="289" y="610"/>
                </a:cubicBezTo>
                <a:cubicBezTo>
                  <a:pt x="260" y="556"/>
                  <a:pt x="230" y="502"/>
                  <a:pt x="200" y="449"/>
                </a:cubicBezTo>
                <a:cubicBezTo>
                  <a:pt x="169" y="393"/>
                  <a:pt x="139" y="337"/>
                  <a:pt x="108" y="282"/>
                </a:cubicBezTo>
                <a:cubicBezTo>
                  <a:pt x="78" y="229"/>
                  <a:pt x="47" y="175"/>
                  <a:pt x="17" y="122"/>
                </a:cubicBezTo>
                <a:cubicBezTo>
                  <a:pt x="2" y="95"/>
                  <a:pt x="0" y="66"/>
                  <a:pt x="16" y="40"/>
                </a:cubicBezTo>
                <a:cubicBezTo>
                  <a:pt x="31" y="15"/>
                  <a:pt x="53" y="0"/>
                  <a:pt x="81" y="4"/>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4" name="Freeform 10">
            <a:extLst>
              <a:ext uri="{FF2B5EF4-FFF2-40B4-BE49-F238E27FC236}">
                <a16:creationId xmlns:a16="http://schemas.microsoft.com/office/drawing/2014/main" id="{1B74DAA6-E969-49FE-970A-35824B70F5D7}"/>
              </a:ext>
            </a:extLst>
          </p:cNvPr>
          <p:cNvSpPr>
            <a:spLocks/>
          </p:cNvSpPr>
          <p:nvPr/>
        </p:nvSpPr>
        <p:spPr bwMode="auto">
          <a:xfrm>
            <a:off x="3625515" y="3897855"/>
            <a:ext cx="521774" cy="452171"/>
          </a:xfrm>
          <a:custGeom>
            <a:avLst/>
            <a:gdLst>
              <a:gd name="T0" fmla="*/ 528 w 618"/>
              <a:gd name="T1" fmla="*/ 516 h 516"/>
              <a:gd name="T2" fmla="*/ 479 w 618"/>
              <a:gd name="T3" fmla="*/ 493 h 516"/>
              <a:gd name="T4" fmla="*/ 233 w 618"/>
              <a:gd name="T5" fmla="*/ 302 h 516"/>
              <a:gd name="T6" fmla="*/ 70 w 618"/>
              <a:gd name="T7" fmla="*/ 172 h 516"/>
              <a:gd name="T8" fmla="*/ 27 w 618"/>
              <a:gd name="T9" fmla="*/ 136 h 516"/>
              <a:gd name="T10" fmla="*/ 28 w 618"/>
              <a:gd name="T11" fmla="*/ 31 h 516"/>
              <a:gd name="T12" fmla="*/ 131 w 618"/>
              <a:gd name="T13" fmla="*/ 24 h 516"/>
              <a:gd name="T14" fmla="*/ 308 w 618"/>
              <a:gd name="T15" fmla="*/ 163 h 516"/>
              <a:gd name="T16" fmla="*/ 519 w 618"/>
              <a:gd name="T17" fmla="*/ 327 h 516"/>
              <a:gd name="T18" fmla="*/ 581 w 618"/>
              <a:gd name="T19" fmla="*/ 377 h 516"/>
              <a:gd name="T20" fmla="*/ 580 w 618"/>
              <a:gd name="T21" fmla="*/ 495 h 516"/>
              <a:gd name="T22" fmla="*/ 528 w 618"/>
              <a:gd name="T23" fmla="*/ 516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8" h="516">
                <a:moveTo>
                  <a:pt x="528" y="516"/>
                </a:moveTo>
                <a:cubicBezTo>
                  <a:pt x="511" y="508"/>
                  <a:pt x="493" y="504"/>
                  <a:pt x="479" y="493"/>
                </a:cubicBezTo>
                <a:cubicBezTo>
                  <a:pt x="397" y="430"/>
                  <a:pt x="315" y="366"/>
                  <a:pt x="233" y="302"/>
                </a:cubicBezTo>
                <a:cubicBezTo>
                  <a:pt x="179" y="259"/>
                  <a:pt x="125" y="216"/>
                  <a:pt x="70" y="172"/>
                </a:cubicBezTo>
                <a:cubicBezTo>
                  <a:pt x="55" y="160"/>
                  <a:pt x="39" y="149"/>
                  <a:pt x="27" y="136"/>
                </a:cubicBezTo>
                <a:cubicBezTo>
                  <a:pt x="0" y="106"/>
                  <a:pt x="1" y="60"/>
                  <a:pt x="28" y="31"/>
                </a:cubicBezTo>
                <a:cubicBezTo>
                  <a:pt x="54" y="4"/>
                  <a:pt x="100" y="0"/>
                  <a:pt x="131" y="24"/>
                </a:cubicBezTo>
                <a:cubicBezTo>
                  <a:pt x="190" y="70"/>
                  <a:pt x="249" y="117"/>
                  <a:pt x="308" y="163"/>
                </a:cubicBezTo>
                <a:cubicBezTo>
                  <a:pt x="378" y="217"/>
                  <a:pt x="449" y="272"/>
                  <a:pt x="519" y="327"/>
                </a:cubicBezTo>
                <a:cubicBezTo>
                  <a:pt x="540" y="343"/>
                  <a:pt x="560" y="361"/>
                  <a:pt x="581" y="377"/>
                </a:cubicBezTo>
                <a:cubicBezTo>
                  <a:pt x="613" y="403"/>
                  <a:pt x="618" y="463"/>
                  <a:pt x="580" y="495"/>
                </a:cubicBezTo>
                <a:cubicBezTo>
                  <a:pt x="566" y="506"/>
                  <a:pt x="547" y="509"/>
                  <a:pt x="528" y="516"/>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5" name="Freeform 11">
            <a:extLst>
              <a:ext uri="{FF2B5EF4-FFF2-40B4-BE49-F238E27FC236}">
                <a16:creationId xmlns:a16="http://schemas.microsoft.com/office/drawing/2014/main" id="{67FE553E-5115-4116-8AA7-9A6BCF6AC1A9}"/>
              </a:ext>
            </a:extLst>
          </p:cNvPr>
          <p:cNvSpPr>
            <a:spLocks/>
          </p:cNvSpPr>
          <p:nvPr/>
        </p:nvSpPr>
        <p:spPr bwMode="auto">
          <a:xfrm>
            <a:off x="3909420" y="2726440"/>
            <a:ext cx="608736" cy="239308"/>
          </a:xfrm>
          <a:custGeom>
            <a:avLst/>
            <a:gdLst>
              <a:gd name="T0" fmla="*/ 717 w 718"/>
              <a:gd name="T1" fmla="*/ 86 h 273"/>
              <a:gd name="T2" fmla="*/ 666 w 718"/>
              <a:gd name="T3" fmla="*/ 155 h 273"/>
              <a:gd name="T4" fmla="*/ 576 w 718"/>
              <a:gd name="T5" fmla="*/ 175 h 273"/>
              <a:gd name="T6" fmla="*/ 342 w 718"/>
              <a:gd name="T7" fmla="*/ 222 h 273"/>
              <a:gd name="T8" fmla="*/ 174 w 718"/>
              <a:gd name="T9" fmla="*/ 253 h 273"/>
              <a:gd name="T10" fmla="*/ 93 w 718"/>
              <a:gd name="T11" fmla="*/ 268 h 273"/>
              <a:gd name="T12" fmla="*/ 17 w 718"/>
              <a:gd name="T13" fmla="*/ 236 h 273"/>
              <a:gd name="T14" fmla="*/ 14 w 718"/>
              <a:gd name="T15" fmla="*/ 154 h 273"/>
              <a:gd name="T16" fmla="*/ 60 w 718"/>
              <a:gd name="T17" fmla="*/ 120 h 273"/>
              <a:gd name="T18" fmla="*/ 256 w 718"/>
              <a:gd name="T19" fmla="*/ 81 h 273"/>
              <a:gd name="T20" fmla="*/ 488 w 718"/>
              <a:gd name="T21" fmla="*/ 33 h 273"/>
              <a:gd name="T22" fmla="*/ 627 w 718"/>
              <a:gd name="T23" fmla="*/ 9 h 273"/>
              <a:gd name="T24" fmla="*/ 717 w 718"/>
              <a:gd name="T25" fmla="*/ 86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8" h="273">
                <a:moveTo>
                  <a:pt x="717" y="86"/>
                </a:moveTo>
                <a:cubicBezTo>
                  <a:pt x="716" y="117"/>
                  <a:pt x="696" y="147"/>
                  <a:pt x="666" y="155"/>
                </a:cubicBezTo>
                <a:cubicBezTo>
                  <a:pt x="637" y="164"/>
                  <a:pt x="606" y="169"/>
                  <a:pt x="576" y="175"/>
                </a:cubicBezTo>
                <a:cubicBezTo>
                  <a:pt x="498" y="191"/>
                  <a:pt x="420" y="207"/>
                  <a:pt x="342" y="222"/>
                </a:cubicBezTo>
                <a:cubicBezTo>
                  <a:pt x="286" y="233"/>
                  <a:pt x="230" y="243"/>
                  <a:pt x="174" y="253"/>
                </a:cubicBezTo>
                <a:cubicBezTo>
                  <a:pt x="147" y="258"/>
                  <a:pt x="120" y="264"/>
                  <a:pt x="93" y="268"/>
                </a:cubicBezTo>
                <a:cubicBezTo>
                  <a:pt x="62" y="273"/>
                  <a:pt x="35" y="263"/>
                  <a:pt x="17" y="236"/>
                </a:cubicBezTo>
                <a:cubicBezTo>
                  <a:pt x="0" y="210"/>
                  <a:pt x="1" y="180"/>
                  <a:pt x="14" y="154"/>
                </a:cubicBezTo>
                <a:cubicBezTo>
                  <a:pt x="23" y="137"/>
                  <a:pt x="39" y="124"/>
                  <a:pt x="60" y="120"/>
                </a:cubicBezTo>
                <a:cubicBezTo>
                  <a:pt x="125" y="107"/>
                  <a:pt x="191" y="94"/>
                  <a:pt x="256" y="81"/>
                </a:cubicBezTo>
                <a:cubicBezTo>
                  <a:pt x="333" y="65"/>
                  <a:pt x="410" y="49"/>
                  <a:pt x="488" y="33"/>
                </a:cubicBezTo>
                <a:cubicBezTo>
                  <a:pt x="534" y="24"/>
                  <a:pt x="581" y="16"/>
                  <a:pt x="627" y="9"/>
                </a:cubicBezTo>
                <a:cubicBezTo>
                  <a:pt x="686" y="0"/>
                  <a:pt x="718" y="49"/>
                  <a:pt x="717" y="86"/>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6" name="Freeform 12">
            <a:extLst>
              <a:ext uri="{FF2B5EF4-FFF2-40B4-BE49-F238E27FC236}">
                <a16:creationId xmlns:a16="http://schemas.microsoft.com/office/drawing/2014/main" id="{A2FC5CCE-E15D-4C65-A51B-39F2A1F9E8F9}"/>
              </a:ext>
            </a:extLst>
          </p:cNvPr>
          <p:cNvSpPr>
            <a:spLocks/>
          </p:cNvSpPr>
          <p:nvPr/>
        </p:nvSpPr>
        <p:spPr bwMode="auto">
          <a:xfrm>
            <a:off x="812025" y="2788581"/>
            <a:ext cx="618968" cy="211542"/>
          </a:xfrm>
          <a:custGeom>
            <a:avLst/>
            <a:gdLst>
              <a:gd name="T0" fmla="*/ 632 w 728"/>
              <a:gd name="T1" fmla="*/ 242 h 242"/>
              <a:gd name="T2" fmla="*/ 531 w 728"/>
              <a:gd name="T3" fmla="*/ 226 h 242"/>
              <a:gd name="T4" fmla="*/ 466 w 728"/>
              <a:gd name="T5" fmla="*/ 215 h 242"/>
              <a:gd name="T6" fmla="*/ 298 w 728"/>
              <a:gd name="T7" fmla="*/ 192 h 242"/>
              <a:gd name="T8" fmla="*/ 64 w 728"/>
              <a:gd name="T9" fmla="*/ 154 h 242"/>
              <a:gd name="T10" fmla="*/ 4 w 728"/>
              <a:gd name="T11" fmla="*/ 88 h 242"/>
              <a:gd name="T12" fmla="*/ 46 w 728"/>
              <a:gd name="T13" fmla="*/ 11 h 242"/>
              <a:gd name="T14" fmla="*/ 98 w 728"/>
              <a:gd name="T15" fmla="*/ 2 h 242"/>
              <a:gd name="T16" fmla="*/ 346 w 728"/>
              <a:gd name="T17" fmla="*/ 40 h 242"/>
              <a:gd name="T18" fmla="*/ 553 w 728"/>
              <a:gd name="T19" fmla="*/ 74 h 242"/>
              <a:gd name="T20" fmla="*/ 654 w 728"/>
              <a:gd name="T21" fmla="*/ 89 h 242"/>
              <a:gd name="T22" fmla="*/ 716 w 728"/>
              <a:gd name="T23" fmla="*/ 190 h 242"/>
              <a:gd name="T24" fmla="*/ 632 w 728"/>
              <a:gd name="T25"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8" h="242">
                <a:moveTo>
                  <a:pt x="632" y="242"/>
                </a:moveTo>
                <a:cubicBezTo>
                  <a:pt x="605" y="238"/>
                  <a:pt x="568" y="232"/>
                  <a:pt x="531" y="226"/>
                </a:cubicBezTo>
                <a:cubicBezTo>
                  <a:pt x="509" y="223"/>
                  <a:pt x="487" y="218"/>
                  <a:pt x="466" y="215"/>
                </a:cubicBezTo>
                <a:cubicBezTo>
                  <a:pt x="410" y="207"/>
                  <a:pt x="354" y="200"/>
                  <a:pt x="298" y="192"/>
                </a:cubicBezTo>
                <a:cubicBezTo>
                  <a:pt x="220" y="180"/>
                  <a:pt x="142" y="167"/>
                  <a:pt x="64" y="154"/>
                </a:cubicBezTo>
                <a:cubicBezTo>
                  <a:pt x="37" y="149"/>
                  <a:pt x="9" y="118"/>
                  <a:pt x="4" y="88"/>
                </a:cubicBezTo>
                <a:cubicBezTo>
                  <a:pt x="0" y="59"/>
                  <a:pt x="18" y="22"/>
                  <a:pt x="46" y="11"/>
                </a:cubicBezTo>
                <a:cubicBezTo>
                  <a:pt x="62" y="4"/>
                  <a:pt x="81" y="0"/>
                  <a:pt x="98" y="2"/>
                </a:cubicBezTo>
                <a:cubicBezTo>
                  <a:pt x="181" y="14"/>
                  <a:pt x="263" y="27"/>
                  <a:pt x="346" y="40"/>
                </a:cubicBezTo>
                <a:cubicBezTo>
                  <a:pt x="415" y="51"/>
                  <a:pt x="484" y="63"/>
                  <a:pt x="553" y="74"/>
                </a:cubicBezTo>
                <a:cubicBezTo>
                  <a:pt x="586" y="80"/>
                  <a:pt x="620" y="85"/>
                  <a:pt x="654" y="89"/>
                </a:cubicBezTo>
                <a:cubicBezTo>
                  <a:pt x="707" y="97"/>
                  <a:pt x="728" y="145"/>
                  <a:pt x="716" y="190"/>
                </a:cubicBezTo>
                <a:cubicBezTo>
                  <a:pt x="707" y="222"/>
                  <a:pt x="679" y="242"/>
                  <a:pt x="632" y="242"/>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pic>
        <p:nvPicPr>
          <p:cNvPr id="27" name="Imagen 26" descr="Una carretera con coches&#10;&#10;Descripción generada automáticamente">
            <a:extLst>
              <a:ext uri="{FF2B5EF4-FFF2-40B4-BE49-F238E27FC236}">
                <a16:creationId xmlns:a16="http://schemas.microsoft.com/office/drawing/2014/main" id="{9662191F-DC1A-4DB3-B8E1-A424ACA30B4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5180172" cy="6858000"/>
          </a:xfrm>
          <a:prstGeom prst="rect">
            <a:avLst/>
          </a:prstGeom>
        </p:spPr>
      </p:pic>
      <p:sp>
        <p:nvSpPr>
          <p:cNvPr id="6" name="Rectangle 1">
            <a:extLst>
              <a:ext uri="{FF2B5EF4-FFF2-40B4-BE49-F238E27FC236}">
                <a16:creationId xmlns:a16="http://schemas.microsoft.com/office/drawing/2014/main" id="{99B953A5-7D14-47D5-BB40-47828C415B74}"/>
              </a:ext>
            </a:extLst>
          </p:cNvPr>
          <p:cNvSpPr/>
          <p:nvPr/>
        </p:nvSpPr>
        <p:spPr>
          <a:xfrm>
            <a:off x="5705689" y="1618377"/>
            <a:ext cx="5806594" cy="95258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710F1FA9-DFA5-44DD-ACE2-E0B67BEBD639}"/>
              </a:ext>
            </a:extLst>
          </p:cNvPr>
          <p:cNvSpPr txBox="1"/>
          <p:nvPr/>
        </p:nvSpPr>
        <p:spPr>
          <a:xfrm>
            <a:off x="5806742" y="1776746"/>
            <a:ext cx="5398227" cy="646331"/>
          </a:xfrm>
          <a:prstGeom prst="rect">
            <a:avLst/>
          </a:prstGeom>
          <a:noFill/>
        </p:spPr>
        <p:txBody>
          <a:bodyPr wrap="square" rtlCol="0">
            <a:spAutoFit/>
          </a:bodyPr>
          <a:lstStyle/>
          <a:p>
            <a:pPr>
              <a:defRPr/>
            </a:pPr>
            <a:r>
              <a:rPr kumimoji="0" lang="ru-RU" sz="3600" b="1" i="0" u="none" strike="noStrike" kern="1200" cap="none" spc="0" normalizeH="0" baseline="0" noProof="0" dirty="0">
                <a:ln>
                  <a:noFill/>
                </a:ln>
                <a:solidFill>
                  <a:schemeClr val="tx2"/>
                </a:solidFill>
                <a:effectLst/>
                <a:uLnTx/>
                <a:uFillTx/>
                <a:latin typeface="Open Sans" panose="020B0606030504020204" pitchFamily="34" charset="0"/>
                <a:ea typeface="+mn-ea"/>
                <a:cs typeface="+mn-cs"/>
              </a:rPr>
              <a:t>0</a:t>
            </a:r>
            <a:r>
              <a:rPr kumimoji="0" lang="es-CL" sz="3600" b="1" i="0" u="none" strike="noStrike" kern="1200" cap="none" spc="0" normalizeH="0" baseline="0" noProof="0" dirty="0">
                <a:ln>
                  <a:noFill/>
                </a:ln>
                <a:solidFill>
                  <a:schemeClr val="tx2"/>
                </a:solidFill>
                <a:effectLst/>
                <a:uLnTx/>
                <a:uFillTx/>
                <a:latin typeface="Open Sans" panose="020B0606030504020204" pitchFamily="34" charset="0"/>
                <a:ea typeface="+mn-ea"/>
                <a:cs typeface="+mn-cs"/>
              </a:rPr>
              <a:t>5</a:t>
            </a:r>
            <a:r>
              <a:rPr lang="es-CL" sz="3600" b="1" dirty="0">
                <a:solidFill>
                  <a:schemeClr val="tx2"/>
                </a:solidFill>
                <a:latin typeface="Open Sans" panose="020B0606030504020204" pitchFamily="34" charset="0"/>
              </a:rPr>
              <a:t> Final </a:t>
            </a:r>
            <a:r>
              <a:rPr lang="es-CL" sz="3600" b="1" dirty="0" err="1">
                <a:solidFill>
                  <a:schemeClr val="tx2"/>
                </a:solidFill>
                <a:latin typeface="Open Sans" panose="020B0606030504020204" pitchFamily="34" charset="0"/>
              </a:rPr>
              <a:t>Objective</a:t>
            </a:r>
            <a:endParaRPr kumimoji="0" lang="en-GB" sz="3600" b="1" i="0" u="none" strike="noStrike" kern="1200" cap="none" spc="0" normalizeH="0" baseline="0" noProof="0" dirty="0">
              <a:ln>
                <a:noFill/>
              </a:ln>
              <a:solidFill>
                <a:schemeClr val="tx2"/>
              </a:solidFill>
              <a:effectLst/>
              <a:uLnTx/>
              <a:uFillTx/>
              <a:latin typeface="Noto Sans" panose="020B0502040504020204" pitchFamily="34"/>
              <a:ea typeface="Noto Sans" panose="020B0502040504020204" pitchFamily="34"/>
              <a:cs typeface="Noto Sans" panose="020B0502040504020204" pitchFamily="34"/>
            </a:endParaRPr>
          </a:p>
        </p:txBody>
      </p:sp>
      <p:sp>
        <p:nvSpPr>
          <p:cNvPr id="7" name="TextBox 4">
            <a:extLst>
              <a:ext uri="{FF2B5EF4-FFF2-40B4-BE49-F238E27FC236}">
                <a16:creationId xmlns:a16="http://schemas.microsoft.com/office/drawing/2014/main" id="{999D0649-113E-4671-80EB-3660BFFA2A78}"/>
              </a:ext>
            </a:extLst>
          </p:cNvPr>
          <p:cNvSpPr txBox="1"/>
          <p:nvPr/>
        </p:nvSpPr>
        <p:spPr>
          <a:xfrm>
            <a:off x="5705688" y="632713"/>
            <a:ext cx="5600335" cy="954107"/>
          </a:xfrm>
          <a:prstGeom prst="rect">
            <a:avLst/>
          </a:prstGeom>
          <a:noFill/>
        </p:spPr>
        <p:txBody>
          <a:bodyPr wrap="square" rtlCol="0">
            <a:spAutoFit/>
          </a:bodyPr>
          <a:lstStyle/>
          <a:p>
            <a:pPr algn="ctr">
              <a:defRPr/>
            </a:pPr>
            <a:r>
              <a:rPr lang="en-CA" sz="2800" b="1" i="0" dirty="0">
                <a:solidFill>
                  <a:schemeClr val="tx2"/>
                </a:solidFill>
                <a:latin typeface="Helvetica Neue"/>
              </a:rPr>
              <a:t>CAR ACCIDENT SEVERITY</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9" name="Rectangle 1">
            <a:extLst>
              <a:ext uri="{FF2B5EF4-FFF2-40B4-BE49-F238E27FC236}">
                <a16:creationId xmlns:a16="http://schemas.microsoft.com/office/drawing/2014/main" id="{12B065BF-AA13-4169-AFBF-1AD2BF789A9C}"/>
              </a:ext>
            </a:extLst>
          </p:cNvPr>
          <p:cNvSpPr/>
          <p:nvPr/>
        </p:nvSpPr>
        <p:spPr>
          <a:xfrm>
            <a:off x="5705688" y="2788580"/>
            <a:ext cx="5600335" cy="35989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0" name="Rectangle 1">
            <a:extLst>
              <a:ext uri="{FF2B5EF4-FFF2-40B4-BE49-F238E27FC236}">
                <a16:creationId xmlns:a16="http://schemas.microsoft.com/office/drawing/2014/main" id="{CA31E684-C8C1-4B3E-BCEF-77EE4B19540F}"/>
              </a:ext>
            </a:extLst>
          </p:cNvPr>
          <p:cNvSpPr/>
          <p:nvPr/>
        </p:nvSpPr>
        <p:spPr>
          <a:xfrm>
            <a:off x="5705688" y="2940980"/>
            <a:ext cx="5806594" cy="35989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CA" sz="2800" b="0" i="0" dirty="0">
                <a:solidFill>
                  <a:schemeClr val="tx2"/>
                </a:solidFill>
                <a:effectLst/>
                <a:latin typeface="ibm-plex-sans"/>
              </a:rPr>
              <a:t>The main objective is to identify the severity or probability of a possible accident, so this work can be useful for anyone interested in assessing risks while driving, the traffic control departments or simply for anyone who drives a vehicle.</a:t>
            </a:r>
          </a:p>
        </p:txBody>
      </p:sp>
    </p:spTree>
    <p:extLst>
      <p:ext uri="{BB962C8B-B14F-4D97-AF65-F5344CB8AC3E}">
        <p14:creationId xmlns:p14="http://schemas.microsoft.com/office/powerpoint/2010/main" val="683379725"/>
      </p:ext>
    </p:extLst>
  </p:cSld>
  <p:clrMapOvr>
    <a:masterClrMapping/>
  </p:clrMapOvr>
</p:sld>
</file>

<file path=ppt/theme/theme1.xml><?xml version="1.0" encoding="utf-8"?>
<a:theme xmlns:a="http://schemas.openxmlformats.org/drawingml/2006/main" name="3DFloatVTI">
  <a:themeElements>
    <a:clrScheme name="Office">
      <a:dk1>
        <a:srgbClr val="000000"/>
      </a:dk1>
      <a:lt1>
        <a:srgbClr val="FFFFFF"/>
      </a:lt1>
      <a:dk2>
        <a:srgbClr val="2E3948"/>
      </a:dk2>
      <a:lt2>
        <a:srgbClr val="E7E6E6"/>
      </a:lt2>
      <a:accent1>
        <a:srgbClr val="5A82CB"/>
      </a:accent1>
      <a:accent2>
        <a:srgbClr val="ED7D31"/>
      </a:accent2>
      <a:accent3>
        <a:srgbClr val="A3A3A3"/>
      </a:accent3>
      <a:accent4>
        <a:srgbClr val="CF9B00"/>
      </a:accent4>
      <a:accent5>
        <a:srgbClr val="5B9BD5"/>
      </a:accent5>
      <a:accent6>
        <a:srgbClr val="70AD47"/>
      </a:accent6>
      <a:hlink>
        <a:srgbClr val="D26012"/>
      </a:hlink>
      <a:folHlink>
        <a:srgbClr val="A9718D"/>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emplate/>
  <TotalTime>4015</TotalTime>
  <Words>654</Words>
  <Application>Microsoft Office PowerPoint</Application>
  <PresentationFormat>Panorámica</PresentationFormat>
  <Paragraphs>77</Paragraphs>
  <Slides>7</Slides>
  <Notes>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7</vt:i4>
      </vt:variant>
    </vt:vector>
  </HeadingPairs>
  <TitlesOfParts>
    <vt:vector size="17" baseType="lpstr">
      <vt:lpstr>Arial</vt:lpstr>
      <vt:lpstr>Calibri</vt:lpstr>
      <vt:lpstr>Gill Sans MT</vt:lpstr>
      <vt:lpstr>Helvetica Neue</vt:lpstr>
      <vt:lpstr>ibm-plex-sans</vt:lpstr>
      <vt:lpstr>inherit</vt:lpstr>
      <vt:lpstr>Noto Sans</vt:lpstr>
      <vt:lpstr>Open Sans</vt:lpstr>
      <vt:lpstr>Walbaum Display</vt:lpstr>
      <vt:lpstr>3DFloatVTI</vt:lpstr>
      <vt:lpstr>Capstone Project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Miguel Rivera</dc:creator>
  <cp:lastModifiedBy>Miguel Rivera</cp:lastModifiedBy>
  <cp:revision>16</cp:revision>
  <dcterms:created xsi:type="dcterms:W3CDTF">2020-09-01T22:35:12Z</dcterms:created>
  <dcterms:modified xsi:type="dcterms:W3CDTF">2020-09-20T18:29:25Z</dcterms:modified>
</cp:coreProperties>
</file>