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2" r:id="rId5"/>
    <p:sldId id="259" r:id="rId6"/>
    <p:sldId id="260" r:id="rId7"/>
    <p:sldId id="261"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8"/>
    <p:restoredTop sz="94720"/>
  </p:normalViewPr>
  <p:slideViewPr>
    <p:cSldViewPr snapToGrid="0" snapToObjects="1">
      <p:cViewPr varScale="1">
        <p:scale>
          <a:sx n="102" d="100"/>
          <a:sy n="102" d="100"/>
        </p:scale>
        <p:origin x="15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5F7D5-A39A-D54A-8009-85D3586E97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ES_tradnl"/>
          </a:p>
        </p:txBody>
      </p:sp>
      <p:sp>
        <p:nvSpPr>
          <p:cNvPr id="3" name="Subtitle 2">
            <a:extLst>
              <a:ext uri="{FF2B5EF4-FFF2-40B4-BE49-F238E27FC236}">
                <a16:creationId xmlns:a16="http://schemas.microsoft.com/office/drawing/2014/main" id="{CC202A37-96F7-9A42-AF67-061463D2AF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_tradnl"/>
          </a:p>
        </p:txBody>
      </p:sp>
      <p:sp>
        <p:nvSpPr>
          <p:cNvPr id="4" name="Date Placeholder 3">
            <a:extLst>
              <a:ext uri="{FF2B5EF4-FFF2-40B4-BE49-F238E27FC236}">
                <a16:creationId xmlns:a16="http://schemas.microsoft.com/office/drawing/2014/main" id="{ECF8A5B0-D402-964D-817B-5E88B7D34DDA}"/>
              </a:ext>
            </a:extLst>
          </p:cNvPr>
          <p:cNvSpPr>
            <a:spLocks noGrp="1"/>
          </p:cNvSpPr>
          <p:nvPr>
            <p:ph type="dt" sz="half" idx="10"/>
          </p:nvPr>
        </p:nvSpPr>
        <p:spPr/>
        <p:txBody>
          <a:bodyPr/>
          <a:lstStyle/>
          <a:p>
            <a:fld id="{D2D30D36-7E29-9145-A9BF-4317D00F9150}" type="datetimeFigureOut">
              <a:rPr lang="es-ES_tradnl" smtClean="0"/>
              <a:t>1/8/21</a:t>
            </a:fld>
            <a:endParaRPr lang="es-ES_tradnl"/>
          </a:p>
        </p:txBody>
      </p:sp>
      <p:sp>
        <p:nvSpPr>
          <p:cNvPr id="5" name="Footer Placeholder 4">
            <a:extLst>
              <a:ext uri="{FF2B5EF4-FFF2-40B4-BE49-F238E27FC236}">
                <a16:creationId xmlns:a16="http://schemas.microsoft.com/office/drawing/2014/main" id="{DBAF8BFF-3F69-164B-83A9-0FAF1BEC18FA}"/>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6CB0AA22-D9F2-314B-9299-60A50AB50F6D}"/>
              </a:ext>
            </a:extLst>
          </p:cNvPr>
          <p:cNvSpPr>
            <a:spLocks noGrp="1"/>
          </p:cNvSpPr>
          <p:nvPr>
            <p:ph type="sldNum" sz="quarter" idx="12"/>
          </p:nvPr>
        </p:nvSpPr>
        <p:spPr/>
        <p:txBody>
          <a:bodyPr/>
          <a:lstStyle/>
          <a:p>
            <a:fld id="{27B716F7-86BF-D74E-9435-A5F5502DCF37}" type="slidenum">
              <a:rPr lang="es-ES_tradnl" smtClean="0"/>
              <a:t>‹#›</a:t>
            </a:fld>
            <a:endParaRPr lang="es-ES_tradnl"/>
          </a:p>
        </p:txBody>
      </p:sp>
    </p:spTree>
    <p:extLst>
      <p:ext uri="{BB962C8B-B14F-4D97-AF65-F5344CB8AC3E}">
        <p14:creationId xmlns:p14="http://schemas.microsoft.com/office/powerpoint/2010/main" val="2388604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C619-97EB-AC40-A9B6-CE827BB45BBD}"/>
              </a:ext>
            </a:extLst>
          </p:cNvPr>
          <p:cNvSpPr>
            <a:spLocks noGrp="1"/>
          </p:cNvSpPr>
          <p:nvPr>
            <p:ph type="title"/>
          </p:nvPr>
        </p:nvSpPr>
        <p:spPr/>
        <p:txBody>
          <a:bodyPr/>
          <a:lstStyle/>
          <a:p>
            <a:r>
              <a:rPr lang="en-US"/>
              <a:t>Click to edit Master title style</a:t>
            </a:r>
            <a:endParaRPr lang="es-ES_tradnl"/>
          </a:p>
        </p:txBody>
      </p:sp>
      <p:sp>
        <p:nvSpPr>
          <p:cNvPr id="3" name="Vertical Text Placeholder 2">
            <a:extLst>
              <a:ext uri="{FF2B5EF4-FFF2-40B4-BE49-F238E27FC236}">
                <a16:creationId xmlns:a16="http://schemas.microsoft.com/office/drawing/2014/main" id="{EC3EADB4-1E9B-A947-AE92-391D7FF2B6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6BAFF5E1-2C86-2349-A8A4-45A797373027}"/>
              </a:ext>
            </a:extLst>
          </p:cNvPr>
          <p:cNvSpPr>
            <a:spLocks noGrp="1"/>
          </p:cNvSpPr>
          <p:nvPr>
            <p:ph type="dt" sz="half" idx="10"/>
          </p:nvPr>
        </p:nvSpPr>
        <p:spPr/>
        <p:txBody>
          <a:bodyPr/>
          <a:lstStyle/>
          <a:p>
            <a:fld id="{D2D30D36-7E29-9145-A9BF-4317D00F9150}" type="datetimeFigureOut">
              <a:rPr lang="es-ES_tradnl" smtClean="0"/>
              <a:t>1/8/21</a:t>
            </a:fld>
            <a:endParaRPr lang="es-ES_tradnl"/>
          </a:p>
        </p:txBody>
      </p:sp>
      <p:sp>
        <p:nvSpPr>
          <p:cNvPr id="5" name="Footer Placeholder 4">
            <a:extLst>
              <a:ext uri="{FF2B5EF4-FFF2-40B4-BE49-F238E27FC236}">
                <a16:creationId xmlns:a16="http://schemas.microsoft.com/office/drawing/2014/main" id="{B69DED15-0FBB-E742-997B-DDF91DA77745}"/>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34D22356-FDE3-8449-9D02-EFCA16D1A837}"/>
              </a:ext>
            </a:extLst>
          </p:cNvPr>
          <p:cNvSpPr>
            <a:spLocks noGrp="1"/>
          </p:cNvSpPr>
          <p:nvPr>
            <p:ph type="sldNum" sz="quarter" idx="12"/>
          </p:nvPr>
        </p:nvSpPr>
        <p:spPr/>
        <p:txBody>
          <a:bodyPr/>
          <a:lstStyle/>
          <a:p>
            <a:fld id="{27B716F7-86BF-D74E-9435-A5F5502DCF37}" type="slidenum">
              <a:rPr lang="es-ES_tradnl" smtClean="0"/>
              <a:t>‹#›</a:t>
            </a:fld>
            <a:endParaRPr lang="es-ES_tradnl"/>
          </a:p>
        </p:txBody>
      </p:sp>
    </p:spTree>
    <p:extLst>
      <p:ext uri="{BB962C8B-B14F-4D97-AF65-F5344CB8AC3E}">
        <p14:creationId xmlns:p14="http://schemas.microsoft.com/office/powerpoint/2010/main" val="693442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0D9606-FFB5-D643-BE85-F0CDB4CCF3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ES_tradnl"/>
          </a:p>
        </p:txBody>
      </p:sp>
      <p:sp>
        <p:nvSpPr>
          <p:cNvPr id="3" name="Vertical Text Placeholder 2">
            <a:extLst>
              <a:ext uri="{FF2B5EF4-FFF2-40B4-BE49-F238E27FC236}">
                <a16:creationId xmlns:a16="http://schemas.microsoft.com/office/drawing/2014/main" id="{8B18202E-F141-6C42-8FD3-CD2D2D849E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6FDF814C-7167-EF4E-92B9-0BF2E2EDE3E8}"/>
              </a:ext>
            </a:extLst>
          </p:cNvPr>
          <p:cNvSpPr>
            <a:spLocks noGrp="1"/>
          </p:cNvSpPr>
          <p:nvPr>
            <p:ph type="dt" sz="half" idx="10"/>
          </p:nvPr>
        </p:nvSpPr>
        <p:spPr/>
        <p:txBody>
          <a:bodyPr/>
          <a:lstStyle/>
          <a:p>
            <a:fld id="{D2D30D36-7E29-9145-A9BF-4317D00F9150}" type="datetimeFigureOut">
              <a:rPr lang="es-ES_tradnl" smtClean="0"/>
              <a:t>1/8/21</a:t>
            </a:fld>
            <a:endParaRPr lang="es-ES_tradnl"/>
          </a:p>
        </p:txBody>
      </p:sp>
      <p:sp>
        <p:nvSpPr>
          <p:cNvPr id="5" name="Footer Placeholder 4">
            <a:extLst>
              <a:ext uri="{FF2B5EF4-FFF2-40B4-BE49-F238E27FC236}">
                <a16:creationId xmlns:a16="http://schemas.microsoft.com/office/drawing/2014/main" id="{D5B9BE44-22A4-544D-93A5-C3B31CA6A059}"/>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0EDF64BB-E21C-FA40-83B3-A71C53EFF592}"/>
              </a:ext>
            </a:extLst>
          </p:cNvPr>
          <p:cNvSpPr>
            <a:spLocks noGrp="1"/>
          </p:cNvSpPr>
          <p:nvPr>
            <p:ph type="sldNum" sz="quarter" idx="12"/>
          </p:nvPr>
        </p:nvSpPr>
        <p:spPr/>
        <p:txBody>
          <a:bodyPr/>
          <a:lstStyle/>
          <a:p>
            <a:fld id="{27B716F7-86BF-D74E-9435-A5F5502DCF37}" type="slidenum">
              <a:rPr lang="es-ES_tradnl" smtClean="0"/>
              <a:t>‹#›</a:t>
            </a:fld>
            <a:endParaRPr lang="es-ES_tradnl"/>
          </a:p>
        </p:txBody>
      </p:sp>
    </p:spTree>
    <p:extLst>
      <p:ext uri="{BB962C8B-B14F-4D97-AF65-F5344CB8AC3E}">
        <p14:creationId xmlns:p14="http://schemas.microsoft.com/office/powerpoint/2010/main" val="249177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D51B0-B8B7-F049-940D-CCFD0EA05562}"/>
              </a:ext>
            </a:extLst>
          </p:cNvPr>
          <p:cNvSpPr>
            <a:spLocks noGrp="1"/>
          </p:cNvSpPr>
          <p:nvPr>
            <p:ph type="title"/>
          </p:nvPr>
        </p:nvSpPr>
        <p:spPr/>
        <p:txBody>
          <a:body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9FCF78B2-21DE-3B42-AA45-7BDC1909D8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E8538987-3098-6E45-ACC8-B6C6A197A2C5}"/>
              </a:ext>
            </a:extLst>
          </p:cNvPr>
          <p:cNvSpPr>
            <a:spLocks noGrp="1"/>
          </p:cNvSpPr>
          <p:nvPr>
            <p:ph type="dt" sz="half" idx="10"/>
          </p:nvPr>
        </p:nvSpPr>
        <p:spPr/>
        <p:txBody>
          <a:bodyPr/>
          <a:lstStyle/>
          <a:p>
            <a:fld id="{D2D30D36-7E29-9145-A9BF-4317D00F9150}" type="datetimeFigureOut">
              <a:rPr lang="es-ES_tradnl" smtClean="0"/>
              <a:t>1/8/21</a:t>
            </a:fld>
            <a:endParaRPr lang="es-ES_tradnl"/>
          </a:p>
        </p:txBody>
      </p:sp>
      <p:sp>
        <p:nvSpPr>
          <p:cNvPr id="5" name="Footer Placeholder 4">
            <a:extLst>
              <a:ext uri="{FF2B5EF4-FFF2-40B4-BE49-F238E27FC236}">
                <a16:creationId xmlns:a16="http://schemas.microsoft.com/office/drawing/2014/main" id="{9647B79A-53E4-D143-8D46-36FF360D9DA9}"/>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644D53B8-3B94-6B4A-9785-6B29DC1B0FBD}"/>
              </a:ext>
            </a:extLst>
          </p:cNvPr>
          <p:cNvSpPr>
            <a:spLocks noGrp="1"/>
          </p:cNvSpPr>
          <p:nvPr>
            <p:ph type="sldNum" sz="quarter" idx="12"/>
          </p:nvPr>
        </p:nvSpPr>
        <p:spPr/>
        <p:txBody>
          <a:bodyPr/>
          <a:lstStyle/>
          <a:p>
            <a:fld id="{27B716F7-86BF-D74E-9435-A5F5502DCF37}" type="slidenum">
              <a:rPr lang="es-ES_tradnl" smtClean="0"/>
              <a:t>‹#›</a:t>
            </a:fld>
            <a:endParaRPr lang="es-ES_tradnl"/>
          </a:p>
        </p:txBody>
      </p:sp>
    </p:spTree>
    <p:extLst>
      <p:ext uri="{BB962C8B-B14F-4D97-AF65-F5344CB8AC3E}">
        <p14:creationId xmlns:p14="http://schemas.microsoft.com/office/powerpoint/2010/main" val="3979117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542DB-9477-7940-A120-0570E3E1C6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A5F78F08-CD5D-414E-91AA-A4F07AF6DC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72B2FC-7686-D042-97DE-1AD6E4A8EFC6}"/>
              </a:ext>
            </a:extLst>
          </p:cNvPr>
          <p:cNvSpPr>
            <a:spLocks noGrp="1"/>
          </p:cNvSpPr>
          <p:nvPr>
            <p:ph type="dt" sz="half" idx="10"/>
          </p:nvPr>
        </p:nvSpPr>
        <p:spPr/>
        <p:txBody>
          <a:bodyPr/>
          <a:lstStyle/>
          <a:p>
            <a:fld id="{D2D30D36-7E29-9145-A9BF-4317D00F9150}" type="datetimeFigureOut">
              <a:rPr lang="es-ES_tradnl" smtClean="0"/>
              <a:t>1/8/21</a:t>
            </a:fld>
            <a:endParaRPr lang="es-ES_tradnl"/>
          </a:p>
        </p:txBody>
      </p:sp>
      <p:sp>
        <p:nvSpPr>
          <p:cNvPr id="5" name="Footer Placeholder 4">
            <a:extLst>
              <a:ext uri="{FF2B5EF4-FFF2-40B4-BE49-F238E27FC236}">
                <a16:creationId xmlns:a16="http://schemas.microsoft.com/office/drawing/2014/main" id="{F236C8A4-89DD-904C-BF24-835AB3AFF256}"/>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49A5C2F8-6D7F-DD42-B2BF-46AABDB24D18}"/>
              </a:ext>
            </a:extLst>
          </p:cNvPr>
          <p:cNvSpPr>
            <a:spLocks noGrp="1"/>
          </p:cNvSpPr>
          <p:nvPr>
            <p:ph type="sldNum" sz="quarter" idx="12"/>
          </p:nvPr>
        </p:nvSpPr>
        <p:spPr/>
        <p:txBody>
          <a:bodyPr/>
          <a:lstStyle/>
          <a:p>
            <a:fld id="{27B716F7-86BF-D74E-9435-A5F5502DCF37}" type="slidenum">
              <a:rPr lang="es-ES_tradnl" smtClean="0"/>
              <a:t>‹#›</a:t>
            </a:fld>
            <a:endParaRPr lang="es-ES_tradnl"/>
          </a:p>
        </p:txBody>
      </p:sp>
    </p:spTree>
    <p:extLst>
      <p:ext uri="{BB962C8B-B14F-4D97-AF65-F5344CB8AC3E}">
        <p14:creationId xmlns:p14="http://schemas.microsoft.com/office/powerpoint/2010/main" val="3648215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AA2ED-E840-4C42-B2A9-A2195C9C31E6}"/>
              </a:ext>
            </a:extLst>
          </p:cNvPr>
          <p:cNvSpPr>
            <a:spLocks noGrp="1"/>
          </p:cNvSpPr>
          <p:nvPr>
            <p:ph type="title"/>
          </p:nvPr>
        </p:nvSpPr>
        <p:spPr/>
        <p:txBody>
          <a:body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D5E4D28E-E283-D14A-BE85-C042469025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Content Placeholder 3">
            <a:extLst>
              <a:ext uri="{FF2B5EF4-FFF2-40B4-BE49-F238E27FC236}">
                <a16:creationId xmlns:a16="http://schemas.microsoft.com/office/drawing/2014/main" id="{1556E79C-0CBA-B543-B052-335FA253CA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5" name="Date Placeholder 4">
            <a:extLst>
              <a:ext uri="{FF2B5EF4-FFF2-40B4-BE49-F238E27FC236}">
                <a16:creationId xmlns:a16="http://schemas.microsoft.com/office/drawing/2014/main" id="{23677F05-BE44-914F-AEAD-627B01666FB7}"/>
              </a:ext>
            </a:extLst>
          </p:cNvPr>
          <p:cNvSpPr>
            <a:spLocks noGrp="1"/>
          </p:cNvSpPr>
          <p:nvPr>
            <p:ph type="dt" sz="half" idx="10"/>
          </p:nvPr>
        </p:nvSpPr>
        <p:spPr/>
        <p:txBody>
          <a:bodyPr/>
          <a:lstStyle/>
          <a:p>
            <a:fld id="{D2D30D36-7E29-9145-A9BF-4317D00F9150}" type="datetimeFigureOut">
              <a:rPr lang="es-ES_tradnl" smtClean="0"/>
              <a:t>1/8/21</a:t>
            </a:fld>
            <a:endParaRPr lang="es-ES_tradnl"/>
          </a:p>
        </p:txBody>
      </p:sp>
      <p:sp>
        <p:nvSpPr>
          <p:cNvPr id="6" name="Footer Placeholder 5">
            <a:extLst>
              <a:ext uri="{FF2B5EF4-FFF2-40B4-BE49-F238E27FC236}">
                <a16:creationId xmlns:a16="http://schemas.microsoft.com/office/drawing/2014/main" id="{956C49F6-63E6-9644-8124-B0DD15F11300}"/>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6EDBBD14-B99D-B94D-8317-6CD79719269C}"/>
              </a:ext>
            </a:extLst>
          </p:cNvPr>
          <p:cNvSpPr>
            <a:spLocks noGrp="1"/>
          </p:cNvSpPr>
          <p:nvPr>
            <p:ph type="sldNum" sz="quarter" idx="12"/>
          </p:nvPr>
        </p:nvSpPr>
        <p:spPr/>
        <p:txBody>
          <a:bodyPr/>
          <a:lstStyle/>
          <a:p>
            <a:fld id="{27B716F7-86BF-D74E-9435-A5F5502DCF37}" type="slidenum">
              <a:rPr lang="es-ES_tradnl" smtClean="0"/>
              <a:t>‹#›</a:t>
            </a:fld>
            <a:endParaRPr lang="es-ES_tradnl"/>
          </a:p>
        </p:txBody>
      </p:sp>
    </p:spTree>
    <p:extLst>
      <p:ext uri="{BB962C8B-B14F-4D97-AF65-F5344CB8AC3E}">
        <p14:creationId xmlns:p14="http://schemas.microsoft.com/office/powerpoint/2010/main" val="238396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F641F-C41A-2B4C-802E-47E0170DF046}"/>
              </a:ext>
            </a:extLst>
          </p:cNvPr>
          <p:cNvSpPr>
            <a:spLocks noGrp="1"/>
          </p:cNvSpPr>
          <p:nvPr>
            <p:ph type="title"/>
          </p:nvPr>
        </p:nvSpPr>
        <p:spPr>
          <a:xfrm>
            <a:off x="839788" y="365125"/>
            <a:ext cx="10515600" cy="1325563"/>
          </a:xfrm>
        </p:spPr>
        <p:txBody>
          <a:body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B3F1B779-51A5-6941-A3FB-3EC1829BC2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BB708F-9D99-0F4B-8957-F3AD38F3E9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5" name="Text Placeholder 4">
            <a:extLst>
              <a:ext uri="{FF2B5EF4-FFF2-40B4-BE49-F238E27FC236}">
                <a16:creationId xmlns:a16="http://schemas.microsoft.com/office/drawing/2014/main" id="{59CDAFEB-C139-EA4F-B256-FF6153B744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14C2EE-B3E9-6E43-BF69-91BCC59FDD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7" name="Date Placeholder 6">
            <a:extLst>
              <a:ext uri="{FF2B5EF4-FFF2-40B4-BE49-F238E27FC236}">
                <a16:creationId xmlns:a16="http://schemas.microsoft.com/office/drawing/2014/main" id="{ACC8E79A-3839-E743-BE93-DCE41979C37E}"/>
              </a:ext>
            </a:extLst>
          </p:cNvPr>
          <p:cNvSpPr>
            <a:spLocks noGrp="1"/>
          </p:cNvSpPr>
          <p:nvPr>
            <p:ph type="dt" sz="half" idx="10"/>
          </p:nvPr>
        </p:nvSpPr>
        <p:spPr/>
        <p:txBody>
          <a:bodyPr/>
          <a:lstStyle/>
          <a:p>
            <a:fld id="{D2D30D36-7E29-9145-A9BF-4317D00F9150}" type="datetimeFigureOut">
              <a:rPr lang="es-ES_tradnl" smtClean="0"/>
              <a:t>1/8/21</a:t>
            </a:fld>
            <a:endParaRPr lang="es-ES_tradnl"/>
          </a:p>
        </p:txBody>
      </p:sp>
      <p:sp>
        <p:nvSpPr>
          <p:cNvPr id="8" name="Footer Placeholder 7">
            <a:extLst>
              <a:ext uri="{FF2B5EF4-FFF2-40B4-BE49-F238E27FC236}">
                <a16:creationId xmlns:a16="http://schemas.microsoft.com/office/drawing/2014/main" id="{0F57C5D8-AC0D-B646-9481-A2AB1C47019B}"/>
              </a:ext>
            </a:extLst>
          </p:cNvPr>
          <p:cNvSpPr>
            <a:spLocks noGrp="1"/>
          </p:cNvSpPr>
          <p:nvPr>
            <p:ph type="ftr" sz="quarter" idx="11"/>
          </p:nvPr>
        </p:nvSpPr>
        <p:spPr/>
        <p:txBody>
          <a:bodyPr/>
          <a:lstStyle/>
          <a:p>
            <a:endParaRPr lang="es-ES_tradnl"/>
          </a:p>
        </p:txBody>
      </p:sp>
      <p:sp>
        <p:nvSpPr>
          <p:cNvPr id="9" name="Slide Number Placeholder 8">
            <a:extLst>
              <a:ext uri="{FF2B5EF4-FFF2-40B4-BE49-F238E27FC236}">
                <a16:creationId xmlns:a16="http://schemas.microsoft.com/office/drawing/2014/main" id="{DAA835C8-9B93-D146-B8A0-935644DEEDD3}"/>
              </a:ext>
            </a:extLst>
          </p:cNvPr>
          <p:cNvSpPr>
            <a:spLocks noGrp="1"/>
          </p:cNvSpPr>
          <p:nvPr>
            <p:ph type="sldNum" sz="quarter" idx="12"/>
          </p:nvPr>
        </p:nvSpPr>
        <p:spPr/>
        <p:txBody>
          <a:bodyPr/>
          <a:lstStyle/>
          <a:p>
            <a:fld id="{27B716F7-86BF-D74E-9435-A5F5502DCF37}" type="slidenum">
              <a:rPr lang="es-ES_tradnl" smtClean="0"/>
              <a:t>‹#›</a:t>
            </a:fld>
            <a:endParaRPr lang="es-ES_tradnl"/>
          </a:p>
        </p:txBody>
      </p:sp>
    </p:spTree>
    <p:extLst>
      <p:ext uri="{BB962C8B-B14F-4D97-AF65-F5344CB8AC3E}">
        <p14:creationId xmlns:p14="http://schemas.microsoft.com/office/powerpoint/2010/main" val="3575119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89515-B4DC-094C-AEFE-B0CC8569E6F3}"/>
              </a:ext>
            </a:extLst>
          </p:cNvPr>
          <p:cNvSpPr>
            <a:spLocks noGrp="1"/>
          </p:cNvSpPr>
          <p:nvPr>
            <p:ph type="title"/>
          </p:nvPr>
        </p:nvSpPr>
        <p:spPr/>
        <p:txBody>
          <a:bodyPr/>
          <a:lstStyle/>
          <a:p>
            <a:r>
              <a:rPr lang="en-US"/>
              <a:t>Click to edit Master title style</a:t>
            </a:r>
            <a:endParaRPr lang="es-ES_tradnl"/>
          </a:p>
        </p:txBody>
      </p:sp>
      <p:sp>
        <p:nvSpPr>
          <p:cNvPr id="3" name="Date Placeholder 2">
            <a:extLst>
              <a:ext uri="{FF2B5EF4-FFF2-40B4-BE49-F238E27FC236}">
                <a16:creationId xmlns:a16="http://schemas.microsoft.com/office/drawing/2014/main" id="{EF970B1E-6916-DE46-A9D3-1C07C4FF34F1}"/>
              </a:ext>
            </a:extLst>
          </p:cNvPr>
          <p:cNvSpPr>
            <a:spLocks noGrp="1"/>
          </p:cNvSpPr>
          <p:nvPr>
            <p:ph type="dt" sz="half" idx="10"/>
          </p:nvPr>
        </p:nvSpPr>
        <p:spPr/>
        <p:txBody>
          <a:bodyPr/>
          <a:lstStyle/>
          <a:p>
            <a:fld id="{D2D30D36-7E29-9145-A9BF-4317D00F9150}" type="datetimeFigureOut">
              <a:rPr lang="es-ES_tradnl" smtClean="0"/>
              <a:t>1/8/21</a:t>
            </a:fld>
            <a:endParaRPr lang="es-ES_tradnl"/>
          </a:p>
        </p:txBody>
      </p:sp>
      <p:sp>
        <p:nvSpPr>
          <p:cNvPr id="4" name="Footer Placeholder 3">
            <a:extLst>
              <a:ext uri="{FF2B5EF4-FFF2-40B4-BE49-F238E27FC236}">
                <a16:creationId xmlns:a16="http://schemas.microsoft.com/office/drawing/2014/main" id="{E74A5598-C53A-FB4E-BD75-F43B5B14E98A}"/>
              </a:ext>
            </a:extLst>
          </p:cNvPr>
          <p:cNvSpPr>
            <a:spLocks noGrp="1"/>
          </p:cNvSpPr>
          <p:nvPr>
            <p:ph type="ftr" sz="quarter" idx="11"/>
          </p:nvPr>
        </p:nvSpPr>
        <p:spPr/>
        <p:txBody>
          <a:bodyPr/>
          <a:lstStyle/>
          <a:p>
            <a:endParaRPr lang="es-ES_tradnl"/>
          </a:p>
        </p:txBody>
      </p:sp>
      <p:sp>
        <p:nvSpPr>
          <p:cNvPr id="5" name="Slide Number Placeholder 4">
            <a:extLst>
              <a:ext uri="{FF2B5EF4-FFF2-40B4-BE49-F238E27FC236}">
                <a16:creationId xmlns:a16="http://schemas.microsoft.com/office/drawing/2014/main" id="{FBA1B109-C682-2F46-BCA6-9FA4260C439E}"/>
              </a:ext>
            </a:extLst>
          </p:cNvPr>
          <p:cNvSpPr>
            <a:spLocks noGrp="1"/>
          </p:cNvSpPr>
          <p:nvPr>
            <p:ph type="sldNum" sz="quarter" idx="12"/>
          </p:nvPr>
        </p:nvSpPr>
        <p:spPr/>
        <p:txBody>
          <a:bodyPr/>
          <a:lstStyle/>
          <a:p>
            <a:fld id="{27B716F7-86BF-D74E-9435-A5F5502DCF37}" type="slidenum">
              <a:rPr lang="es-ES_tradnl" smtClean="0"/>
              <a:t>‹#›</a:t>
            </a:fld>
            <a:endParaRPr lang="es-ES_tradnl"/>
          </a:p>
        </p:txBody>
      </p:sp>
    </p:spTree>
    <p:extLst>
      <p:ext uri="{BB962C8B-B14F-4D97-AF65-F5344CB8AC3E}">
        <p14:creationId xmlns:p14="http://schemas.microsoft.com/office/powerpoint/2010/main" val="3091937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660002-92BC-1B44-8EFE-BF03325B91D6}"/>
              </a:ext>
            </a:extLst>
          </p:cNvPr>
          <p:cNvSpPr>
            <a:spLocks noGrp="1"/>
          </p:cNvSpPr>
          <p:nvPr>
            <p:ph type="dt" sz="half" idx="10"/>
          </p:nvPr>
        </p:nvSpPr>
        <p:spPr/>
        <p:txBody>
          <a:bodyPr/>
          <a:lstStyle/>
          <a:p>
            <a:fld id="{D2D30D36-7E29-9145-A9BF-4317D00F9150}" type="datetimeFigureOut">
              <a:rPr lang="es-ES_tradnl" smtClean="0"/>
              <a:t>1/8/21</a:t>
            </a:fld>
            <a:endParaRPr lang="es-ES_tradnl"/>
          </a:p>
        </p:txBody>
      </p:sp>
      <p:sp>
        <p:nvSpPr>
          <p:cNvPr id="3" name="Footer Placeholder 2">
            <a:extLst>
              <a:ext uri="{FF2B5EF4-FFF2-40B4-BE49-F238E27FC236}">
                <a16:creationId xmlns:a16="http://schemas.microsoft.com/office/drawing/2014/main" id="{9C141E67-2504-CB4D-B802-98FD996A89CE}"/>
              </a:ext>
            </a:extLst>
          </p:cNvPr>
          <p:cNvSpPr>
            <a:spLocks noGrp="1"/>
          </p:cNvSpPr>
          <p:nvPr>
            <p:ph type="ftr" sz="quarter" idx="11"/>
          </p:nvPr>
        </p:nvSpPr>
        <p:spPr/>
        <p:txBody>
          <a:bodyPr/>
          <a:lstStyle/>
          <a:p>
            <a:endParaRPr lang="es-ES_tradnl"/>
          </a:p>
        </p:txBody>
      </p:sp>
      <p:sp>
        <p:nvSpPr>
          <p:cNvPr id="4" name="Slide Number Placeholder 3">
            <a:extLst>
              <a:ext uri="{FF2B5EF4-FFF2-40B4-BE49-F238E27FC236}">
                <a16:creationId xmlns:a16="http://schemas.microsoft.com/office/drawing/2014/main" id="{85D932B8-3B4C-2945-B286-D9E61E290A91}"/>
              </a:ext>
            </a:extLst>
          </p:cNvPr>
          <p:cNvSpPr>
            <a:spLocks noGrp="1"/>
          </p:cNvSpPr>
          <p:nvPr>
            <p:ph type="sldNum" sz="quarter" idx="12"/>
          </p:nvPr>
        </p:nvSpPr>
        <p:spPr/>
        <p:txBody>
          <a:bodyPr/>
          <a:lstStyle/>
          <a:p>
            <a:fld id="{27B716F7-86BF-D74E-9435-A5F5502DCF37}" type="slidenum">
              <a:rPr lang="es-ES_tradnl" smtClean="0"/>
              <a:t>‹#›</a:t>
            </a:fld>
            <a:endParaRPr lang="es-ES_tradnl"/>
          </a:p>
        </p:txBody>
      </p:sp>
    </p:spTree>
    <p:extLst>
      <p:ext uri="{BB962C8B-B14F-4D97-AF65-F5344CB8AC3E}">
        <p14:creationId xmlns:p14="http://schemas.microsoft.com/office/powerpoint/2010/main" val="2096368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58EBF-0EE5-E44B-9FDD-A6D0046A17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1D71B27A-5BDC-E64E-8AC1-5C9D7479F2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Text Placeholder 3">
            <a:extLst>
              <a:ext uri="{FF2B5EF4-FFF2-40B4-BE49-F238E27FC236}">
                <a16:creationId xmlns:a16="http://schemas.microsoft.com/office/drawing/2014/main" id="{8FEDF750-B7AF-7645-809C-33922FCE06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0B290-2A6C-7D4B-8364-6A8EC3C6C147}"/>
              </a:ext>
            </a:extLst>
          </p:cNvPr>
          <p:cNvSpPr>
            <a:spLocks noGrp="1"/>
          </p:cNvSpPr>
          <p:nvPr>
            <p:ph type="dt" sz="half" idx="10"/>
          </p:nvPr>
        </p:nvSpPr>
        <p:spPr/>
        <p:txBody>
          <a:bodyPr/>
          <a:lstStyle/>
          <a:p>
            <a:fld id="{D2D30D36-7E29-9145-A9BF-4317D00F9150}" type="datetimeFigureOut">
              <a:rPr lang="es-ES_tradnl" smtClean="0"/>
              <a:t>1/8/21</a:t>
            </a:fld>
            <a:endParaRPr lang="es-ES_tradnl"/>
          </a:p>
        </p:txBody>
      </p:sp>
      <p:sp>
        <p:nvSpPr>
          <p:cNvPr id="6" name="Footer Placeholder 5">
            <a:extLst>
              <a:ext uri="{FF2B5EF4-FFF2-40B4-BE49-F238E27FC236}">
                <a16:creationId xmlns:a16="http://schemas.microsoft.com/office/drawing/2014/main" id="{DEEDE296-F317-1741-9541-9225AB75520C}"/>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BB2BC04C-A45A-8E4B-9E59-9233F3C5D777}"/>
              </a:ext>
            </a:extLst>
          </p:cNvPr>
          <p:cNvSpPr>
            <a:spLocks noGrp="1"/>
          </p:cNvSpPr>
          <p:nvPr>
            <p:ph type="sldNum" sz="quarter" idx="12"/>
          </p:nvPr>
        </p:nvSpPr>
        <p:spPr/>
        <p:txBody>
          <a:bodyPr/>
          <a:lstStyle/>
          <a:p>
            <a:fld id="{27B716F7-86BF-D74E-9435-A5F5502DCF37}" type="slidenum">
              <a:rPr lang="es-ES_tradnl" smtClean="0"/>
              <a:t>‹#›</a:t>
            </a:fld>
            <a:endParaRPr lang="es-ES_tradnl"/>
          </a:p>
        </p:txBody>
      </p:sp>
    </p:spTree>
    <p:extLst>
      <p:ext uri="{BB962C8B-B14F-4D97-AF65-F5344CB8AC3E}">
        <p14:creationId xmlns:p14="http://schemas.microsoft.com/office/powerpoint/2010/main" val="2134671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015CC-BBE7-4446-8148-5CBDED023B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_tradnl"/>
          </a:p>
        </p:txBody>
      </p:sp>
      <p:sp>
        <p:nvSpPr>
          <p:cNvPr id="3" name="Picture Placeholder 2">
            <a:extLst>
              <a:ext uri="{FF2B5EF4-FFF2-40B4-BE49-F238E27FC236}">
                <a16:creationId xmlns:a16="http://schemas.microsoft.com/office/drawing/2014/main" id="{D9772DD0-E938-E746-B840-06CB3B0761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Text Placeholder 3">
            <a:extLst>
              <a:ext uri="{FF2B5EF4-FFF2-40B4-BE49-F238E27FC236}">
                <a16:creationId xmlns:a16="http://schemas.microsoft.com/office/drawing/2014/main" id="{3000FD40-6559-F246-A243-8C2195ED88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1FB27B-8992-FF4E-8C4F-D082E88F203F}"/>
              </a:ext>
            </a:extLst>
          </p:cNvPr>
          <p:cNvSpPr>
            <a:spLocks noGrp="1"/>
          </p:cNvSpPr>
          <p:nvPr>
            <p:ph type="dt" sz="half" idx="10"/>
          </p:nvPr>
        </p:nvSpPr>
        <p:spPr/>
        <p:txBody>
          <a:bodyPr/>
          <a:lstStyle/>
          <a:p>
            <a:fld id="{D2D30D36-7E29-9145-A9BF-4317D00F9150}" type="datetimeFigureOut">
              <a:rPr lang="es-ES_tradnl" smtClean="0"/>
              <a:t>1/8/21</a:t>
            </a:fld>
            <a:endParaRPr lang="es-ES_tradnl"/>
          </a:p>
        </p:txBody>
      </p:sp>
      <p:sp>
        <p:nvSpPr>
          <p:cNvPr id="6" name="Footer Placeholder 5">
            <a:extLst>
              <a:ext uri="{FF2B5EF4-FFF2-40B4-BE49-F238E27FC236}">
                <a16:creationId xmlns:a16="http://schemas.microsoft.com/office/drawing/2014/main" id="{5CFC433C-8366-904C-83FD-D838A290F85B}"/>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D6B3AB65-ED7A-7D40-A140-E55117A1157E}"/>
              </a:ext>
            </a:extLst>
          </p:cNvPr>
          <p:cNvSpPr>
            <a:spLocks noGrp="1"/>
          </p:cNvSpPr>
          <p:nvPr>
            <p:ph type="sldNum" sz="quarter" idx="12"/>
          </p:nvPr>
        </p:nvSpPr>
        <p:spPr/>
        <p:txBody>
          <a:bodyPr/>
          <a:lstStyle/>
          <a:p>
            <a:fld id="{27B716F7-86BF-D74E-9435-A5F5502DCF37}" type="slidenum">
              <a:rPr lang="es-ES_tradnl" smtClean="0"/>
              <a:t>‹#›</a:t>
            </a:fld>
            <a:endParaRPr lang="es-ES_tradnl"/>
          </a:p>
        </p:txBody>
      </p:sp>
    </p:spTree>
    <p:extLst>
      <p:ext uri="{BB962C8B-B14F-4D97-AF65-F5344CB8AC3E}">
        <p14:creationId xmlns:p14="http://schemas.microsoft.com/office/powerpoint/2010/main" val="185846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78D6B9-AC68-E843-95C9-F511468AC1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88512CAB-4A5B-8349-BB62-BD955AA16B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DBB0F3A0-F137-E046-BA94-27316F0D73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D30D36-7E29-9145-A9BF-4317D00F9150}" type="datetimeFigureOut">
              <a:rPr lang="es-ES_tradnl" smtClean="0"/>
              <a:t>1/8/21</a:t>
            </a:fld>
            <a:endParaRPr lang="es-ES_tradnl"/>
          </a:p>
        </p:txBody>
      </p:sp>
      <p:sp>
        <p:nvSpPr>
          <p:cNvPr id="5" name="Footer Placeholder 4">
            <a:extLst>
              <a:ext uri="{FF2B5EF4-FFF2-40B4-BE49-F238E27FC236}">
                <a16:creationId xmlns:a16="http://schemas.microsoft.com/office/drawing/2014/main" id="{F52F4A96-F5CD-3144-922E-ACB04DD2A3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Slide Number Placeholder 5">
            <a:extLst>
              <a:ext uri="{FF2B5EF4-FFF2-40B4-BE49-F238E27FC236}">
                <a16:creationId xmlns:a16="http://schemas.microsoft.com/office/drawing/2014/main" id="{838CD25D-8C37-CF42-8703-7C145A6CBD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716F7-86BF-D74E-9435-A5F5502DCF37}" type="slidenum">
              <a:rPr lang="es-ES_tradnl" smtClean="0"/>
              <a:t>‹#›</a:t>
            </a:fld>
            <a:endParaRPr lang="es-ES_tradnl"/>
          </a:p>
        </p:txBody>
      </p:sp>
    </p:spTree>
    <p:extLst>
      <p:ext uri="{BB962C8B-B14F-4D97-AF65-F5344CB8AC3E}">
        <p14:creationId xmlns:p14="http://schemas.microsoft.com/office/powerpoint/2010/main" val="110972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arking lot full of cars&#10;&#10;Description automatically generated">
            <a:extLst>
              <a:ext uri="{FF2B5EF4-FFF2-40B4-BE49-F238E27FC236}">
                <a16:creationId xmlns:a16="http://schemas.microsoft.com/office/drawing/2014/main" id="{420AF2D4-00CD-FD42-8F6B-69F840820935}"/>
              </a:ext>
            </a:extLst>
          </p:cNvPr>
          <p:cNvPicPr>
            <a:picLocks noChangeAspect="1"/>
          </p:cNvPicPr>
          <p:nvPr/>
        </p:nvPicPr>
        <p:blipFill rotWithShape="1">
          <a:blip r:embed="rId2"/>
          <a:srcRect t="1746" r="26044" b="4639"/>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875C86-DFD4-8F46-A879-3C6A18B2ACCC}"/>
              </a:ext>
            </a:extLst>
          </p:cNvPr>
          <p:cNvSpPr>
            <a:spLocks noGrp="1"/>
          </p:cNvSpPr>
          <p:nvPr>
            <p:ph type="ctrTitle"/>
          </p:nvPr>
        </p:nvSpPr>
        <p:spPr>
          <a:xfrm>
            <a:off x="477980" y="1122363"/>
            <a:ext cx="4158187" cy="3204134"/>
          </a:xfrm>
        </p:spPr>
        <p:txBody>
          <a:bodyPr anchor="b">
            <a:normAutofit/>
          </a:bodyPr>
          <a:lstStyle/>
          <a:p>
            <a:pPr algn="l"/>
            <a:r>
              <a:rPr lang="en-US" sz="4800" dirty="0"/>
              <a:t>Predicting U.S. Car Preferences</a:t>
            </a:r>
          </a:p>
        </p:txBody>
      </p:sp>
      <p:sp>
        <p:nvSpPr>
          <p:cNvPr id="3" name="Subtitle 2">
            <a:extLst>
              <a:ext uri="{FF2B5EF4-FFF2-40B4-BE49-F238E27FC236}">
                <a16:creationId xmlns:a16="http://schemas.microsoft.com/office/drawing/2014/main" id="{12C347A5-721B-C244-B585-20045E0E2BED}"/>
              </a:ext>
            </a:extLst>
          </p:cNvPr>
          <p:cNvSpPr>
            <a:spLocks noGrp="1"/>
          </p:cNvSpPr>
          <p:nvPr>
            <p:ph type="subTitle" idx="1"/>
          </p:nvPr>
        </p:nvSpPr>
        <p:spPr>
          <a:xfrm>
            <a:off x="477980" y="4872922"/>
            <a:ext cx="4023359" cy="1208141"/>
          </a:xfrm>
        </p:spPr>
        <p:txBody>
          <a:bodyPr>
            <a:normAutofit/>
          </a:bodyPr>
          <a:lstStyle/>
          <a:p>
            <a:pPr algn="l"/>
            <a:r>
              <a:rPr lang="en-US" sz="2000" dirty="0"/>
              <a:t>IBM Applied Data Science Certificate</a:t>
            </a:r>
          </a:p>
          <a:p>
            <a:pPr algn="l"/>
            <a:endParaRPr lang="en-US" sz="2000" dirty="0"/>
          </a:p>
          <a:p>
            <a:pPr algn="l"/>
            <a:r>
              <a:rPr lang="en-US" sz="2000" dirty="0"/>
              <a:t>Martín Santiago Rivera Ritchie</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187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road, outdoor, car, sky&#10;&#10;Description automatically generated">
            <a:extLst>
              <a:ext uri="{FF2B5EF4-FFF2-40B4-BE49-F238E27FC236}">
                <a16:creationId xmlns:a16="http://schemas.microsoft.com/office/drawing/2014/main" id="{0062BE85-9417-4549-8C4E-2D83152F0F4C}"/>
              </a:ext>
            </a:extLst>
          </p:cNvPr>
          <p:cNvPicPr>
            <a:picLocks noChangeAspect="1"/>
          </p:cNvPicPr>
          <p:nvPr/>
        </p:nvPicPr>
        <p:blipFill rotWithShape="1">
          <a:blip r:embed="rId2">
            <a:alphaModFix amt="52000"/>
          </a:blip>
          <a:srcRect t="43767" b="21417"/>
          <a:stretch/>
        </p:blipFill>
        <p:spPr>
          <a:xfrm>
            <a:off x="-1" y="4503242"/>
            <a:ext cx="12192000" cy="2387688"/>
          </a:xfrm>
          <a:prstGeom prst="rect">
            <a:avLst/>
          </a:prstGeom>
        </p:spPr>
      </p:pic>
      <p:sp>
        <p:nvSpPr>
          <p:cNvPr id="2" name="Title 1">
            <a:extLst>
              <a:ext uri="{FF2B5EF4-FFF2-40B4-BE49-F238E27FC236}">
                <a16:creationId xmlns:a16="http://schemas.microsoft.com/office/drawing/2014/main" id="{EE85C35F-81CF-F644-86B9-D56848D34058}"/>
              </a:ext>
            </a:extLst>
          </p:cNvPr>
          <p:cNvSpPr>
            <a:spLocks noGrp="1"/>
          </p:cNvSpPr>
          <p:nvPr>
            <p:ph type="title"/>
          </p:nvPr>
        </p:nvSpPr>
        <p:spPr>
          <a:xfrm>
            <a:off x="538619" y="309682"/>
            <a:ext cx="5557381" cy="1135737"/>
          </a:xfrm>
        </p:spPr>
        <p:txBody>
          <a:bodyPr vert="horz" lIns="91440" tIns="45720" rIns="91440" bIns="45720" rtlCol="0" anchor="ctr">
            <a:normAutofit/>
          </a:bodyPr>
          <a:lstStyle/>
          <a:p>
            <a:r>
              <a:rPr lang="en-US" sz="3600" dirty="0"/>
              <a:t>Results per State: California</a:t>
            </a:r>
          </a:p>
        </p:txBody>
      </p:sp>
      <p:sp>
        <p:nvSpPr>
          <p:cNvPr id="6" name="TextBox 5">
            <a:extLst>
              <a:ext uri="{FF2B5EF4-FFF2-40B4-BE49-F238E27FC236}">
                <a16:creationId xmlns:a16="http://schemas.microsoft.com/office/drawing/2014/main" id="{B636C98D-0852-5444-B568-ED5043DD50AC}"/>
              </a:ext>
            </a:extLst>
          </p:cNvPr>
          <p:cNvSpPr txBox="1"/>
          <p:nvPr/>
        </p:nvSpPr>
        <p:spPr>
          <a:xfrm>
            <a:off x="643468" y="1782981"/>
            <a:ext cx="4128985" cy="4393982"/>
          </a:xfrm>
          <a:prstGeom prst="rect">
            <a:avLst/>
          </a:prstGeom>
          <a:solidFill>
            <a:schemeClr val="bg1">
              <a:alpha val="80000"/>
            </a:schemeClr>
          </a:solidFill>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u="sng" dirty="0"/>
              <a:t>Mileage vs. Year</a:t>
            </a:r>
            <a:r>
              <a:rPr lang="en-US" sz="2000" dirty="0"/>
              <a:t>: From the graph we can see that the most popular cars are </a:t>
            </a:r>
            <a:r>
              <a:rPr lang="en-US" sz="2000" b="1" dirty="0"/>
              <a:t>used cars </a:t>
            </a:r>
            <a:r>
              <a:rPr lang="en-US" sz="2000" dirty="0"/>
              <a:t>with mileages between </a:t>
            </a:r>
            <a:r>
              <a:rPr lang="en-US" sz="2000" b="1" dirty="0"/>
              <a:t>30,000 – 50,000 miles</a:t>
            </a:r>
            <a:r>
              <a:rPr lang="en-US" sz="2000" dirty="0"/>
              <a:t>.</a:t>
            </a:r>
          </a:p>
          <a:p>
            <a:pPr>
              <a:lnSpc>
                <a:spcPct val="90000"/>
              </a:lnSpc>
              <a:spcAft>
                <a:spcPts val="600"/>
              </a:spcAft>
            </a:pPr>
            <a:endParaRPr lang="en-US" sz="2000" dirty="0"/>
          </a:p>
          <a:p>
            <a:pPr indent="-228600">
              <a:lnSpc>
                <a:spcPct val="90000"/>
              </a:lnSpc>
              <a:spcAft>
                <a:spcPts val="600"/>
              </a:spcAft>
              <a:buFont typeface="Arial" panose="020B0604020202020204" pitchFamily="34" charset="0"/>
              <a:buChar char="•"/>
            </a:pPr>
            <a:r>
              <a:rPr lang="en-US" sz="2000" u="sng" dirty="0"/>
              <a:t>Model vs. Year</a:t>
            </a:r>
            <a:r>
              <a:rPr lang="en-US" sz="2000" dirty="0"/>
              <a:t>: From the graph we observe that the most popular years and models in California are </a:t>
            </a:r>
            <a:r>
              <a:rPr lang="en-US" sz="2000" b="1" dirty="0"/>
              <a:t>2019</a:t>
            </a:r>
            <a:r>
              <a:rPr lang="en-US" sz="2000" dirty="0"/>
              <a:t> </a:t>
            </a:r>
            <a:r>
              <a:rPr lang="en-US" sz="2000" b="1" dirty="0"/>
              <a:t>Minivans</a:t>
            </a:r>
            <a:r>
              <a:rPr lang="en-US" sz="2000" dirty="0"/>
              <a:t>, </a:t>
            </a:r>
            <a:r>
              <a:rPr lang="en-US" sz="2000" b="1" dirty="0"/>
              <a:t>2018</a:t>
            </a:r>
            <a:r>
              <a:rPr lang="en-US" sz="2000" dirty="0"/>
              <a:t> four door </a:t>
            </a:r>
            <a:r>
              <a:rPr lang="en-US" sz="2000" b="1" dirty="0"/>
              <a:t>Sedans</a:t>
            </a:r>
            <a:r>
              <a:rPr lang="en-US" sz="2000" dirty="0"/>
              <a:t>, </a:t>
            </a:r>
            <a:r>
              <a:rPr lang="en-US" sz="2000" b="1" dirty="0"/>
              <a:t>2017</a:t>
            </a:r>
            <a:r>
              <a:rPr lang="en-US" sz="2000" dirty="0"/>
              <a:t> </a:t>
            </a:r>
            <a:r>
              <a:rPr lang="en-US" sz="2000" b="1" dirty="0"/>
              <a:t>Electric</a:t>
            </a:r>
            <a:r>
              <a:rPr lang="en-US" sz="2000" dirty="0"/>
              <a:t> cars, </a:t>
            </a:r>
            <a:r>
              <a:rPr lang="en-US" sz="2000" b="1" dirty="0"/>
              <a:t>2016 Motorcycles</a:t>
            </a:r>
            <a:r>
              <a:rPr lang="en-US" sz="2000" dirty="0"/>
              <a:t>.  </a:t>
            </a:r>
          </a:p>
          <a:p>
            <a:pPr indent="-228600">
              <a:lnSpc>
                <a:spcPct val="90000"/>
              </a:lnSpc>
              <a:spcAft>
                <a:spcPts val="600"/>
              </a:spcAft>
              <a:buFont typeface="Arial" panose="020B0604020202020204" pitchFamily="34" charset="0"/>
              <a:buChar char="•"/>
            </a:pPr>
            <a:endParaRPr lang="en-US" sz="2000" dirty="0"/>
          </a:p>
        </p:txBody>
      </p:sp>
      <p:grpSp>
        <p:nvGrpSpPr>
          <p:cNvPr id="13" name="Group 1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4" name="Rectangle 1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Chart, scatter chart&#10;&#10;Description automatically generated">
            <a:extLst>
              <a:ext uri="{FF2B5EF4-FFF2-40B4-BE49-F238E27FC236}">
                <a16:creationId xmlns:a16="http://schemas.microsoft.com/office/drawing/2014/main" id="{074CDFD7-451D-C049-B1A4-3EE9A88C5A02}"/>
              </a:ext>
            </a:extLst>
          </p:cNvPr>
          <p:cNvPicPr/>
          <p:nvPr/>
        </p:nvPicPr>
        <p:blipFill>
          <a:blip r:embed="rId3">
            <a:extLst>
              <a:ext uri="{28A0092B-C50C-407E-A947-70E740481C1C}">
                <a14:useLocalDpi xmlns:a14="http://schemas.microsoft.com/office/drawing/2010/main" val="0"/>
              </a:ext>
            </a:extLst>
          </a:blip>
          <a:stretch>
            <a:fillRect/>
          </a:stretch>
        </p:blipFill>
        <p:spPr>
          <a:xfrm>
            <a:off x="6755582" y="3432702"/>
            <a:ext cx="3866634" cy="3320909"/>
          </a:xfrm>
          <a:prstGeom prst="rect">
            <a:avLst/>
          </a:prstGeom>
        </p:spPr>
      </p:pic>
      <p:pic>
        <p:nvPicPr>
          <p:cNvPr id="4" name="Picture 3" descr="Chart, scatter chart&#10;&#10;Description automatically generated">
            <a:extLst>
              <a:ext uri="{FF2B5EF4-FFF2-40B4-BE49-F238E27FC236}">
                <a16:creationId xmlns:a16="http://schemas.microsoft.com/office/drawing/2014/main" id="{1501DEE0-DA98-FE4D-A1DC-A6CF8340EB4D}"/>
              </a:ext>
            </a:extLst>
          </p:cNvPr>
          <p:cNvPicPr/>
          <p:nvPr/>
        </p:nvPicPr>
        <p:blipFill>
          <a:blip r:embed="rId4">
            <a:extLst>
              <a:ext uri="{28A0092B-C50C-407E-A947-70E740481C1C}">
                <a14:useLocalDpi xmlns:a14="http://schemas.microsoft.com/office/drawing/2010/main" val="0"/>
              </a:ext>
            </a:extLst>
          </a:blip>
          <a:stretch>
            <a:fillRect/>
          </a:stretch>
        </p:blipFill>
        <p:spPr>
          <a:xfrm>
            <a:off x="6634619" y="86963"/>
            <a:ext cx="4128985" cy="3320909"/>
          </a:xfrm>
          <a:prstGeom prst="rect">
            <a:avLst/>
          </a:prstGeom>
        </p:spPr>
      </p:pic>
      <p:cxnSp>
        <p:nvCxnSpPr>
          <p:cNvPr id="20" name="Straight Connector 19">
            <a:extLst>
              <a:ext uri="{FF2B5EF4-FFF2-40B4-BE49-F238E27FC236}">
                <a16:creationId xmlns:a16="http://schemas.microsoft.com/office/drawing/2014/main" id="{5B1B5795-6774-1D41-9404-43BB3F208977}"/>
              </a:ext>
            </a:extLst>
          </p:cNvPr>
          <p:cNvCxnSpPr>
            <a:cxnSpLocks/>
          </p:cNvCxnSpPr>
          <p:nvPr/>
        </p:nvCxnSpPr>
        <p:spPr>
          <a:xfrm>
            <a:off x="538619" y="1269581"/>
            <a:ext cx="4960307"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8254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EE0C8-F09D-8548-B962-2356AA82965C}"/>
              </a:ext>
            </a:extLst>
          </p:cNvPr>
          <p:cNvSpPr>
            <a:spLocks noGrp="1"/>
          </p:cNvSpPr>
          <p:nvPr>
            <p:ph type="title"/>
          </p:nvPr>
        </p:nvSpPr>
        <p:spPr>
          <a:xfrm>
            <a:off x="481013" y="3752849"/>
            <a:ext cx="3290887" cy="2452687"/>
          </a:xfrm>
        </p:spPr>
        <p:txBody>
          <a:bodyPr anchor="ctr">
            <a:normAutofit/>
          </a:bodyPr>
          <a:lstStyle/>
          <a:p>
            <a:r>
              <a:rPr lang="es-ES_tradnl" sz="3600" dirty="0" err="1"/>
              <a:t>Conclusions</a:t>
            </a:r>
            <a:r>
              <a:rPr lang="es-ES_tradnl" sz="3600" dirty="0"/>
              <a:t> &amp; </a:t>
            </a:r>
            <a:r>
              <a:rPr lang="es-ES_tradnl" sz="3600" dirty="0" err="1"/>
              <a:t>Future</a:t>
            </a:r>
            <a:r>
              <a:rPr lang="es-ES_tradnl" sz="3600" dirty="0"/>
              <a:t> </a:t>
            </a:r>
            <a:r>
              <a:rPr lang="es-ES_tradnl" sz="3600" dirty="0" err="1"/>
              <a:t>Directions</a:t>
            </a:r>
            <a:endParaRPr lang="es-ES_tradnl" sz="3600" dirty="0"/>
          </a:p>
        </p:txBody>
      </p:sp>
      <p:pic>
        <p:nvPicPr>
          <p:cNvPr id="5" name="Content Placeholder 4" descr="A group of cars parked in a parking lot&#10;&#10;Description automatically generated with medium confidence">
            <a:extLst>
              <a:ext uri="{FF2B5EF4-FFF2-40B4-BE49-F238E27FC236}">
                <a16:creationId xmlns:a16="http://schemas.microsoft.com/office/drawing/2014/main" id="{F128DEF6-42CC-5144-9177-29A7514C1B7B}"/>
              </a:ext>
            </a:extLst>
          </p:cNvPr>
          <p:cNvPicPr>
            <a:picLocks noChangeAspect="1"/>
          </p:cNvPicPr>
          <p:nvPr/>
        </p:nvPicPr>
        <p:blipFill rotWithShape="1">
          <a:blip r:embed="rId2"/>
          <a:srcRect t="939" b="1669"/>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9" name="Content Placeholder 8">
            <a:extLst>
              <a:ext uri="{FF2B5EF4-FFF2-40B4-BE49-F238E27FC236}">
                <a16:creationId xmlns:a16="http://schemas.microsoft.com/office/drawing/2014/main" id="{DDD59636-3E82-4883-A229-E4646CC3F074}"/>
              </a:ext>
            </a:extLst>
          </p:cNvPr>
          <p:cNvSpPr>
            <a:spLocks noGrp="1"/>
          </p:cNvSpPr>
          <p:nvPr>
            <p:ph idx="1"/>
          </p:nvPr>
        </p:nvSpPr>
        <p:spPr>
          <a:xfrm>
            <a:off x="3952288" y="3429000"/>
            <a:ext cx="8239692" cy="3428990"/>
          </a:xfrm>
        </p:spPr>
        <p:txBody>
          <a:bodyPr anchor="ctr">
            <a:noAutofit/>
          </a:bodyPr>
          <a:lstStyle/>
          <a:p>
            <a:r>
              <a:rPr lang="en-US" sz="2000" dirty="0"/>
              <a:t>Conclusions:</a:t>
            </a:r>
          </a:p>
          <a:p>
            <a:pPr lvl="1"/>
            <a:r>
              <a:rPr lang="en-US" sz="1600" dirty="0"/>
              <a:t>The models confirm that there is a propensity for costumers to purchase used cars. </a:t>
            </a:r>
          </a:p>
          <a:p>
            <a:pPr lvl="1"/>
            <a:r>
              <a:rPr lang="en-US" sz="1600" dirty="0"/>
              <a:t>The model was able to detect the different preferences per state, for example . In Florida we see a preference towards minivans and pickups, while in California there’s a propensity for electric cars and motorcycles. </a:t>
            </a:r>
          </a:p>
          <a:p>
            <a:r>
              <a:rPr lang="en-US" sz="2000" dirty="0"/>
              <a:t>Future Directions:</a:t>
            </a:r>
          </a:p>
          <a:p>
            <a:pPr lvl="1"/>
            <a:r>
              <a:rPr lang="en-US" sz="1600" dirty="0"/>
              <a:t>For future directions it would be useful to have a wider range of consumer data. As I established in the data acquisition portion, the data used belongs to a single auction website, and as such it is a small representation of the overall market </a:t>
            </a:r>
          </a:p>
          <a:p>
            <a:pPr lvl="1"/>
            <a:r>
              <a:rPr lang="en-US" sz="1600" dirty="0"/>
              <a:t>With a broader data base new trends might be identified, and with a higher number of transactions, the information also becomes more indicative of purchasing patterns; after all the data base used only represents 2,498 clients of the over 200 million adults in the US. </a:t>
            </a:r>
          </a:p>
        </p:txBody>
      </p:sp>
      <p:cxnSp>
        <p:nvCxnSpPr>
          <p:cNvPr id="7" name="Straight Connector 6">
            <a:extLst>
              <a:ext uri="{FF2B5EF4-FFF2-40B4-BE49-F238E27FC236}">
                <a16:creationId xmlns:a16="http://schemas.microsoft.com/office/drawing/2014/main" id="{9CE91181-18D7-444D-93C5-CEDDC00E8722}"/>
              </a:ext>
            </a:extLst>
          </p:cNvPr>
          <p:cNvCxnSpPr/>
          <p:nvPr/>
        </p:nvCxnSpPr>
        <p:spPr>
          <a:xfrm>
            <a:off x="300625" y="5862181"/>
            <a:ext cx="3156559"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7D745EC-50FD-A146-A446-3FFCFA912F97}"/>
              </a:ext>
            </a:extLst>
          </p:cNvPr>
          <p:cNvCxnSpPr>
            <a:cxnSpLocks/>
          </p:cNvCxnSpPr>
          <p:nvPr/>
        </p:nvCxnSpPr>
        <p:spPr>
          <a:xfrm>
            <a:off x="3457184" y="3989950"/>
            <a:ext cx="0" cy="1718153"/>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8107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descr="A picture containing road, outdoor, car, sky&#10;&#10;Description automatically generated">
            <a:extLst>
              <a:ext uri="{FF2B5EF4-FFF2-40B4-BE49-F238E27FC236}">
                <a16:creationId xmlns:a16="http://schemas.microsoft.com/office/drawing/2014/main" id="{39DAC6DA-3A1A-7947-9C40-65096E486F0E}"/>
              </a:ext>
            </a:extLst>
          </p:cNvPr>
          <p:cNvPicPr>
            <a:picLocks noChangeAspect="1"/>
          </p:cNvPicPr>
          <p:nvPr/>
        </p:nvPicPr>
        <p:blipFill rotWithShape="1">
          <a:blip r:embed="rId2">
            <a:alphaModFix amt="52000"/>
          </a:blip>
          <a:srcRect t="43767" b="21417"/>
          <a:stretch/>
        </p:blipFill>
        <p:spPr>
          <a:xfrm>
            <a:off x="-1" y="4503242"/>
            <a:ext cx="12192000" cy="2387688"/>
          </a:xfrm>
          <a:prstGeom prst="rect">
            <a:avLst/>
          </a:prstGeom>
        </p:spPr>
      </p:pic>
      <p:sp>
        <p:nvSpPr>
          <p:cNvPr id="2" name="Title 1">
            <a:extLst>
              <a:ext uri="{FF2B5EF4-FFF2-40B4-BE49-F238E27FC236}">
                <a16:creationId xmlns:a16="http://schemas.microsoft.com/office/drawing/2014/main" id="{97F2055F-FC49-A14D-8500-99028FCAD9AC}"/>
              </a:ext>
            </a:extLst>
          </p:cNvPr>
          <p:cNvSpPr>
            <a:spLocks noGrp="1"/>
          </p:cNvSpPr>
          <p:nvPr>
            <p:ph type="title"/>
          </p:nvPr>
        </p:nvSpPr>
        <p:spPr>
          <a:xfrm>
            <a:off x="643467" y="321734"/>
            <a:ext cx="4855459" cy="1135737"/>
          </a:xfrm>
        </p:spPr>
        <p:txBody>
          <a:bodyPr>
            <a:normAutofit/>
          </a:bodyPr>
          <a:lstStyle/>
          <a:p>
            <a:r>
              <a:rPr lang="en-US" sz="3600" dirty="0"/>
              <a:t>Predicting U.S. Car Preferences per State</a:t>
            </a:r>
          </a:p>
        </p:txBody>
      </p:sp>
      <p:sp>
        <p:nvSpPr>
          <p:cNvPr id="3" name="Content Placeholder 2">
            <a:extLst>
              <a:ext uri="{FF2B5EF4-FFF2-40B4-BE49-F238E27FC236}">
                <a16:creationId xmlns:a16="http://schemas.microsoft.com/office/drawing/2014/main" id="{E10F6D8E-6ED4-0647-8E1F-66F6963842DB}"/>
              </a:ext>
            </a:extLst>
          </p:cNvPr>
          <p:cNvSpPr>
            <a:spLocks noGrp="1"/>
          </p:cNvSpPr>
          <p:nvPr>
            <p:ph idx="1"/>
          </p:nvPr>
        </p:nvSpPr>
        <p:spPr>
          <a:xfrm>
            <a:off x="670706" y="1788235"/>
            <a:ext cx="4960308" cy="4393982"/>
          </a:xfrm>
          <a:solidFill>
            <a:schemeClr val="bg1">
              <a:alpha val="80000"/>
            </a:schemeClr>
          </a:solidFill>
        </p:spPr>
        <p:txBody>
          <a:bodyPr>
            <a:normAutofit/>
          </a:bodyPr>
          <a:lstStyle/>
          <a:p>
            <a:r>
              <a:rPr lang="en-US" sz="2000" dirty="0"/>
              <a:t>According to Statista in 2019 an estimated </a:t>
            </a:r>
            <a:r>
              <a:rPr lang="en-US" sz="2000" b="1" dirty="0"/>
              <a:t>40.8%</a:t>
            </a:r>
            <a:r>
              <a:rPr lang="en-US" sz="2000" dirty="0"/>
              <a:t> of sales made in the US were used cars, in comparison to the 17% comprised by new car sales (graph 1). </a:t>
            </a:r>
          </a:p>
          <a:p>
            <a:pPr marL="0" indent="0">
              <a:buNone/>
            </a:pPr>
            <a:endParaRPr lang="en-US" sz="2000" dirty="0"/>
          </a:p>
          <a:p>
            <a:r>
              <a:rPr lang="en-US" sz="2000" dirty="0"/>
              <a:t>The focus of the study is directed towards Car Dealership owners and managers that wish to find which cars are the most likely to be sold in their state, and at what price range, in order to better balance their stock of new vs. used cars. </a:t>
            </a:r>
          </a:p>
        </p:txBody>
      </p:sp>
      <p:pic>
        <p:nvPicPr>
          <p:cNvPr id="23" name="Picture 22" descr="Graphical user interface&#10;&#10;Description automatically generated with medium confidence">
            <a:extLst>
              <a:ext uri="{FF2B5EF4-FFF2-40B4-BE49-F238E27FC236}">
                <a16:creationId xmlns:a16="http://schemas.microsoft.com/office/drawing/2014/main" id="{BFA5C98C-74F5-9A41-B7CA-89616F75B4E0}"/>
              </a:ext>
            </a:extLst>
          </p:cNvPr>
          <p:cNvPicPr/>
          <p:nvPr/>
        </p:nvPicPr>
        <p:blipFill rotWithShape="1">
          <a:blip r:embed="rId3" cstate="print">
            <a:extLst>
              <a:ext uri="{28A0092B-C50C-407E-A947-70E740481C1C}">
                <a14:useLocalDpi xmlns:a14="http://schemas.microsoft.com/office/drawing/2010/main" val="0"/>
              </a:ext>
            </a:extLst>
          </a:blip>
          <a:srcRect t="5910" b="19976"/>
          <a:stretch/>
        </p:blipFill>
        <p:spPr bwMode="auto">
          <a:xfrm>
            <a:off x="7221494" y="847461"/>
            <a:ext cx="3726254" cy="5334752"/>
          </a:xfrm>
          <a:prstGeom prst="rect">
            <a:avLst/>
          </a:prstGeom>
          <a:extLst>
            <a:ext uri="{53640926-AAD7-44D8-BBD7-CCE9431645EC}">
              <a14:shadowObscured xmlns:a14="http://schemas.microsoft.com/office/drawing/2010/main"/>
            </a:ext>
          </a:extLst>
        </p:spPr>
      </p:pic>
      <p:grpSp>
        <p:nvGrpSpPr>
          <p:cNvPr id="24" name="Group 23">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25" name="Rectangle 2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Isosceles Triangle 2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4D659302-F026-E745-B69A-F8159D93CB41}"/>
              </a:ext>
            </a:extLst>
          </p:cNvPr>
          <p:cNvCxnSpPr>
            <a:cxnSpLocks/>
          </p:cNvCxnSpPr>
          <p:nvPr/>
        </p:nvCxnSpPr>
        <p:spPr>
          <a:xfrm>
            <a:off x="538619" y="1457471"/>
            <a:ext cx="4960307"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4363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F2055F-FC49-A14D-8500-99028FCAD9AC}"/>
              </a:ext>
            </a:extLst>
          </p:cNvPr>
          <p:cNvSpPr>
            <a:spLocks noGrp="1"/>
          </p:cNvSpPr>
          <p:nvPr>
            <p:ph type="title"/>
          </p:nvPr>
        </p:nvSpPr>
        <p:spPr>
          <a:xfrm>
            <a:off x="643467" y="321734"/>
            <a:ext cx="10905066" cy="1135737"/>
          </a:xfrm>
        </p:spPr>
        <p:txBody>
          <a:bodyPr>
            <a:normAutofit/>
          </a:bodyPr>
          <a:lstStyle/>
          <a:p>
            <a:r>
              <a:rPr lang="en-US" sz="3600"/>
              <a:t>Data Source</a:t>
            </a:r>
          </a:p>
        </p:txBody>
      </p:sp>
      <p:grpSp>
        <p:nvGrpSpPr>
          <p:cNvPr id="21" name="Group 2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2" name="Rectangle 2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F35CB02A-4436-7245-8270-B5218013E683}"/>
              </a:ext>
            </a:extLst>
          </p:cNvPr>
          <p:cNvPicPr>
            <a:picLocks noChangeAspect="1"/>
          </p:cNvPicPr>
          <p:nvPr/>
        </p:nvPicPr>
        <p:blipFill>
          <a:blip r:embed="rId2"/>
          <a:stretch>
            <a:fillRect/>
          </a:stretch>
        </p:blipFill>
        <p:spPr>
          <a:xfrm>
            <a:off x="5295319" y="404993"/>
            <a:ext cx="6352045" cy="4065310"/>
          </a:xfrm>
          <a:prstGeom prst="rect">
            <a:avLst/>
          </a:prstGeom>
          <a:solidFill>
            <a:schemeClr val="bg1"/>
          </a:solidFill>
        </p:spPr>
      </p:pic>
      <p:grpSp>
        <p:nvGrpSpPr>
          <p:cNvPr id="25" name="Group 2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6" name="Isosceles Triangle 2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8" name="Picture 27" descr="A picture containing road, outdoor, car, sky&#10;&#10;Description automatically generated">
            <a:extLst>
              <a:ext uri="{FF2B5EF4-FFF2-40B4-BE49-F238E27FC236}">
                <a16:creationId xmlns:a16="http://schemas.microsoft.com/office/drawing/2014/main" id="{A2BA941D-8FD5-8641-9945-B985346A1135}"/>
              </a:ext>
            </a:extLst>
          </p:cNvPr>
          <p:cNvPicPr>
            <a:picLocks noChangeAspect="1"/>
          </p:cNvPicPr>
          <p:nvPr/>
        </p:nvPicPr>
        <p:blipFill rotWithShape="1">
          <a:blip r:embed="rId3">
            <a:alphaModFix amt="52000"/>
          </a:blip>
          <a:srcRect t="43767" b="21417"/>
          <a:stretch/>
        </p:blipFill>
        <p:spPr>
          <a:xfrm>
            <a:off x="-1" y="4503242"/>
            <a:ext cx="12192000" cy="2387688"/>
          </a:xfrm>
          <a:prstGeom prst="rect">
            <a:avLst/>
          </a:prstGeom>
        </p:spPr>
      </p:pic>
      <p:pic>
        <p:nvPicPr>
          <p:cNvPr id="14" name="Picture 13" descr="Table&#10;&#10;Description automatically generated with low confidence">
            <a:extLst>
              <a:ext uri="{FF2B5EF4-FFF2-40B4-BE49-F238E27FC236}">
                <a16:creationId xmlns:a16="http://schemas.microsoft.com/office/drawing/2014/main" id="{96841FD2-EE7B-5F44-9249-B30D457DB664}"/>
              </a:ext>
            </a:extLst>
          </p:cNvPr>
          <p:cNvPicPr/>
          <p:nvPr/>
        </p:nvPicPr>
        <p:blipFill rotWithShape="1">
          <a:blip r:embed="rId4">
            <a:extLst>
              <a:ext uri="{28A0092B-C50C-407E-A947-70E740481C1C}">
                <a14:useLocalDpi xmlns:a14="http://schemas.microsoft.com/office/drawing/2010/main" val="0"/>
              </a:ext>
            </a:extLst>
          </a:blip>
          <a:srcRect t="9707"/>
          <a:stretch/>
        </p:blipFill>
        <p:spPr bwMode="auto">
          <a:xfrm>
            <a:off x="4799128" y="4469366"/>
            <a:ext cx="7344425" cy="1983641"/>
          </a:xfrm>
          <a:prstGeom prst="rect">
            <a:avLst/>
          </a:prstGeom>
          <a:extLst>
            <a:ext uri="{53640926-AAD7-44D8-BBD7-CCE9431645EC}">
              <a14:shadowObscured xmlns:a14="http://schemas.microsoft.com/office/drawing/2010/main"/>
            </a:ext>
          </a:extLst>
        </p:spPr>
      </p:pic>
      <p:sp>
        <p:nvSpPr>
          <p:cNvPr id="3" name="Content Placeholder 2">
            <a:extLst>
              <a:ext uri="{FF2B5EF4-FFF2-40B4-BE49-F238E27FC236}">
                <a16:creationId xmlns:a16="http://schemas.microsoft.com/office/drawing/2014/main" id="{E10F6D8E-6ED4-0647-8E1F-66F6963842DB}"/>
              </a:ext>
            </a:extLst>
          </p:cNvPr>
          <p:cNvSpPr>
            <a:spLocks noGrp="1"/>
          </p:cNvSpPr>
          <p:nvPr>
            <p:ph idx="1"/>
          </p:nvPr>
        </p:nvSpPr>
        <p:spPr>
          <a:xfrm>
            <a:off x="643469" y="1782981"/>
            <a:ext cx="4008384" cy="4393982"/>
          </a:xfrm>
          <a:solidFill>
            <a:schemeClr val="bg1">
              <a:alpha val="80000"/>
            </a:schemeClr>
          </a:solidFill>
        </p:spPr>
        <p:txBody>
          <a:bodyPr>
            <a:normAutofit/>
          </a:bodyPr>
          <a:lstStyle/>
          <a:p>
            <a:r>
              <a:rPr lang="en-US" sz="2000" dirty="0"/>
              <a:t>The data that I will evaluate is one that I acquired from </a:t>
            </a:r>
            <a:r>
              <a:rPr lang="en-US" sz="2000" i="1" dirty="0"/>
              <a:t>Kaggle</a:t>
            </a:r>
            <a:r>
              <a:rPr lang="en-US" sz="2000" dirty="0"/>
              <a:t> called “</a:t>
            </a:r>
            <a:r>
              <a:rPr lang="en-US" sz="2000" i="1" dirty="0"/>
              <a:t>US Cas Dataset”</a:t>
            </a:r>
            <a:r>
              <a:rPr lang="en-US" sz="2000" dirty="0"/>
              <a:t> which in turn was scrapped from </a:t>
            </a:r>
            <a:r>
              <a:rPr lang="en-US" sz="2000" i="1" dirty="0" err="1"/>
              <a:t>auctionexport.com</a:t>
            </a:r>
            <a:r>
              <a:rPr lang="en-US" sz="2000" dirty="0"/>
              <a:t>.</a:t>
            </a:r>
          </a:p>
          <a:p>
            <a:r>
              <a:rPr lang="en-US" sz="2000" dirty="0"/>
              <a:t>This dataset contains</a:t>
            </a:r>
          </a:p>
          <a:p>
            <a:pPr lvl="1"/>
            <a:r>
              <a:rPr lang="en-US" sz="2000" dirty="0"/>
              <a:t> 2,498 entries. </a:t>
            </a:r>
          </a:p>
          <a:p>
            <a:pPr lvl="1"/>
            <a:r>
              <a:rPr lang="en-US" sz="2000" dirty="0"/>
              <a:t>12 columns with a combination of string and numeric variables </a:t>
            </a:r>
          </a:p>
          <a:p>
            <a:endParaRPr lang="en-US" sz="2000" dirty="0"/>
          </a:p>
          <a:p>
            <a:endParaRPr lang="en-US" sz="2000" dirty="0"/>
          </a:p>
        </p:txBody>
      </p:sp>
      <p:cxnSp>
        <p:nvCxnSpPr>
          <p:cNvPr id="29" name="Straight Connector 28">
            <a:extLst>
              <a:ext uri="{FF2B5EF4-FFF2-40B4-BE49-F238E27FC236}">
                <a16:creationId xmlns:a16="http://schemas.microsoft.com/office/drawing/2014/main" id="{ED17743A-D203-804C-B89D-C89D4F8BE3A7}"/>
              </a:ext>
            </a:extLst>
          </p:cNvPr>
          <p:cNvCxnSpPr>
            <a:cxnSpLocks/>
          </p:cNvCxnSpPr>
          <p:nvPr/>
        </p:nvCxnSpPr>
        <p:spPr>
          <a:xfrm>
            <a:off x="538619" y="1219477"/>
            <a:ext cx="349476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496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F2055F-FC49-A14D-8500-99028FCAD9AC}"/>
              </a:ext>
            </a:extLst>
          </p:cNvPr>
          <p:cNvSpPr>
            <a:spLocks noGrp="1"/>
          </p:cNvSpPr>
          <p:nvPr>
            <p:ph type="title"/>
          </p:nvPr>
        </p:nvSpPr>
        <p:spPr>
          <a:xfrm>
            <a:off x="643468" y="321734"/>
            <a:ext cx="4216632" cy="1135737"/>
          </a:xfrm>
        </p:spPr>
        <p:txBody>
          <a:bodyPr>
            <a:normAutofit/>
          </a:bodyPr>
          <a:lstStyle/>
          <a:p>
            <a:r>
              <a:rPr lang="en-US" sz="3600" dirty="0"/>
              <a:t>Data Cleaning &amp; Variable Selection</a:t>
            </a:r>
          </a:p>
        </p:txBody>
      </p:sp>
      <p:pic>
        <p:nvPicPr>
          <p:cNvPr id="7" name="Picture 6">
            <a:extLst>
              <a:ext uri="{FF2B5EF4-FFF2-40B4-BE49-F238E27FC236}">
                <a16:creationId xmlns:a16="http://schemas.microsoft.com/office/drawing/2014/main" id="{D0A8FFDB-4FA8-464A-B8BE-7E93F91259DF}"/>
              </a:ext>
            </a:extLst>
          </p:cNvPr>
          <p:cNvPicPr>
            <a:picLocks noChangeAspect="1"/>
          </p:cNvPicPr>
          <p:nvPr/>
        </p:nvPicPr>
        <p:blipFill>
          <a:blip r:embed="rId2"/>
          <a:stretch>
            <a:fillRect/>
          </a:stretch>
        </p:blipFill>
        <p:spPr>
          <a:xfrm>
            <a:off x="5051746" y="861435"/>
            <a:ext cx="3470398" cy="2407832"/>
          </a:xfrm>
          <a:prstGeom prst="rect">
            <a:avLst/>
          </a:prstGeom>
        </p:spPr>
      </p:pic>
      <p:pic>
        <p:nvPicPr>
          <p:cNvPr id="21" name="Picture 20" descr="A picture containing road, outdoor, car, sky&#10;&#10;Description automatically generated">
            <a:extLst>
              <a:ext uri="{FF2B5EF4-FFF2-40B4-BE49-F238E27FC236}">
                <a16:creationId xmlns:a16="http://schemas.microsoft.com/office/drawing/2014/main" id="{7862A25E-7640-A14B-9C26-0D4CE05FF6D4}"/>
              </a:ext>
            </a:extLst>
          </p:cNvPr>
          <p:cNvPicPr>
            <a:picLocks noChangeAspect="1"/>
          </p:cNvPicPr>
          <p:nvPr/>
        </p:nvPicPr>
        <p:blipFill rotWithShape="1">
          <a:blip r:embed="rId3">
            <a:alphaModFix amt="52000"/>
          </a:blip>
          <a:srcRect t="43767" b="21417"/>
          <a:stretch/>
        </p:blipFill>
        <p:spPr>
          <a:xfrm>
            <a:off x="-1" y="4503242"/>
            <a:ext cx="12192000" cy="2387688"/>
          </a:xfrm>
          <a:prstGeom prst="rect">
            <a:avLst/>
          </a:prstGeom>
        </p:spPr>
      </p:pic>
      <p:grpSp>
        <p:nvGrpSpPr>
          <p:cNvPr id="16" name="Group 15">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17" name="Rectangle 1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Isosceles Triangle 1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hart, histogram&#10;&#10;Description automatically generated">
            <a:extLst>
              <a:ext uri="{FF2B5EF4-FFF2-40B4-BE49-F238E27FC236}">
                <a16:creationId xmlns:a16="http://schemas.microsoft.com/office/drawing/2014/main" id="{B9FE6A4B-27A8-7740-B10B-4E03766DB493}"/>
              </a:ext>
            </a:extLst>
          </p:cNvPr>
          <p:cNvPicPr>
            <a:picLocks noChangeAspect="1"/>
          </p:cNvPicPr>
          <p:nvPr/>
        </p:nvPicPr>
        <p:blipFill>
          <a:blip r:embed="rId4"/>
          <a:stretch>
            <a:fillRect/>
          </a:stretch>
        </p:blipFill>
        <p:spPr>
          <a:xfrm>
            <a:off x="8673420" y="861435"/>
            <a:ext cx="3429934" cy="2387688"/>
          </a:xfrm>
          <a:prstGeom prst="rect">
            <a:avLst/>
          </a:prstGeom>
        </p:spPr>
      </p:pic>
      <p:pic>
        <p:nvPicPr>
          <p:cNvPr id="5" name="Picture 4">
            <a:extLst>
              <a:ext uri="{FF2B5EF4-FFF2-40B4-BE49-F238E27FC236}">
                <a16:creationId xmlns:a16="http://schemas.microsoft.com/office/drawing/2014/main" id="{012BD612-FD52-6442-B50C-F9D059FAFC06}"/>
              </a:ext>
            </a:extLst>
          </p:cNvPr>
          <p:cNvPicPr>
            <a:picLocks noChangeAspect="1"/>
          </p:cNvPicPr>
          <p:nvPr/>
        </p:nvPicPr>
        <p:blipFill rotWithShape="1">
          <a:blip r:embed="rId5"/>
          <a:srcRect b="3765"/>
          <a:stretch/>
        </p:blipFill>
        <p:spPr>
          <a:xfrm>
            <a:off x="6391369" y="3445333"/>
            <a:ext cx="5114921" cy="3362360"/>
          </a:xfrm>
          <a:prstGeom prst="rect">
            <a:avLst/>
          </a:prstGeom>
          <a:solidFill>
            <a:schemeClr val="bg1"/>
          </a:solidFill>
          <a:ln>
            <a:solidFill>
              <a:schemeClr val="tx1"/>
            </a:solidFill>
          </a:ln>
        </p:spPr>
      </p:pic>
      <p:sp>
        <p:nvSpPr>
          <p:cNvPr id="3" name="Content Placeholder 2">
            <a:extLst>
              <a:ext uri="{FF2B5EF4-FFF2-40B4-BE49-F238E27FC236}">
                <a16:creationId xmlns:a16="http://schemas.microsoft.com/office/drawing/2014/main" id="{E10F6D8E-6ED4-0647-8E1F-66F6963842DB}"/>
              </a:ext>
            </a:extLst>
          </p:cNvPr>
          <p:cNvSpPr>
            <a:spLocks noGrp="1"/>
          </p:cNvSpPr>
          <p:nvPr>
            <p:ph idx="1"/>
          </p:nvPr>
        </p:nvSpPr>
        <p:spPr>
          <a:xfrm>
            <a:off x="327348" y="1743278"/>
            <a:ext cx="4730198" cy="5114717"/>
          </a:xfrm>
          <a:solidFill>
            <a:schemeClr val="bg1">
              <a:alpha val="80000"/>
            </a:schemeClr>
          </a:solidFill>
        </p:spPr>
        <p:txBody>
          <a:bodyPr>
            <a:noAutofit/>
          </a:bodyPr>
          <a:lstStyle/>
          <a:p>
            <a:r>
              <a:rPr lang="en-US" sz="2000" dirty="0"/>
              <a:t>From the univariate analysis the following Outliers are identified and </a:t>
            </a:r>
            <a:r>
              <a:rPr lang="en-US" sz="2000" dirty="0" err="1"/>
              <a:t>ereased</a:t>
            </a:r>
            <a:r>
              <a:rPr lang="en-US" sz="2000" dirty="0"/>
              <a:t>: </a:t>
            </a:r>
          </a:p>
          <a:p>
            <a:pPr lvl="1"/>
            <a:r>
              <a:rPr lang="en-US" sz="2000" dirty="0"/>
              <a:t>The max values in the column </a:t>
            </a:r>
            <a:r>
              <a:rPr lang="en-US" sz="2000" i="1" dirty="0"/>
              <a:t>Mileage</a:t>
            </a:r>
            <a:r>
              <a:rPr lang="en-US" sz="2000" dirty="0"/>
              <a:t> which are rows 490, 516, 528, 1827 with values over 902,041 miles. </a:t>
            </a:r>
          </a:p>
          <a:p>
            <a:pPr lvl="1"/>
            <a:r>
              <a:rPr lang="en-US" sz="2000" dirty="0"/>
              <a:t>The same is done with the variable </a:t>
            </a:r>
            <a:r>
              <a:rPr lang="en-US" sz="2000" i="1" dirty="0"/>
              <a:t>Year</a:t>
            </a:r>
            <a:r>
              <a:rPr lang="en-US" sz="2000" dirty="0"/>
              <a:t> which has a value of 1973.</a:t>
            </a:r>
          </a:p>
          <a:p>
            <a:r>
              <a:rPr lang="en-US" sz="2000" dirty="0"/>
              <a:t>Variable Selection Table</a:t>
            </a:r>
          </a:p>
          <a:p>
            <a:pPr lvl="1"/>
            <a:r>
              <a:rPr lang="en-US" sz="2000" dirty="0"/>
              <a:t>After removing the outliers, several variables still need to be removed because they are mostly relevant to the manufacturer and not so much the average consumer. </a:t>
            </a:r>
          </a:p>
          <a:p>
            <a:pPr lvl="1"/>
            <a:r>
              <a:rPr lang="en-US" sz="2000" dirty="0"/>
              <a:t>There are also 2 variables that need to appended in order to make prediction models. </a:t>
            </a:r>
          </a:p>
        </p:txBody>
      </p:sp>
      <p:cxnSp>
        <p:nvCxnSpPr>
          <p:cNvPr id="23" name="Straight Connector 22">
            <a:extLst>
              <a:ext uri="{FF2B5EF4-FFF2-40B4-BE49-F238E27FC236}">
                <a16:creationId xmlns:a16="http://schemas.microsoft.com/office/drawing/2014/main" id="{BEC2B23B-7E0D-6741-A0F8-DC60645ED3F5}"/>
              </a:ext>
            </a:extLst>
          </p:cNvPr>
          <p:cNvCxnSpPr>
            <a:cxnSpLocks/>
          </p:cNvCxnSpPr>
          <p:nvPr/>
        </p:nvCxnSpPr>
        <p:spPr>
          <a:xfrm>
            <a:off x="538619" y="1457471"/>
            <a:ext cx="4321480"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0306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F2055F-FC49-A14D-8500-99028FCAD9AC}"/>
              </a:ext>
            </a:extLst>
          </p:cNvPr>
          <p:cNvSpPr>
            <a:spLocks noGrp="1"/>
          </p:cNvSpPr>
          <p:nvPr>
            <p:ph type="title"/>
          </p:nvPr>
        </p:nvSpPr>
        <p:spPr>
          <a:xfrm>
            <a:off x="643467" y="321734"/>
            <a:ext cx="4970877" cy="1135737"/>
          </a:xfrm>
        </p:spPr>
        <p:txBody>
          <a:bodyPr vert="horz" lIns="91440" tIns="45720" rIns="91440" bIns="45720" rtlCol="0" anchor="ctr">
            <a:normAutofit/>
          </a:bodyPr>
          <a:lstStyle/>
          <a:p>
            <a:r>
              <a:rPr lang="en-US" sz="3600"/>
              <a:t>Profile</a:t>
            </a:r>
          </a:p>
        </p:txBody>
      </p:sp>
      <p:pic>
        <p:nvPicPr>
          <p:cNvPr id="23" name="Picture 22" descr="A picture containing road, outdoor, car, sky&#10;&#10;Description automatically generated">
            <a:extLst>
              <a:ext uri="{FF2B5EF4-FFF2-40B4-BE49-F238E27FC236}">
                <a16:creationId xmlns:a16="http://schemas.microsoft.com/office/drawing/2014/main" id="{F784482E-5BF3-874E-9925-B59D9CAE0E67}"/>
              </a:ext>
            </a:extLst>
          </p:cNvPr>
          <p:cNvPicPr>
            <a:picLocks noChangeAspect="1"/>
          </p:cNvPicPr>
          <p:nvPr/>
        </p:nvPicPr>
        <p:blipFill rotWithShape="1">
          <a:blip r:embed="rId2">
            <a:alphaModFix amt="52000"/>
          </a:blip>
          <a:srcRect t="43767" b="21417"/>
          <a:stretch/>
        </p:blipFill>
        <p:spPr>
          <a:xfrm>
            <a:off x="-1" y="4503242"/>
            <a:ext cx="12192000" cy="2387688"/>
          </a:xfrm>
          <a:prstGeom prst="rect">
            <a:avLst/>
          </a:prstGeom>
        </p:spPr>
      </p:pic>
      <p:pic>
        <p:nvPicPr>
          <p:cNvPr id="8" name="Picture 7" descr="Chart, scatter chart&#10;&#10;Description automatically generated">
            <a:extLst>
              <a:ext uri="{FF2B5EF4-FFF2-40B4-BE49-F238E27FC236}">
                <a16:creationId xmlns:a16="http://schemas.microsoft.com/office/drawing/2014/main" id="{17755A7A-B927-3546-B8A8-66754A2C1F2F}"/>
              </a:ext>
            </a:extLst>
          </p:cNvPr>
          <p:cNvPicPr>
            <a:picLocks noChangeAspect="1"/>
          </p:cNvPicPr>
          <p:nvPr/>
        </p:nvPicPr>
        <p:blipFill>
          <a:blip r:embed="rId3"/>
          <a:stretch>
            <a:fillRect/>
          </a:stretch>
        </p:blipFill>
        <p:spPr>
          <a:xfrm>
            <a:off x="8304753" y="991013"/>
            <a:ext cx="3887246" cy="2823473"/>
          </a:xfrm>
          <a:prstGeom prst="rect">
            <a:avLst/>
          </a:prstGeom>
        </p:spPr>
      </p:pic>
      <p:grpSp>
        <p:nvGrpSpPr>
          <p:cNvPr id="20" name="Group 19">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21" name="Rectangle 2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Isosceles Triangle 2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10;&#10;Description automatically generated">
            <a:extLst>
              <a:ext uri="{FF2B5EF4-FFF2-40B4-BE49-F238E27FC236}">
                <a16:creationId xmlns:a16="http://schemas.microsoft.com/office/drawing/2014/main" id="{25431ACC-3C2A-B24C-8469-9ED0227F799B}"/>
              </a:ext>
            </a:extLst>
          </p:cNvPr>
          <p:cNvPicPr>
            <a:picLocks noChangeAspect="1"/>
          </p:cNvPicPr>
          <p:nvPr/>
        </p:nvPicPr>
        <p:blipFill>
          <a:blip r:embed="rId4"/>
          <a:stretch>
            <a:fillRect/>
          </a:stretch>
        </p:blipFill>
        <p:spPr>
          <a:xfrm>
            <a:off x="4768813" y="229493"/>
            <a:ext cx="3617689" cy="2549872"/>
          </a:xfrm>
          <a:prstGeom prst="rect">
            <a:avLst/>
          </a:prstGeom>
        </p:spPr>
      </p:pic>
      <p:sp>
        <p:nvSpPr>
          <p:cNvPr id="13" name="TextBox 12">
            <a:extLst>
              <a:ext uri="{FF2B5EF4-FFF2-40B4-BE49-F238E27FC236}">
                <a16:creationId xmlns:a16="http://schemas.microsoft.com/office/drawing/2014/main" id="{2EB8504D-0557-DA47-9174-A630F55FE690}"/>
              </a:ext>
            </a:extLst>
          </p:cNvPr>
          <p:cNvSpPr txBox="1"/>
          <p:nvPr/>
        </p:nvSpPr>
        <p:spPr>
          <a:xfrm>
            <a:off x="643469" y="1782981"/>
            <a:ext cx="4078242" cy="4393982"/>
          </a:xfrm>
          <a:prstGeom prst="rect">
            <a:avLst/>
          </a:prstGeom>
          <a:solidFill>
            <a:schemeClr val="bg1">
              <a:alpha val="80000"/>
            </a:schemeClr>
          </a:solidFill>
        </p:spPr>
        <p:txBody>
          <a:bodyPr vert="horz" lIns="91440" tIns="45720" rIns="91440" bIns="45720" rtlCol="0">
            <a:normAutofit fontScale="92500" lnSpcReduction="10000"/>
          </a:bodyPr>
          <a:lstStyle/>
          <a:p>
            <a:pPr marL="285750" indent="-228600">
              <a:lnSpc>
                <a:spcPct val="90000"/>
              </a:lnSpc>
              <a:spcAft>
                <a:spcPts val="600"/>
              </a:spcAft>
              <a:buFont typeface="Arial" panose="020B0604020202020204" pitchFamily="34" charset="0"/>
              <a:buChar char="•"/>
            </a:pPr>
            <a:r>
              <a:rPr lang="en-US" sz="2000" u="sng" dirty="0"/>
              <a:t>Price v. Year graph:</a:t>
            </a:r>
            <a:r>
              <a:rPr lang="en-US" sz="2000" dirty="0"/>
              <a:t> shows a soft concentration of cars sales between the years 2018 and 2020, and a price range between $10,000 - $40,000 USD.</a:t>
            </a:r>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u="sng" dirty="0"/>
              <a:t>Price v. Mileage graph:</a:t>
            </a:r>
            <a:r>
              <a:rPr lang="en-US" sz="2000" dirty="0"/>
              <a:t> shows a concentration of car sales with a mileage lower than 10,000 miles, and a Price range between $10,000 - $40,000 USD. </a:t>
            </a:r>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u="sng" dirty="0"/>
              <a:t>Price v. Brand graph:</a:t>
            </a:r>
            <a:r>
              <a:rPr lang="en-US" sz="2000" dirty="0"/>
              <a:t> The graph shows the same price range for the 4 most popular brands which are Ford, Dodge, Chevrolet, and Nissan</a:t>
            </a:r>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endParaRPr lang="en-US" sz="2000" dirty="0"/>
          </a:p>
        </p:txBody>
      </p:sp>
      <p:cxnSp>
        <p:nvCxnSpPr>
          <p:cNvPr id="25" name="Straight Connector 24">
            <a:extLst>
              <a:ext uri="{FF2B5EF4-FFF2-40B4-BE49-F238E27FC236}">
                <a16:creationId xmlns:a16="http://schemas.microsoft.com/office/drawing/2014/main" id="{2A570B46-F2C4-2C4F-BE06-A81E1F615467}"/>
              </a:ext>
            </a:extLst>
          </p:cNvPr>
          <p:cNvCxnSpPr>
            <a:cxnSpLocks/>
          </p:cNvCxnSpPr>
          <p:nvPr/>
        </p:nvCxnSpPr>
        <p:spPr>
          <a:xfrm>
            <a:off x="513567" y="1232003"/>
            <a:ext cx="2292263"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27" name="Picture 26" descr="Chart&#10;&#10;Description automatically generated">
            <a:extLst>
              <a:ext uri="{FF2B5EF4-FFF2-40B4-BE49-F238E27FC236}">
                <a16:creationId xmlns:a16="http://schemas.microsoft.com/office/drawing/2014/main" id="{8F8BFA93-5861-B243-9C53-45C015AED5FD}"/>
              </a:ext>
            </a:extLst>
          </p:cNvPr>
          <p:cNvPicPr>
            <a:picLocks noChangeAspect="1"/>
          </p:cNvPicPr>
          <p:nvPr/>
        </p:nvPicPr>
        <p:blipFill>
          <a:blip r:embed="rId5"/>
          <a:stretch>
            <a:fillRect/>
          </a:stretch>
        </p:blipFill>
        <p:spPr>
          <a:xfrm>
            <a:off x="5365180" y="3814486"/>
            <a:ext cx="3587041" cy="2933102"/>
          </a:xfrm>
          <a:prstGeom prst="rect">
            <a:avLst/>
          </a:prstGeom>
        </p:spPr>
      </p:pic>
    </p:spTree>
    <p:extLst>
      <p:ext uri="{BB962C8B-B14F-4D97-AF65-F5344CB8AC3E}">
        <p14:creationId xmlns:p14="http://schemas.microsoft.com/office/powerpoint/2010/main" val="4031776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F2055F-FC49-A14D-8500-99028FCAD9AC}"/>
              </a:ext>
            </a:extLst>
          </p:cNvPr>
          <p:cNvSpPr>
            <a:spLocks noGrp="1"/>
          </p:cNvSpPr>
          <p:nvPr>
            <p:ph type="title"/>
          </p:nvPr>
        </p:nvSpPr>
        <p:spPr>
          <a:xfrm>
            <a:off x="643467" y="321734"/>
            <a:ext cx="4141475" cy="1135737"/>
          </a:xfrm>
        </p:spPr>
        <p:txBody>
          <a:bodyPr vert="horz" lIns="91440" tIns="45720" rIns="91440" bIns="45720" rtlCol="0" anchor="ctr">
            <a:normAutofit/>
          </a:bodyPr>
          <a:lstStyle/>
          <a:p>
            <a:r>
              <a:rPr lang="en-US" sz="3600" dirty="0"/>
              <a:t>Predicting U.S. Car Preferences per State</a:t>
            </a:r>
          </a:p>
        </p:txBody>
      </p:sp>
      <p:pic>
        <p:nvPicPr>
          <p:cNvPr id="22" name="Picture 21" descr="A picture containing road, outdoor, car, sky&#10;&#10;Description automatically generated">
            <a:extLst>
              <a:ext uri="{FF2B5EF4-FFF2-40B4-BE49-F238E27FC236}">
                <a16:creationId xmlns:a16="http://schemas.microsoft.com/office/drawing/2014/main" id="{A830D34C-8F57-934D-9362-26E36FB243AD}"/>
              </a:ext>
            </a:extLst>
          </p:cNvPr>
          <p:cNvPicPr>
            <a:picLocks noChangeAspect="1"/>
          </p:cNvPicPr>
          <p:nvPr/>
        </p:nvPicPr>
        <p:blipFill rotWithShape="1">
          <a:blip r:embed="rId2">
            <a:alphaModFix amt="52000"/>
          </a:blip>
          <a:srcRect t="43767" b="21417"/>
          <a:stretch/>
        </p:blipFill>
        <p:spPr>
          <a:xfrm>
            <a:off x="-1" y="4503242"/>
            <a:ext cx="12192000" cy="2387688"/>
          </a:xfrm>
          <a:prstGeom prst="rect">
            <a:avLst/>
          </a:prstGeom>
        </p:spPr>
      </p:pic>
      <p:pic>
        <p:nvPicPr>
          <p:cNvPr id="9" name="Picture 8" descr="Chart&#10;&#10;Description automatically generated">
            <a:extLst>
              <a:ext uri="{FF2B5EF4-FFF2-40B4-BE49-F238E27FC236}">
                <a16:creationId xmlns:a16="http://schemas.microsoft.com/office/drawing/2014/main" id="{238D065A-1A94-2A46-BB48-220D73AB249A}"/>
              </a:ext>
            </a:extLst>
          </p:cNvPr>
          <p:cNvPicPr>
            <a:picLocks noChangeAspect="1"/>
          </p:cNvPicPr>
          <p:nvPr/>
        </p:nvPicPr>
        <p:blipFill>
          <a:blip r:embed="rId3"/>
          <a:stretch>
            <a:fillRect/>
          </a:stretch>
        </p:blipFill>
        <p:spPr>
          <a:xfrm>
            <a:off x="4816830" y="3694308"/>
            <a:ext cx="3742652" cy="2975407"/>
          </a:xfrm>
          <a:prstGeom prst="rect">
            <a:avLst/>
          </a:prstGeom>
          <a:solidFill>
            <a:schemeClr val="bg1"/>
          </a:solidFill>
        </p:spPr>
      </p:pic>
      <p:grpSp>
        <p:nvGrpSpPr>
          <p:cNvPr id="19" name="Group 18">
            <a:extLst>
              <a:ext uri="{FF2B5EF4-FFF2-40B4-BE49-F238E27FC236}">
                <a16:creationId xmlns:a16="http://schemas.microsoft.com/office/drawing/2014/main" id="{F0C759C5-888E-44FA-9101-1ED00E9671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20" name="Isosceles Triangle 19">
              <a:extLst>
                <a:ext uri="{FF2B5EF4-FFF2-40B4-BE49-F238E27FC236}">
                  <a16:creationId xmlns:a16="http://schemas.microsoft.com/office/drawing/2014/main" id="{3C51EF81-4916-42EE-B4B6-F0E4EF81E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3361798A-E4B3-4C93-90E4-02D60CEB54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10;&#10;Description automatically generated">
            <a:extLst>
              <a:ext uri="{FF2B5EF4-FFF2-40B4-BE49-F238E27FC236}">
                <a16:creationId xmlns:a16="http://schemas.microsoft.com/office/drawing/2014/main" id="{C1F5D8D5-218E-AA47-81B1-FE2A689D63CC}"/>
              </a:ext>
            </a:extLst>
          </p:cNvPr>
          <p:cNvPicPr>
            <a:picLocks noChangeAspect="1"/>
          </p:cNvPicPr>
          <p:nvPr/>
        </p:nvPicPr>
        <p:blipFill>
          <a:blip r:embed="rId4"/>
          <a:stretch>
            <a:fillRect/>
          </a:stretch>
        </p:blipFill>
        <p:spPr>
          <a:xfrm>
            <a:off x="4900646" y="147836"/>
            <a:ext cx="4141474" cy="3023275"/>
          </a:xfrm>
          <a:prstGeom prst="rect">
            <a:avLst/>
          </a:prstGeom>
        </p:spPr>
      </p:pic>
      <p:sp>
        <p:nvSpPr>
          <p:cNvPr id="11" name="TextBox 10">
            <a:extLst>
              <a:ext uri="{FF2B5EF4-FFF2-40B4-BE49-F238E27FC236}">
                <a16:creationId xmlns:a16="http://schemas.microsoft.com/office/drawing/2014/main" id="{B66AF133-7D32-8D40-9A36-6FA92D1963DE}"/>
              </a:ext>
            </a:extLst>
          </p:cNvPr>
          <p:cNvSpPr txBox="1"/>
          <p:nvPr/>
        </p:nvSpPr>
        <p:spPr>
          <a:xfrm>
            <a:off x="643469" y="1782981"/>
            <a:ext cx="4141474" cy="4393982"/>
          </a:xfrm>
          <a:prstGeom prst="rect">
            <a:avLst/>
          </a:prstGeom>
          <a:solidFill>
            <a:schemeClr val="bg1">
              <a:alpha val="80000"/>
            </a:schemeClr>
          </a:solidFill>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700" u="sng" dirty="0"/>
              <a:t>Brand v. state graph</a:t>
            </a:r>
            <a:r>
              <a:rPr lang="en-US" sz="1700" dirty="0"/>
              <a:t>: This histogram identifies the sates with the most sales, the top four are </a:t>
            </a:r>
            <a:r>
              <a:rPr lang="en-US" sz="1700" b="1" dirty="0"/>
              <a:t>Florida</a:t>
            </a:r>
            <a:r>
              <a:rPr lang="en-US" sz="1700" dirty="0"/>
              <a:t>, </a:t>
            </a:r>
            <a:r>
              <a:rPr lang="en-US" sz="1700" b="1" dirty="0"/>
              <a:t>Texas</a:t>
            </a:r>
            <a:r>
              <a:rPr lang="en-US" sz="1700" dirty="0"/>
              <a:t>, </a:t>
            </a:r>
            <a:r>
              <a:rPr lang="en-US" sz="1700" b="1" dirty="0"/>
              <a:t>California</a:t>
            </a:r>
            <a:r>
              <a:rPr lang="en-US" sz="1700" dirty="0"/>
              <a:t>, and </a:t>
            </a:r>
            <a:r>
              <a:rPr lang="en-US" sz="1700" b="1" dirty="0"/>
              <a:t>Pennsylvania</a:t>
            </a:r>
            <a:r>
              <a:rPr lang="en-US" sz="1700" dirty="0"/>
              <a:t>. </a:t>
            </a:r>
          </a:p>
          <a:p>
            <a:pPr marL="285750" indent="-228600">
              <a:lnSpc>
                <a:spcPct val="90000"/>
              </a:lnSpc>
              <a:spcAft>
                <a:spcPts val="600"/>
              </a:spcAft>
              <a:buFont typeface="Arial" panose="020B0604020202020204" pitchFamily="34" charset="0"/>
              <a:buChar char="•"/>
            </a:pPr>
            <a:r>
              <a:rPr lang="en-US" sz="1700" u="sng" dirty="0"/>
              <a:t>Price v. State graph:</a:t>
            </a:r>
            <a:r>
              <a:rPr lang="en-US" sz="1700" dirty="0"/>
              <a:t> This graph better identifies additional states with a higher amount of car sales, which lie between the price range of </a:t>
            </a:r>
            <a:r>
              <a:rPr lang="en-US" sz="1700" b="1" dirty="0"/>
              <a:t>$10,000-$40,000 USD</a:t>
            </a:r>
            <a:r>
              <a:rPr lang="en-US" sz="1700" dirty="0"/>
              <a:t>.</a:t>
            </a:r>
            <a:endParaRPr lang="en-US" sz="1700" u="sng" dirty="0"/>
          </a:p>
          <a:p>
            <a:pPr marL="285750" indent="-228600">
              <a:lnSpc>
                <a:spcPct val="90000"/>
              </a:lnSpc>
              <a:spcAft>
                <a:spcPts val="600"/>
              </a:spcAft>
              <a:buFont typeface="Arial" panose="020B0604020202020204" pitchFamily="34" charset="0"/>
              <a:buChar char="•"/>
            </a:pPr>
            <a:r>
              <a:rPr lang="en-US" sz="1700" u="sng" dirty="0"/>
              <a:t>Model v. state</a:t>
            </a:r>
            <a:r>
              <a:rPr lang="en-US" sz="1700" dirty="0"/>
              <a:t>:  The graph shows two concentrations of data, in the first one </a:t>
            </a:r>
            <a:r>
              <a:rPr lang="en-US" sz="1700" b="1" dirty="0"/>
              <a:t>SUV’s</a:t>
            </a:r>
            <a:r>
              <a:rPr lang="en-US" sz="1700" dirty="0"/>
              <a:t> and </a:t>
            </a:r>
            <a:r>
              <a:rPr lang="en-US" sz="1700" b="1" dirty="0"/>
              <a:t>Sedans</a:t>
            </a:r>
            <a:r>
              <a:rPr lang="en-US" sz="1700" dirty="0"/>
              <a:t> are the most popular models in </a:t>
            </a:r>
            <a:r>
              <a:rPr lang="en-US" sz="1700" b="1" dirty="0"/>
              <a:t>Florida</a:t>
            </a:r>
            <a:r>
              <a:rPr lang="en-US" sz="1700" dirty="0"/>
              <a:t>, </a:t>
            </a:r>
            <a:r>
              <a:rPr lang="en-US" sz="1700" b="1" dirty="0"/>
              <a:t>Texas</a:t>
            </a:r>
            <a:r>
              <a:rPr lang="en-US" sz="1700" dirty="0"/>
              <a:t>, and </a:t>
            </a:r>
            <a:r>
              <a:rPr lang="en-US" sz="1700" b="1" dirty="0"/>
              <a:t>California</a:t>
            </a:r>
            <a:r>
              <a:rPr lang="en-US" sz="1700" dirty="0"/>
              <a:t>. The second concentration shows </a:t>
            </a:r>
            <a:r>
              <a:rPr lang="en-US" sz="1700" b="1" dirty="0"/>
              <a:t>pickups</a:t>
            </a:r>
            <a:r>
              <a:rPr lang="en-US" sz="1700" dirty="0"/>
              <a:t> being the most popular models in </a:t>
            </a:r>
            <a:r>
              <a:rPr lang="en-US" sz="1700" b="1" dirty="0"/>
              <a:t>Pennsylvania</a:t>
            </a:r>
            <a:r>
              <a:rPr lang="en-US" sz="1700" dirty="0"/>
              <a:t> and </a:t>
            </a:r>
            <a:r>
              <a:rPr lang="en-US" sz="1700" b="1" dirty="0"/>
              <a:t>Michigan</a:t>
            </a:r>
            <a:r>
              <a:rPr lang="en-US" sz="1700" dirty="0"/>
              <a:t>.</a:t>
            </a:r>
          </a:p>
          <a:p>
            <a:pPr indent="-228600">
              <a:lnSpc>
                <a:spcPct val="90000"/>
              </a:lnSpc>
              <a:spcAft>
                <a:spcPts val="600"/>
              </a:spcAft>
              <a:buFont typeface="Arial" panose="020B0604020202020204" pitchFamily="34" charset="0"/>
              <a:buChar char="•"/>
            </a:pPr>
            <a:endParaRPr lang="en-US" sz="1700" dirty="0"/>
          </a:p>
        </p:txBody>
      </p:sp>
      <p:cxnSp>
        <p:nvCxnSpPr>
          <p:cNvPr id="24" name="Straight Connector 23">
            <a:extLst>
              <a:ext uri="{FF2B5EF4-FFF2-40B4-BE49-F238E27FC236}">
                <a16:creationId xmlns:a16="http://schemas.microsoft.com/office/drawing/2014/main" id="{AC375E47-0894-7240-AE03-5298D3B2C518}"/>
              </a:ext>
            </a:extLst>
          </p:cNvPr>
          <p:cNvCxnSpPr>
            <a:cxnSpLocks/>
          </p:cNvCxnSpPr>
          <p:nvPr/>
        </p:nvCxnSpPr>
        <p:spPr>
          <a:xfrm>
            <a:off x="538619" y="1457471"/>
            <a:ext cx="4045907"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Chart&#10;&#10;Description automatically generated">
            <a:extLst>
              <a:ext uri="{FF2B5EF4-FFF2-40B4-BE49-F238E27FC236}">
                <a16:creationId xmlns:a16="http://schemas.microsoft.com/office/drawing/2014/main" id="{5896B301-4E3F-3147-B37C-9DB2A4F2C4AF}"/>
              </a:ext>
            </a:extLst>
          </p:cNvPr>
          <p:cNvPicPr>
            <a:picLocks noChangeAspect="1"/>
          </p:cNvPicPr>
          <p:nvPr/>
        </p:nvPicPr>
        <p:blipFill>
          <a:blip r:embed="rId5"/>
          <a:stretch>
            <a:fillRect/>
          </a:stretch>
        </p:blipFill>
        <p:spPr>
          <a:xfrm>
            <a:off x="8537849" y="2774045"/>
            <a:ext cx="3632516" cy="2994892"/>
          </a:xfrm>
          <a:prstGeom prst="rect">
            <a:avLst/>
          </a:prstGeom>
        </p:spPr>
      </p:pic>
    </p:spTree>
    <p:extLst>
      <p:ext uri="{BB962C8B-B14F-4D97-AF65-F5344CB8AC3E}">
        <p14:creationId xmlns:p14="http://schemas.microsoft.com/office/powerpoint/2010/main" val="2029270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descr="A picture containing road, outdoor, car, sky&#10;&#10;Description automatically generated">
            <a:extLst>
              <a:ext uri="{FF2B5EF4-FFF2-40B4-BE49-F238E27FC236}">
                <a16:creationId xmlns:a16="http://schemas.microsoft.com/office/drawing/2014/main" id="{03FDB682-AA62-704C-9039-E0EB5CAC7A41}"/>
              </a:ext>
            </a:extLst>
          </p:cNvPr>
          <p:cNvPicPr>
            <a:picLocks noChangeAspect="1"/>
          </p:cNvPicPr>
          <p:nvPr/>
        </p:nvPicPr>
        <p:blipFill rotWithShape="1">
          <a:blip r:embed="rId2">
            <a:alphaModFix amt="52000"/>
          </a:blip>
          <a:srcRect t="43767" b="21417"/>
          <a:stretch/>
        </p:blipFill>
        <p:spPr>
          <a:xfrm>
            <a:off x="-1" y="4503242"/>
            <a:ext cx="12192000" cy="2387688"/>
          </a:xfrm>
          <a:prstGeom prst="rect">
            <a:avLst/>
          </a:prstGeom>
        </p:spPr>
      </p:pic>
      <p:sp>
        <p:nvSpPr>
          <p:cNvPr id="2" name="Title 1">
            <a:extLst>
              <a:ext uri="{FF2B5EF4-FFF2-40B4-BE49-F238E27FC236}">
                <a16:creationId xmlns:a16="http://schemas.microsoft.com/office/drawing/2014/main" id="{97F2055F-FC49-A14D-8500-99028FCAD9AC}"/>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Models: Decision Tree</a:t>
            </a:r>
          </a:p>
        </p:txBody>
      </p:sp>
      <p:sp>
        <p:nvSpPr>
          <p:cNvPr id="5" name="TextBox 4">
            <a:extLst>
              <a:ext uri="{FF2B5EF4-FFF2-40B4-BE49-F238E27FC236}">
                <a16:creationId xmlns:a16="http://schemas.microsoft.com/office/drawing/2014/main" id="{07FA14CE-CC7C-444B-803C-30E4602B9BA0}"/>
              </a:ext>
            </a:extLst>
          </p:cNvPr>
          <p:cNvSpPr txBox="1"/>
          <p:nvPr/>
        </p:nvSpPr>
        <p:spPr>
          <a:xfrm>
            <a:off x="643469" y="1570039"/>
            <a:ext cx="4008384" cy="4393982"/>
          </a:xfrm>
          <a:prstGeom prst="rect">
            <a:avLst/>
          </a:prstGeom>
          <a:solidFill>
            <a:schemeClr val="bg1">
              <a:alpha val="80000"/>
            </a:schemeClr>
          </a:solidFill>
        </p:spPr>
        <p:txBody>
          <a:bodyPr vert="horz" lIns="91440" tIns="45720" rIns="91440" bIns="45720" rtlCol="0">
            <a:normAutofit lnSpcReduction="10000"/>
          </a:bodyPr>
          <a:lstStyle/>
          <a:p>
            <a:pPr>
              <a:lnSpc>
                <a:spcPct val="90000"/>
              </a:lnSpc>
              <a:spcAft>
                <a:spcPts val="600"/>
              </a:spcAft>
            </a:pPr>
            <a:r>
              <a:rPr lang="en-US" sz="2000" dirty="0"/>
              <a:t>From this data we can tell that the consumers in the data base are not buying expensive vehicles- they prefer to </a:t>
            </a:r>
            <a:r>
              <a:rPr lang="en-US" sz="2000" b="1" dirty="0"/>
              <a:t>buy on a budget</a:t>
            </a:r>
            <a:r>
              <a:rPr lang="en-US" sz="2000" dirty="0"/>
              <a:t>, they prefer </a:t>
            </a:r>
            <a:r>
              <a:rPr lang="en-US" sz="2000" b="1" dirty="0"/>
              <a:t>used cars</a:t>
            </a:r>
            <a:r>
              <a:rPr lang="en-US" sz="2000" dirty="0"/>
              <a:t>, the most popular brand is </a:t>
            </a:r>
            <a:r>
              <a:rPr lang="en-US" sz="2000" b="1" dirty="0"/>
              <a:t>Chevrolet</a:t>
            </a:r>
            <a:r>
              <a:rPr lang="en-US" sz="2000" dirty="0"/>
              <a:t>, and the most popular model across all brands are </a:t>
            </a:r>
            <a:r>
              <a:rPr lang="en-US" sz="2000" b="1" dirty="0"/>
              <a:t>SUV</a:t>
            </a:r>
            <a:r>
              <a:rPr lang="en-US" sz="2000" dirty="0"/>
              <a:t>.</a:t>
            </a:r>
          </a:p>
          <a:p>
            <a:pPr>
              <a:lnSpc>
                <a:spcPct val="90000"/>
              </a:lnSpc>
              <a:spcAft>
                <a:spcPts val="600"/>
              </a:spcAft>
            </a:pPr>
            <a:endParaRPr lang="en-US" sz="2000" dirty="0"/>
          </a:p>
          <a:p>
            <a:pPr indent="-228600">
              <a:lnSpc>
                <a:spcPct val="90000"/>
              </a:lnSpc>
              <a:spcAft>
                <a:spcPts val="600"/>
              </a:spcAft>
              <a:buFont typeface="Arial" panose="020B0604020202020204" pitchFamily="34" charset="0"/>
              <a:buChar char="•"/>
            </a:pPr>
            <a:r>
              <a:rPr lang="en-US" sz="2000" b="1" dirty="0"/>
              <a:t>Federal profile:</a:t>
            </a:r>
          </a:p>
          <a:p>
            <a:pPr lvl="1" indent="-228600">
              <a:lnSpc>
                <a:spcPct val="90000"/>
              </a:lnSpc>
              <a:spcAft>
                <a:spcPts val="600"/>
              </a:spcAft>
              <a:buFont typeface="Arial" panose="020B0604020202020204" pitchFamily="34" charset="0"/>
              <a:buChar char="•"/>
            </a:pPr>
            <a:r>
              <a:rPr lang="en-US" sz="2000" dirty="0"/>
              <a:t>Price: $16,894 USD</a:t>
            </a:r>
          </a:p>
          <a:p>
            <a:pPr lvl="1" indent="-228600">
              <a:lnSpc>
                <a:spcPct val="90000"/>
              </a:lnSpc>
              <a:spcAft>
                <a:spcPts val="600"/>
              </a:spcAft>
              <a:buFont typeface="Arial" panose="020B0604020202020204" pitchFamily="34" charset="0"/>
              <a:buChar char="•"/>
            </a:pPr>
            <a:r>
              <a:rPr lang="en-US" sz="2000" dirty="0"/>
              <a:t>Year: 2015</a:t>
            </a:r>
          </a:p>
          <a:p>
            <a:pPr lvl="1" indent="-228600">
              <a:lnSpc>
                <a:spcPct val="90000"/>
              </a:lnSpc>
              <a:spcAft>
                <a:spcPts val="600"/>
              </a:spcAft>
              <a:buFont typeface="Arial" panose="020B0604020202020204" pitchFamily="34" charset="0"/>
              <a:buChar char="•"/>
            </a:pPr>
            <a:r>
              <a:rPr lang="en-US" sz="2000" dirty="0"/>
              <a:t>Brand: Chevrolet</a:t>
            </a:r>
          </a:p>
          <a:p>
            <a:pPr lvl="1" indent="-228600">
              <a:lnSpc>
                <a:spcPct val="90000"/>
              </a:lnSpc>
              <a:spcAft>
                <a:spcPts val="600"/>
              </a:spcAft>
              <a:buFont typeface="Arial" panose="020B0604020202020204" pitchFamily="34" charset="0"/>
              <a:buChar char="•"/>
            </a:pPr>
            <a:r>
              <a:rPr lang="en-US" sz="2000" dirty="0"/>
              <a:t>Model: SUV</a:t>
            </a:r>
          </a:p>
          <a:p>
            <a:pPr indent="-228600">
              <a:lnSpc>
                <a:spcPct val="90000"/>
              </a:lnSpc>
              <a:spcAft>
                <a:spcPts val="600"/>
              </a:spcAft>
              <a:buFont typeface="Arial" panose="020B0604020202020204" pitchFamily="34" charset="0"/>
              <a:buChar char="•"/>
            </a:pPr>
            <a:endParaRPr lang="en-US" sz="19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Diagram&#10;&#10;Description automatically generated with low confidence">
            <a:extLst>
              <a:ext uri="{FF2B5EF4-FFF2-40B4-BE49-F238E27FC236}">
                <a16:creationId xmlns:a16="http://schemas.microsoft.com/office/drawing/2014/main" id="{26305868-81D1-C24E-911B-D6571A558FBC}"/>
              </a:ext>
            </a:extLst>
          </p:cNvPr>
          <p:cNvPicPr/>
          <p:nvPr/>
        </p:nvPicPr>
        <p:blipFill rotWithShape="1">
          <a:blip r:embed="rId3" cstate="print">
            <a:extLst>
              <a:ext uri="{28A0092B-C50C-407E-A947-70E740481C1C}">
                <a14:useLocalDpi xmlns:a14="http://schemas.microsoft.com/office/drawing/2010/main" val="0"/>
              </a:ext>
            </a:extLst>
          </a:blip>
          <a:srcRect l="11460" t="10843" r="10028" b="11675"/>
          <a:stretch/>
        </p:blipFill>
        <p:spPr bwMode="auto">
          <a:xfrm>
            <a:off x="5263902" y="548823"/>
            <a:ext cx="6325982" cy="6215213"/>
          </a:xfrm>
          <a:prstGeom prst="rect">
            <a:avLst/>
          </a:prstGeom>
          <a:solidFill>
            <a:schemeClr val="bg1"/>
          </a:solidFill>
          <a:extLst>
            <a:ext uri="{53640926-AAD7-44D8-BBD7-CCE9431645EC}">
              <a14:shadowObscured xmlns:a14="http://schemas.microsoft.com/office/drawing/2010/main"/>
            </a:ext>
          </a:extLst>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9" name="Straight Connector 18">
            <a:extLst>
              <a:ext uri="{FF2B5EF4-FFF2-40B4-BE49-F238E27FC236}">
                <a16:creationId xmlns:a16="http://schemas.microsoft.com/office/drawing/2014/main" id="{B124BA63-EC43-0C47-B8C8-4FC6C923A056}"/>
              </a:ext>
            </a:extLst>
          </p:cNvPr>
          <p:cNvCxnSpPr>
            <a:cxnSpLocks/>
          </p:cNvCxnSpPr>
          <p:nvPr/>
        </p:nvCxnSpPr>
        <p:spPr>
          <a:xfrm>
            <a:off x="538619" y="1219477"/>
            <a:ext cx="440916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5981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F2055F-FC49-A14D-8500-99028FCAD9AC}"/>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a:t>Models: Regression</a:t>
            </a:r>
          </a:p>
        </p:txBody>
      </p:sp>
      <p:pic>
        <p:nvPicPr>
          <p:cNvPr id="21" name="Picture 20" descr="A picture containing road, outdoor, car, sky&#10;&#10;Description automatically generated">
            <a:extLst>
              <a:ext uri="{FF2B5EF4-FFF2-40B4-BE49-F238E27FC236}">
                <a16:creationId xmlns:a16="http://schemas.microsoft.com/office/drawing/2014/main" id="{9E14A461-C0A6-6142-A5FE-27C704423013}"/>
              </a:ext>
            </a:extLst>
          </p:cNvPr>
          <p:cNvPicPr>
            <a:picLocks noChangeAspect="1"/>
          </p:cNvPicPr>
          <p:nvPr/>
        </p:nvPicPr>
        <p:blipFill rotWithShape="1">
          <a:blip r:embed="rId2">
            <a:alphaModFix amt="52000"/>
          </a:blip>
          <a:srcRect t="43767" b="21417"/>
          <a:stretch/>
        </p:blipFill>
        <p:spPr>
          <a:xfrm>
            <a:off x="-1" y="4503242"/>
            <a:ext cx="12192000" cy="2387688"/>
          </a:xfrm>
          <a:prstGeom prst="rect">
            <a:avLst/>
          </a:prstGeom>
          <a:solidFill>
            <a:schemeClr val="bg1"/>
          </a:solidFill>
        </p:spPr>
      </p:pic>
      <p:sp>
        <p:nvSpPr>
          <p:cNvPr id="7" name="TextBox 6">
            <a:extLst>
              <a:ext uri="{FF2B5EF4-FFF2-40B4-BE49-F238E27FC236}">
                <a16:creationId xmlns:a16="http://schemas.microsoft.com/office/drawing/2014/main" id="{9DAD0D10-769A-894E-B71E-D0E8F9CA5EDA}"/>
              </a:ext>
            </a:extLst>
          </p:cNvPr>
          <p:cNvSpPr txBox="1"/>
          <p:nvPr/>
        </p:nvSpPr>
        <p:spPr>
          <a:xfrm>
            <a:off x="643469" y="1782981"/>
            <a:ext cx="4008384" cy="4393982"/>
          </a:xfrm>
          <a:prstGeom prst="rect">
            <a:avLst/>
          </a:prstGeom>
          <a:solidFill>
            <a:schemeClr val="bg1">
              <a:alpha val="80000"/>
            </a:schemeClr>
          </a:solidFill>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From the table the model that best explains the data is the </a:t>
            </a:r>
            <a:r>
              <a:rPr lang="en-US" sz="2000" b="1" dirty="0"/>
              <a:t>Elastic Net Regression Model </a:t>
            </a:r>
            <a:r>
              <a:rPr lang="en-US" sz="2000" dirty="0"/>
              <a:t>with an R-Squared values of </a:t>
            </a:r>
            <a:r>
              <a:rPr lang="en-US" sz="2000" b="1" dirty="0"/>
              <a:t>0.89</a:t>
            </a:r>
            <a:r>
              <a:rPr lang="en-US" sz="2000" dirty="0"/>
              <a:t>. Since I used the tree to interpret the data at the national level, I will use the Elastic Net Regression to interpret the data by state. </a:t>
            </a:r>
          </a:p>
          <a:p>
            <a:pPr indent="-228600">
              <a:lnSpc>
                <a:spcPct val="90000"/>
              </a:lnSpc>
              <a:spcAft>
                <a:spcPts val="600"/>
              </a:spcAft>
              <a:buFont typeface="Arial" panose="020B0604020202020204" pitchFamily="34" charset="0"/>
              <a:buChar char="•"/>
            </a:pPr>
            <a:r>
              <a:rPr lang="en-US" sz="2000" dirty="0"/>
              <a:t>After training, testing, and tunning the model I end up with a Predictive Model with a R-squared value of </a:t>
            </a:r>
            <a:r>
              <a:rPr lang="en-US" sz="2000" b="1" dirty="0"/>
              <a:t>0.93</a:t>
            </a:r>
            <a:r>
              <a:rPr lang="en-US" sz="2000" dirty="0"/>
              <a:t>. The following graph shows that the model, though it has a high R-squared value, it is </a:t>
            </a:r>
            <a:r>
              <a:rPr lang="en-US" sz="2000" b="1" dirty="0"/>
              <a:t>not over fitted</a:t>
            </a:r>
            <a:r>
              <a:rPr lang="en-US" sz="2000" dirty="0"/>
              <a:t>. </a:t>
            </a:r>
          </a:p>
          <a:p>
            <a:pPr indent="-228600">
              <a:lnSpc>
                <a:spcPct val="90000"/>
              </a:lnSpc>
              <a:spcAft>
                <a:spcPts val="600"/>
              </a:spcAft>
              <a:buFont typeface="Arial" panose="020B0604020202020204" pitchFamily="34" charset="0"/>
              <a:buChar char="•"/>
            </a:pPr>
            <a:endParaRPr lang="en-US" sz="2000" dirty="0"/>
          </a:p>
        </p:txBody>
      </p:sp>
      <p:grpSp>
        <p:nvGrpSpPr>
          <p:cNvPr id="14" name="Group 13">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5" name="Rectangle 14">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descr="Chart, line chart&#10;&#10;Description automatically generated">
            <a:extLst>
              <a:ext uri="{FF2B5EF4-FFF2-40B4-BE49-F238E27FC236}">
                <a16:creationId xmlns:a16="http://schemas.microsoft.com/office/drawing/2014/main" id="{C3AF7708-5EE2-3249-83E8-FCC26941774D}"/>
              </a:ext>
            </a:extLst>
          </p:cNvPr>
          <p:cNvPicPr/>
          <p:nvPr/>
        </p:nvPicPr>
        <p:blipFill>
          <a:blip r:embed="rId3">
            <a:extLst>
              <a:ext uri="{28A0092B-C50C-407E-A947-70E740481C1C}">
                <a14:useLocalDpi xmlns:a14="http://schemas.microsoft.com/office/drawing/2010/main" val="0"/>
              </a:ext>
            </a:extLst>
          </a:blip>
          <a:stretch>
            <a:fillRect/>
          </a:stretch>
        </p:blipFill>
        <p:spPr>
          <a:xfrm>
            <a:off x="6095999" y="3429000"/>
            <a:ext cx="4956516" cy="3100924"/>
          </a:xfrm>
          <a:prstGeom prst="rect">
            <a:avLst/>
          </a:prstGeom>
        </p:spPr>
      </p:pic>
      <p:grpSp>
        <p:nvGrpSpPr>
          <p:cNvPr id="18" name="Group 17">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9" name="Isosceles Triangle 1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7D5272B0-01A9-764B-8FCD-D82C890622D0}"/>
              </a:ext>
            </a:extLst>
          </p:cNvPr>
          <p:cNvPicPr>
            <a:picLocks noChangeAspect="1"/>
          </p:cNvPicPr>
          <p:nvPr/>
        </p:nvPicPr>
        <p:blipFill rotWithShape="1">
          <a:blip r:embed="rId4"/>
          <a:srcRect l="19081" t="-1" r="19423" b="12841"/>
          <a:stretch/>
        </p:blipFill>
        <p:spPr>
          <a:xfrm>
            <a:off x="6099145" y="1232003"/>
            <a:ext cx="4813865" cy="1542988"/>
          </a:xfrm>
          <a:prstGeom prst="rect">
            <a:avLst/>
          </a:prstGeom>
          <a:solidFill>
            <a:schemeClr val="bg1"/>
          </a:solidFill>
        </p:spPr>
      </p:pic>
      <p:cxnSp>
        <p:nvCxnSpPr>
          <p:cNvPr id="22" name="Straight Connector 21">
            <a:extLst>
              <a:ext uri="{FF2B5EF4-FFF2-40B4-BE49-F238E27FC236}">
                <a16:creationId xmlns:a16="http://schemas.microsoft.com/office/drawing/2014/main" id="{0ECB79F9-1340-8342-8CB7-618DDEC02D09}"/>
              </a:ext>
            </a:extLst>
          </p:cNvPr>
          <p:cNvCxnSpPr>
            <a:cxnSpLocks/>
          </p:cNvCxnSpPr>
          <p:nvPr/>
        </p:nvCxnSpPr>
        <p:spPr>
          <a:xfrm>
            <a:off x="513567" y="1232003"/>
            <a:ext cx="4960307"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5520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D3B9C8-CF23-864F-BE32-62967F6A0664}"/>
              </a:ext>
            </a:extLst>
          </p:cNvPr>
          <p:cNvSpPr>
            <a:spLocks noGrp="1"/>
          </p:cNvSpPr>
          <p:nvPr>
            <p:ph type="title"/>
          </p:nvPr>
        </p:nvSpPr>
        <p:spPr>
          <a:xfrm>
            <a:off x="643467" y="321734"/>
            <a:ext cx="4960307" cy="1135737"/>
          </a:xfrm>
        </p:spPr>
        <p:txBody>
          <a:bodyPr vert="horz" lIns="91440" tIns="45720" rIns="91440" bIns="45720" rtlCol="0" anchor="ctr">
            <a:normAutofit/>
          </a:bodyPr>
          <a:lstStyle/>
          <a:p>
            <a:r>
              <a:rPr lang="en-US" sz="3600" dirty="0"/>
              <a:t>Results per State: Florida</a:t>
            </a:r>
          </a:p>
        </p:txBody>
      </p:sp>
      <p:pic>
        <p:nvPicPr>
          <p:cNvPr id="16" name="Picture 15" descr="A picture containing road, outdoor, car, sky&#10;&#10;Description automatically generated">
            <a:extLst>
              <a:ext uri="{FF2B5EF4-FFF2-40B4-BE49-F238E27FC236}">
                <a16:creationId xmlns:a16="http://schemas.microsoft.com/office/drawing/2014/main" id="{4FC59108-6435-2841-A6D0-91E2DEA5B638}"/>
              </a:ext>
            </a:extLst>
          </p:cNvPr>
          <p:cNvPicPr>
            <a:picLocks noChangeAspect="1"/>
          </p:cNvPicPr>
          <p:nvPr/>
        </p:nvPicPr>
        <p:blipFill rotWithShape="1">
          <a:blip r:embed="rId2">
            <a:alphaModFix amt="52000"/>
          </a:blip>
          <a:srcRect t="43767" b="21417"/>
          <a:stretch/>
        </p:blipFill>
        <p:spPr>
          <a:xfrm>
            <a:off x="-1" y="4503242"/>
            <a:ext cx="12192000" cy="2387688"/>
          </a:xfrm>
          <a:prstGeom prst="rect">
            <a:avLst/>
          </a:prstGeom>
        </p:spPr>
      </p:pic>
      <p:sp>
        <p:nvSpPr>
          <p:cNvPr id="6" name="TextBox 5">
            <a:extLst>
              <a:ext uri="{FF2B5EF4-FFF2-40B4-BE49-F238E27FC236}">
                <a16:creationId xmlns:a16="http://schemas.microsoft.com/office/drawing/2014/main" id="{285580D8-EA18-794B-BF7C-55AB85BC401C}"/>
              </a:ext>
            </a:extLst>
          </p:cNvPr>
          <p:cNvSpPr txBox="1"/>
          <p:nvPr/>
        </p:nvSpPr>
        <p:spPr>
          <a:xfrm>
            <a:off x="643469" y="1782981"/>
            <a:ext cx="4008384" cy="4393982"/>
          </a:xfrm>
          <a:prstGeom prst="rect">
            <a:avLst/>
          </a:prstGeom>
          <a:solidFill>
            <a:schemeClr val="bg1">
              <a:alpha val="80000"/>
            </a:schemeClr>
          </a:solidFill>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u="sng" dirty="0"/>
              <a:t>Mileage vs. Year</a:t>
            </a:r>
            <a:r>
              <a:rPr lang="en-US" sz="2000" dirty="0"/>
              <a:t>: From this graph we can observe that clients in Florida prefer new cars, or cars with low mileages; between </a:t>
            </a:r>
            <a:r>
              <a:rPr lang="en-US" sz="2000" b="1" dirty="0"/>
              <a:t>0 – 50,000 miles</a:t>
            </a:r>
            <a:r>
              <a:rPr lang="en-US" sz="2000" dirty="0"/>
              <a:t>. </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u="sng" dirty="0"/>
              <a:t>Model vs. Year</a:t>
            </a:r>
            <a:r>
              <a:rPr lang="en-US" sz="2000" dirty="0"/>
              <a:t>: From this graph we observe that the 4 most popular models and the year they were made are </a:t>
            </a:r>
            <a:r>
              <a:rPr lang="en-US" sz="2000" b="1" dirty="0"/>
              <a:t>2019</a:t>
            </a:r>
            <a:r>
              <a:rPr lang="en-US" sz="2000" dirty="0"/>
              <a:t> 4 door </a:t>
            </a:r>
            <a:r>
              <a:rPr lang="en-US" sz="2000" b="1" dirty="0"/>
              <a:t>pickups</a:t>
            </a:r>
            <a:r>
              <a:rPr lang="en-US" sz="2000" dirty="0"/>
              <a:t>, </a:t>
            </a:r>
            <a:r>
              <a:rPr lang="en-US" sz="2000" b="1" dirty="0"/>
              <a:t>2018</a:t>
            </a:r>
            <a:r>
              <a:rPr lang="en-US" sz="2000" dirty="0"/>
              <a:t> </a:t>
            </a:r>
            <a:r>
              <a:rPr lang="en-US" sz="2000" b="1" dirty="0"/>
              <a:t>Minivans</a:t>
            </a:r>
            <a:r>
              <a:rPr lang="en-US" sz="2000" dirty="0"/>
              <a:t>, and </a:t>
            </a:r>
            <a:r>
              <a:rPr lang="en-US" sz="2000" b="1" dirty="0"/>
              <a:t>2017</a:t>
            </a:r>
            <a:r>
              <a:rPr lang="en-US" sz="2000" dirty="0"/>
              <a:t> 4 door </a:t>
            </a:r>
            <a:r>
              <a:rPr lang="en-US" sz="2000" b="1" dirty="0"/>
              <a:t>sedans</a:t>
            </a:r>
            <a:r>
              <a:rPr lang="en-US" sz="2000" dirty="0"/>
              <a:t>, and </a:t>
            </a:r>
            <a:r>
              <a:rPr lang="en-US" sz="2000" b="1" dirty="0"/>
              <a:t>2016</a:t>
            </a:r>
            <a:r>
              <a:rPr lang="en-US" sz="2000" dirty="0"/>
              <a:t> single cab </a:t>
            </a:r>
            <a:r>
              <a:rPr lang="en-US" sz="2000" b="1" dirty="0"/>
              <a:t>pickups</a:t>
            </a:r>
            <a:r>
              <a:rPr lang="en-US" sz="2000" dirty="0"/>
              <a:t>. </a:t>
            </a:r>
          </a:p>
        </p:txBody>
      </p:sp>
      <p:grpSp>
        <p:nvGrpSpPr>
          <p:cNvPr id="13" name="Group 1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4" name="Rectangle 1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Chart, scatter chart&#10;&#10;Description automatically generated">
            <a:extLst>
              <a:ext uri="{FF2B5EF4-FFF2-40B4-BE49-F238E27FC236}">
                <a16:creationId xmlns:a16="http://schemas.microsoft.com/office/drawing/2014/main" id="{FA962BF7-03D0-7143-AA93-AEED87E25FE9}"/>
              </a:ext>
            </a:extLst>
          </p:cNvPr>
          <p:cNvPicPr/>
          <p:nvPr/>
        </p:nvPicPr>
        <p:blipFill rotWithShape="1">
          <a:blip r:embed="rId3">
            <a:extLst>
              <a:ext uri="{28A0092B-C50C-407E-A947-70E740481C1C}">
                <a14:useLocalDpi xmlns:a14="http://schemas.microsoft.com/office/drawing/2010/main" val="0"/>
              </a:ext>
            </a:extLst>
          </a:blip>
          <a:srcRect l="1831" r="2516" b="2145"/>
          <a:stretch/>
        </p:blipFill>
        <p:spPr bwMode="auto">
          <a:xfrm>
            <a:off x="6813696" y="3680325"/>
            <a:ext cx="3733220" cy="3210605"/>
          </a:xfrm>
          <a:prstGeom prst="rect">
            <a:avLst/>
          </a:prstGeom>
          <a:extLst>
            <a:ext uri="{53640926-AAD7-44D8-BBD7-CCE9431645EC}">
              <a14:shadowObscured xmlns:a14="http://schemas.microsoft.com/office/drawing/2010/main"/>
            </a:ext>
          </a:extLst>
        </p:spPr>
      </p:pic>
      <p:pic>
        <p:nvPicPr>
          <p:cNvPr id="4" name="Picture 3" descr="Chart, scatter chart&#10;&#10;Description automatically generated">
            <a:extLst>
              <a:ext uri="{FF2B5EF4-FFF2-40B4-BE49-F238E27FC236}">
                <a16:creationId xmlns:a16="http://schemas.microsoft.com/office/drawing/2014/main" id="{6AAF5DAD-E6B4-F848-A4D6-C0E415A479E2}"/>
              </a:ext>
            </a:extLst>
          </p:cNvPr>
          <p:cNvPicPr/>
          <p:nvPr/>
        </p:nvPicPr>
        <p:blipFill>
          <a:blip r:embed="rId4">
            <a:extLst>
              <a:ext uri="{28A0092B-C50C-407E-A947-70E740481C1C}">
                <a14:useLocalDpi xmlns:a14="http://schemas.microsoft.com/office/drawing/2010/main" val="0"/>
              </a:ext>
            </a:extLst>
          </a:blip>
          <a:stretch>
            <a:fillRect/>
          </a:stretch>
        </p:blipFill>
        <p:spPr>
          <a:xfrm>
            <a:off x="6588228" y="150312"/>
            <a:ext cx="4184156" cy="3382028"/>
          </a:xfrm>
          <a:prstGeom prst="rect">
            <a:avLst/>
          </a:prstGeom>
        </p:spPr>
      </p:pic>
      <p:cxnSp>
        <p:nvCxnSpPr>
          <p:cNvPr id="20" name="Straight Connector 19">
            <a:extLst>
              <a:ext uri="{FF2B5EF4-FFF2-40B4-BE49-F238E27FC236}">
                <a16:creationId xmlns:a16="http://schemas.microsoft.com/office/drawing/2014/main" id="{F13D0852-37EB-C14B-94D9-1CA08C1BEBA6}"/>
              </a:ext>
            </a:extLst>
          </p:cNvPr>
          <p:cNvCxnSpPr>
            <a:cxnSpLocks/>
          </p:cNvCxnSpPr>
          <p:nvPr/>
        </p:nvCxnSpPr>
        <p:spPr>
          <a:xfrm>
            <a:off x="538619" y="1206951"/>
            <a:ext cx="4960307"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2937703"/>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TotalTime>
  <Words>945</Words>
  <Application>Microsoft Macintosh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Predicting U.S. Car Preferences</vt:lpstr>
      <vt:lpstr>Predicting U.S. Car Preferences per State</vt:lpstr>
      <vt:lpstr>Data Source</vt:lpstr>
      <vt:lpstr>Data Cleaning &amp; Variable Selection</vt:lpstr>
      <vt:lpstr>Profile</vt:lpstr>
      <vt:lpstr>Predicting U.S. Car Preferences per State</vt:lpstr>
      <vt:lpstr>Models: Decision Tree</vt:lpstr>
      <vt:lpstr>Models: Regression</vt:lpstr>
      <vt:lpstr>Results per State: Florida</vt:lpstr>
      <vt:lpstr>Results per State: California</vt:lpstr>
      <vt:lpstr>Conclusions &amp; Future Directions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Car Data Study</dc:title>
  <dc:creator>martin.riverar84@gmail.com</dc:creator>
  <cp:lastModifiedBy>martin.riverar84@gmail.com</cp:lastModifiedBy>
  <cp:revision>41</cp:revision>
  <dcterms:created xsi:type="dcterms:W3CDTF">2021-08-01T21:54:45Z</dcterms:created>
  <dcterms:modified xsi:type="dcterms:W3CDTF">2021-08-02T03:56:35Z</dcterms:modified>
</cp:coreProperties>
</file>