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9.xml" ContentType="application/vnd.openxmlformats-officedocument.themeOverride+xml"/>
  <Override PartName="/ppt/theme/themeOverride10.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90" r:id="rId5"/>
    <p:sldId id="259" r:id="rId6"/>
    <p:sldId id="278" r:id="rId7"/>
    <p:sldId id="258" r:id="rId8"/>
    <p:sldId id="280" r:id="rId9"/>
    <p:sldId id="283" r:id="rId10"/>
    <p:sldId id="281" r:id="rId11"/>
    <p:sldId id="284" r:id="rId12"/>
    <p:sldId id="285" r:id="rId13"/>
    <p:sldId id="286" r:id="rId14"/>
    <p:sldId id="287" r:id="rId15"/>
    <p:sldId id="288" r:id="rId16"/>
    <p:sldId id="289" r:id="rId17"/>
    <p:sldId id="303" r:id="rId18"/>
    <p:sldId id="304" r:id="rId19"/>
    <p:sldId id="277" r:id="rId20"/>
    <p:sldId id="291" r:id="rId21"/>
    <p:sldId id="260" r:id="rId22"/>
    <p:sldId id="292" r:id="rId23"/>
    <p:sldId id="261" r:id="rId24"/>
    <p:sldId id="293" r:id="rId25"/>
    <p:sldId id="262" r:id="rId26"/>
    <p:sldId id="294" r:id="rId27"/>
    <p:sldId id="295" r:id="rId28"/>
    <p:sldId id="263" r:id="rId29"/>
    <p:sldId id="264" r:id="rId30"/>
    <p:sldId id="265" r:id="rId31"/>
    <p:sldId id="266" r:id="rId32"/>
    <p:sldId id="296" r:id="rId33"/>
    <p:sldId id="267" r:id="rId34"/>
    <p:sldId id="297" r:id="rId35"/>
    <p:sldId id="268" r:id="rId36"/>
    <p:sldId id="269" r:id="rId37"/>
    <p:sldId id="298" r:id="rId38"/>
    <p:sldId id="299" r:id="rId39"/>
    <p:sldId id="300" r:id="rId40"/>
    <p:sldId id="301" r:id="rId41"/>
    <p:sldId id="302" r:id="rId42"/>
    <p:sldId id="273" r:id="rId43"/>
    <p:sldId id="274" r:id="rId44"/>
    <p:sldId id="275" r:id="rId45"/>
    <p:sldId id="276" r:id="rId46"/>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78"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8C8BDC-75C5-46B8-B763-11C47BC782CA}" type="doc">
      <dgm:prSet loTypeId="urn:microsoft.com/office/officeart/2005/8/layout/bList2" loCatId="list" qsTypeId="urn:microsoft.com/office/officeart/2005/8/quickstyle/simple1" qsCatId="simple" csTypeId="urn:microsoft.com/office/officeart/2005/8/colors/colorful4" csCatId="colorful" phldr="1"/>
      <dgm:spPr/>
    </dgm:pt>
    <dgm:pt modelId="{F60C2DB5-E5E1-4EE0-86C8-D0295452F41A}">
      <dgm:prSet phldrT="[Texto]"/>
      <dgm:spPr/>
      <dgm:t>
        <a:bodyPr/>
        <a:lstStyle/>
        <a:p>
          <a:r>
            <a:rPr lang="es-ES" b="1" dirty="0" smtClean="0"/>
            <a:t>Contraseña</a:t>
          </a:r>
          <a:endParaRPr lang="es-PY" b="1" dirty="0"/>
        </a:p>
      </dgm:t>
    </dgm:pt>
    <dgm:pt modelId="{A05885F5-11E4-42ED-9DEE-8A95B34C2E77}" type="parTrans" cxnId="{E0BD46A8-8161-4843-B6D8-0971FE7A5DE7}">
      <dgm:prSet/>
      <dgm:spPr/>
      <dgm:t>
        <a:bodyPr/>
        <a:lstStyle/>
        <a:p>
          <a:endParaRPr lang="es-PY"/>
        </a:p>
      </dgm:t>
    </dgm:pt>
    <dgm:pt modelId="{65FAF04B-8477-437A-AF7D-0DBEC50E5E09}" type="sibTrans" cxnId="{E0BD46A8-8161-4843-B6D8-0971FE7A5DE7}">
      <dgm:prSet/>
      <dgm:spPr/>
      <dgm:t>
        <a:bodyPr/>
        <a:lstStyle/>
        <a:p>
          <a:endParaRPr lang="es-PY"/>
        </a:p>
      </dgm:t>
    </dgm:pt>
    <dgm:pt modelId="{023E26E0-9F41-4778-A28F-92A85324CBEF}">
      <dgm:prSet phldrT="[Texto]"/>
      <dgm:spPr/>
      <dgm:t>
        <a:bodyPr/>
        <a:lstStyle/>
        <a:p>
          <a:r>
            <a:rPr lang="es-ES" b="1" dirty="0" err="1" smtClean="0"/>
            <a:t>Token</a:t>
          </a:r>
          <a:endParaRPr lang="es-PY" b="1" dirty="0"/>
        </a:p>
      </dgm:t>
    </dgm:pt>
    <dgm:pt modelId="{E6180A3A-3DED-4096-98E8-7571B1AEC7F6}" type="parTrans" cxnId="{C91B2C7B-8D1F-4FF9-B1D6-AF6D806A8765}">
      <dgm:prSet/>
      <dgm:spPr/>
      <dgm:t>
        <a:bodyPr/>
        <a:lstStyle/>
        <a:p>
          <a:endParaRPr lang="es-PY"/>
        </a:p>
      </dgm:t>
    </dgm:pt>
    <dgm:pt modelId="{9FFC00A1-8F62-4CB0-AFA5-AA1415283C85}" type="sibTrans" cxnId="{C91B2C7B-8D1F-4FF9-B1D6-AF6D806A8765}">
      <dgm:prSet/>
      <dgm:spPr/>
      <dgm:t>
        <a:bodyPr/>
        <a:lstStyle/>
        <a:p>
          <a:endParaRPr lang="es-PY"/>
        </a:p>
      </dgm:t>
    </dgm:pt>
    <dgm:pt modelId="{03D2E7E1-B4C6-42E6-BA96-3EA23DECA6F0}">
      <dgm:prSet phldrT="[Texto]"/>
      <dgm:spPr/>
      <dgm:t>
        <a:bodyPr/>
        <a:lstStyle/>
        <a:p>
          <a:r>
            <a:rPr lang="es-ES" b="1" dirty="0" err="1" smtClean="0"/>
            <a:t>Biometria</a:t>
          </a:r>
          <a:endParaRPr lang="es-PY" b="1" dirty="0"/>
        </a:p>
      </dgm:t>
    </dgm:pt>
    <dgm:pt modelId="{E33047D8-4FCE-4003-A6EA-BD15B0C92710}" type="parTrans" cxnId="{08442794-97E2-44DE-802A-3EF8ADC54A0B}">
      <dgm:prSet/>
      <dgm:spPr/>
      <dgm:t>
        <a:bodyPr/>
        <a:lstStyle/>
        <a:p>
          <a:endParaRPr lang="es-PY"/>
        </a:p>
      </dgm:t>
    </dgm:pt>
    <dgm:pt modelId="{446F89C0-8434-4AA9-B06B-C68F6FAF199C}" type="sibTrans" cxnId="{08442794-97E2-44DE-802A-3EF8ADC54A0B}">
      <dgm:prSet/>
      <dgm:spPr/>
      <dgm:t>
        <a:bodyPr/>
        <a:lstStyle/>
        <a:p>
          <a:endParaRPr lang="es-PY"/>
        </a:p>
      </dgm:t>
    </dgm:pt>
    <dgm:pt modelId="{14897654-2B36-44FD-BF60-C27C3D568674}">
      <dgm:prSet/>
      <dgm:spPr/>
      <dgm:t>
        <a:bodyPr/>
        <a:lstStyle/>
        <a:p>
          <a:r>
            <a:rPr lang="es-ES" dirty="0" smtClean="0"/>
            <a:t>Sé</a:t>
          </a:r>
          <a:endParaRPr lang="es-PY" dirty="0"/>
        </a:p>
      </dgm:t>
    </dgm:pt>
    <dgm:pt modelId="{E315BBD5-F4DC-4BEE-952C-33DFB3EF05DA}" type="parTrans" cxnId="{EA3F5A22-C568-492A-AD7F-0085DEF7CDA2}">
      <dgm:prSet/>
      <dgm:spPr/>
      <dgm:t>
        <a:bodyPr/>
        <a:lstStyle/>
        <a:p>
          <a:endParaRPr lang="es-PY"/>
        </a:p>
      </dgm:t>
    </dgm:pt>
    <dgm:pt modelId="{BD965B65-6286-407C-B3B1-7332CDA2A901}" type="sibTrans" cxnId="{EA3F5A22-C568-492A-AD7F-0085DEF7CDA2}">
      <dgm:prSet/>
      <dgm:spPr/>
      <dgm:t>
        <a:bodyPr/>
        <a:lstStyle/>
        <a:p>
          <a:endParaRPr lang="es-PY"/>
        </a:p>
      </dgm:t>
    </dgm:pt>
    <dgm:pt modelId="{61551030-E6EC-4E11-A2A1-44346C000A54}">
      <dgm:prSet/>
      <dgm:spPr/>
      <dgm:t>
        <a:bodyPr/>
        <a:lstStyle/>
        <a:p>
          <a:r>
            <a:rPr lang="es-ES" dirty="0" smtClean="0"/>
            <a:t>Tengo</a:t>
          </a:r>
          <a:endParaRPr lang="es-PY" dirty="0"/>
        </a:p>
      </dgm:t>
    </dgm:pt>
    <dgm:pt modelId="{2D5177EF-7363-4830-9723-D56FA9C0F49B}" type="parTrans" cxnId="{DF03850F-62DD-447C-B7C5-2FA17245E3E4}">
      <dgm:prSet/>
      <dgm:spPr/>
      <dgm:t>
        <a:bodyPr/>
        <a:lstStyle/>
        <a:p>
          <a:endParaRPr lang="es-PY"/>
        </a:p>
      </dgm:t>
    </dgm:pt>
    <dgm:pt modelId="{17C02B04-9E86-47EC-AC6A-59EBC54F73F3}" type="sibTrans" cxnId="{DF03850F-62DD-447C-B7C5-2FA17245E3E4}">
      <dgm:prSet/>
      <dgm:spPr/>
      <dgm:t>
        <a:bodyPr/>
        <a:lstStyle/>
        <a:p>
          <a:endParaRPr lang="es-PY"/>
        </a:p>
      </dgm:t>
    </dgm:pt>
    <dgm:pt modelId="{762CCC85-4F7F-4E26-BB46-6E5F5471AE70}">
      <dgm:prSet/>
      <dgm:spPr/>
      <dgm:t>
        <a:bodyPr/>
        <a:lstStyle/>
        <a:p>
          <a:r>
            <a:rPr lang="es-ES" dirty="0" smtClean="0"/>
            <a:t>Soy</a:t>
          </a:r>
          <a:endParaRPr lang="es-PY" dirty="0"/>
        </a:p>
      </dgm:t>
    </dgm:pt>
    <dgm:pt modelId="{5BB589C0-737A-46F0-82CE-EE234490A931}" type="parTrans" cxnId="{0E2EED77-13A0-47B9-87FC-9CCB34F18650}">
      <dgm:prSet/>
      <dgm:spPr/>
      <dgm:t>
        <a:bodyPr/>
        <a:lstStyle/>
        <a:p>
          <a:endParaRPr lang="es-PY"/>
        </a:p>
      </dgm:t>
    </dgm:pt>
    <dgm:pt modelId="{1D620A72-603E-4D33-8CAD-7BE7748129B9}" type="sibTrans" cxnId="{0E2EED77-13A0-47B9-87FC-9CCB34F18650}">
      <dgm:prSet/>
      <dgm:spPr/>
      <dgm:t>
        <a:bodyPr/>
        <a:lstStyle/>
        <a:p>
          <a:endParaRPr lang="es-PY"/>
        </a:p>
      </dgm:t>
    </dgm:pt>
    <dgm:pt modelId="{DDB4C0C6-4F8F-4229-8692-B200175ECBE3}" type="pres">
      <dgm:prSet presAssocID="{048C8BDC-75C5-46B8-B763-11C47BC782CA}" presName="diagram" presStyleCnt="0">
        <dgm:presLayoutVars>
          <dgm:dir/>
          <dgm:animLvl val="lvl"/>
          <dgm:resizeHandles val="exact"/>
        </dgm:presLayoutVars>
      </dgm:prSet>
      <dgm:spPr/>
    </dgm:pt>
    <dgm:pt modelId="{351B6D25-9589-45FB-900D-BAA4A52E9169}" type="pres">
      <dgm:prSet presAssocID="{F60C2DB5-E5E1-4EE0-86C8-D0295452F41A}" presName="compNode" presStyleCnt="0"/>
      <dgm:spPr/>
    </dgm:pt>
    <dgm:pt modelId="{25BE0C92-BA78-4065-B0BC-511423DE4644}" type="pres">
      <dgm:prSet presAssocID="{F60C2DB5-E5E1-4EE0-86C8-D0295452F41A}" presName="childRect" presStyleLbl="bgAcc1" presStyleIdx="0" presStyleCnt="3">
        <dgm:presLayoutVars>
          <dgm:bulletEnabled val="1"/>
        </dgm:presLayoutVars>
      </dgm:prSet>
      <dgm:spPr/>
    </dgm:pt>
    <dgm:pt modelId="{7EDDAAA9-43FD-4AB4-9AD1-9C1D1FF185D8}" type="pres">
      <dgm:prSet presAssocID="{F60C2DB5-E5E1-4EE0-86C8-D0295452F41A}" presName="parentText" presStyleLbl="node1" presStyleIdx="0" presStyleCnt="0">
        <dgm:presLayoutVars>
          <dgm:chMax val="0"/>
          <dgm:bulletEnabled val="1"/>
        </dgm:presLayoutVars>
      </dgm:prSet>
      <dgm:spPr/>
    </dgm:pt>
    <dgm:pt modelId="{FA419EB3-9D17-4626-BE1B-18C32E423A0B}" type="pres">
      <dgm:prSet presAssocID="{F60C2DB5-E5E1-4EE0-86C8-D0295452F41A}" presName="parentRect" presStyleLbl="alignNode1" presStyleIdx="0" presStyleCnt="3"/>
      <dgm:spPr/>
    </dgm:pt>
    <dgm:pt modelId="{E31EE774-FA0B-43FB-A54E-E02273808C17}" type="pres">
      <dgm:prSet presAssocID="{F60C2DB5-E5E1-4EE0-86C8-D0295452F41A}" presName="adorn" presStyleLbl="fgAccFollow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7CDA969-941D-4635-9439-7BA0F1370D29}" type="pres">
      <dgm:prSet presAssocID="{65FAF04B-8477-437A-AF7D-0DBEC50E5E09}" presName="sibTrans" presStyleLbl="sibTrans2D1" presStyleIdx="0" presStyleCnt="0"/>
      <dgm:spPr/>
    </dgm:pt>
    <dgm:pt modelId="{CB8B01BF-E0CF-4DE3-87F9-24680652F3F7}" type="pres">
      <dgm:prSet presAssocID="{023E26E0-9F41-4778-A28F-92A85324CBEF}" presName="compNode" presStyleCnt="0"/>
      <dgm:spPr/>
    </dgm:pt>
    <dgm:pt modelId="{B62D2EAF-C045-48BB-B7F0-35B9E52B9690}" type="pres">
      <dgm:prSet presAssocID="{023E26E0-9F41-4778-A28F-92A85324CBEF}" presName="childRect" presStyleLbl="bgAcc1" presStyleIdx="1" presStyleCnt="3">
        <dgm:presLayoutVars>
          <dgm:bulletEnabled val="1"/>
        </dgm:presLayoutVars>
      </dgm:prSet>
      <dgm:spPr/>
      <dgm:t>
        <a:bodyPr/>
        <a:lstStyle/>
        <a:p>
          <a:endParaRPr lang="es-PY"/>
        </a:p>
      </dgm:t>
    </dgm:pt>
    <dgm:pt modelId="{4DD11B55-8744-4F65-947B-2ECBE80BE93B}" type="pres">
      <dgm:prSet presAssocID="{023E26E0-9F41-4778-A28F-92A85324CBEF}" presName="parentText" presStyleLbl="node1" presStyleIdx="0" presStyleCnt="0">
        <dgm:presLayoutVars>
          <dgm:chMax val="0"/>
          <dgm:bulletEnabled val="1"/>
        </dgm:presLayoutVars>
      </dgm:prSet>
      <dgm:spPr/>
    </dgm:pt>
    <dgm:pt modelId="{CB3A2348-B586-4315-AF12-EEB0AF28777E}" type="pres">
      <dgm:prSet presAssocID="{023E26E0-9F41-4778-A28F-92A85324CBEF}" presName="parentRect" presStyleLbl="alignNode1" presStyleIdx="1" presStyleCnt="3"/>
      <dgm:spPr/>
    </dgm:pt>
    <dgm:pt modelId="{44F53105-0ECF-4605-A2B6-661EE4C62885}" type="pres">
      <dgm:prSet presAssocID="{023E26E0-9F41-4778-A28F-92A85324CBEF}" presName="adorn" presStyleLbl="fgAccFollowNod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58000" r="-58000"/>
          </a:stretch>
        </a:blipFill>
      </dgm:spPr>
    </dgm:pt>
    <dgm:pt modelId="{AE36DF69-41EB-470E-9ABE-64EAAD544E2B}" type="pres">
      <dgm:prSet presAssocID="{9FFC00A1-8F62-4CB0-AFA5-AA1415283C85}" presName="sibTrans" presStyleLbl="sibTrans2D1" presStyleIdx="0" presStyleCnt="0"/>
      <dgm:spPr/>
    </dgm:pt>
    <dgm:pt modelId="{D12C4073-3D77-4DDB-9FDA-74C10BF5A661}" type="pres">
      <dgm:prSet presAssocID="{03D2E7E1-B4C6-42E6-BA96-3EA23DECA6F0}" presName="compNode" presStyleCnt="0"/>
      <dgm:spPr/>
    </dgm:pt>
    <dgm:pt modelId="{99D0D3F7-3646-4516-BEDF-6F73CE08D4D9}" type="pres">
      <dgm:prSet presAssocID="{03D2E7E1-B4C6-42E6-BA96-3EA23DECA6F0}" presName="childRect" presStyleLbl="bgAcc1" presStyleIdx="2" presStyleCnt="3">
        <dgm:presLayoutVars>
          <dgm:bulletEnabled val="1"/>
        </dgm:presLayoutVars>
      </dgm:prSet>
      <dgm:spPr/>
    </dgm:pt>
    <dgm:pt modelId="{38E0C857-E481-4EAA-8FFC-4473A7BEA12B}" type="pres">
      <dgm:prSet presAssocID="{03D2E7E1-B4C6-42E6-BA96-3EA23DECA6F0}" presName="parentText" presStyleLbl="node1" presStyleIdx="0" presStyleCnt="0">
        <dgm:presLayoutVars>
          <dgm:chMax val="0"/>
          <dgm:bulletEnabled val="1"/>
        </dgm:presLayoutVars>
      </dgm:prSet>
      <dgm:spPr/>
      <dgm:t>
        <a:bodyPr/>
        <a:lstStyle/>
        <a:p>
          <a:endParaRPr lang="es-PY"/>
        </a:p>
      </dgm:t>
    </dgm:pt>
    <dgm:pt modelId="{81D4885A-AE51-406F-8308-B288899A39D3}" type="pres">
      <dgm:prSet presAssocID="{03D2E7E1-B4C6-42E6-BA96-3EA23DECA6F0}" presName="parentRect" presStyleLbl="alignNode1" presStyleIdx="2" presStyleCnt="3"/>
      <dgm:spPr/>
      <dgm:t>
        <a:bodyPr/>
        <a:lstStyle/>
        <a:p>
          <a:endParaRPr lang="es-PY"/>
        </a:p>
      </dgm:t>
    </dgm:pt>
    <dgm:pt modelId="{534B9F17-23AB-4D1C-B5CC-E65EC535BE19}" type="pres">
      <dgm:prSet presAssocID="{03D2E7E1-B4C6-42E6-BA96-3EA23DECA6F0}" presName="adorn" presStyleLbl="fgAccFollowNod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71000" r="-71000"/>
          </a:stretch>
        </a:blipFill>
      </dgm:spPr>
    </dgm:pt>
  </dgm:ptLst>
  <dgm:cxnLst>
    <dgm:cxn modelId="{A76F42A6-7931-40A7-A146-4B8C0E73D1A7}" type="presOf" srcId="{762CCC85-4F7F-4E26-BB46-6E5F5471AE70}" destId="{99D0D3F7-3646-4516-BEDF-6F73CE08D4D9}" srcOrd="0" destOrd="0" presId="urn:microsoft.com/office/officeart/2005/8/layout/bList2"/>
    <dgm:cxn modelId="{185781C0-8415-4F5C-B79C-2D8233FCD7FF}" type="presOf" srcId="{03D2E7E1-B4C6-42E6-BA96-3EA23DECA6F0}" destId="{38E0C857-E481-4EAA-8FFC-4473A7BEA12B}" srcOrd="0" destOrd="0" presId="urn:microsoft.com/office/officeart/2005/8/layout/bList2"/>
    <dgm:cxn modelId="{53082F83-488F-4FAF-9041-FB9E162B70D1}" type="presOf" srcId="{023E26E0-9F41-4778-A28F-92A85324CBEF}" destId="{4DD11B55-8744-4F65-947B-2ECBE80BE93B}" srcOrd="0" destOrd="0" presId="urn:microsoft.com/office/officeart/2005/8/layout/bList2"/>
    <dgm:cxn modelId="{E9C3BCB1-E851-4608-B9CE-C9D23D6DEB43}" type="presOf" srcId="{14897654-2B36-44FD-BF60-C27C3D568674}" destId="{25BE0C92-BA78-4065-B0BC-511423DE4644}" srcOrd="0" destOrd="0" presId="urn:microsoft.com/office/officeart/2005/8/layout/bList2"/>
    <dgm:cxn modelId="{D7BE9CF8-4515-4E08-886E-66B6473DB5AE}" type="presOf" srcId="{03D2E7E1-B4C6-42E6-BA96-3EA23DECA6F0}" destId="{81D4885A-AE51-406F-8308-B288899A39D3}" srcOrd="1" destOrd="0" presId="urn:microsoft.com/office/officeart/2005/8/layout/bList2"/>
    <dgm:cxn modelId="{3D0754A7-CF27-450F-907D-F0B3567D2423}" type="presOf" srcId="{F60C2DB5-E5E1-4EE0-86C8-D0295452F41A}" destId="{7EDDAAA9-43FD-4AB4-9AD1-9C1D1FF185D8}" srcOrd="0" destOrd="0" presId="urn:microsoft.com/office/officeart/2005/8/layout/bList2"/>
    <dgm:cxn modelId="{0E2EED77-13A0-47B9-87FC-9CCB34F18650}" srcId="{03D2E7E1-B4C6-42E6-BA96-3EA23DECA6F0}" destId="{762CCC85-4F7F-4E26-BB46-6E5F5471AE70}" srcOrd="0" destOrd="0" parTransId="{5BB589C0-737A-46F0-82CE-EE234490A931}" sibTransId="{1D620A72-603E-4D33-8CAD-7BE7748129B9}"/>
    <dgm:cxn modelId="{08442794-97E2-44DE-802A-3EF8ADC54A0B}" srcId="{048C8BDC-75C5-46B8-B763-11C47BC782CA}" destId="{03D2E7E1-B4C6-42E6-BA96-3EA23DECA6F0}" srcOrd="2" destOrd="0" parTransId="{E33047D8-4FCE-4003-A6EA-BD15B0C92710}" sibTransId="{446F89C0-8434-4AA9-B06B-C68F6FAF199C}"/>
    <dgm:cxn modelId="{E0BD46A8-8161-4843-B6D8-0971FE7A5DE7}" srcId="{048C8BDC-75C5-46B8-B763-11C47BC782CA}" destId="{F60C2DB5-E5E1-4EE0-86C8-D0295452F41A}" srcOrd="0" destOrd="0" parTransId="{A05885F5-11E4-42ED-9DEE-8A95B34C2E77}" sibTransId="{65FAF04B-8477-437A-AF7D-0DBEC50E5E09}"/>
    <dgm:cxn modelId="{10105B63-FDA5-4253-B5B6-9DBF5736F043}" type="presOf" srcId="{F60C2DB5-E5E1-4EE0-86C8-D0295452F41A}" destId="{FA419EB3-9D17-4626-BE1B-18C32E423A0B}" srcOrd="1" destOrd="0" presId="urn:microsoft.com/office/officeart/2005/8/layout/bList2"/>
    <dgm:cxn modelId="{5E31322A-DE26-48CD-B876-1CA217207048}" type="presOf" srcId="{9FFC00A1-8F62-4CB0-AFA5-AA1415283C85}" destId="{AE36DF69-41EB-470E-9ABE-64EAAD544E2B}" srcOrd="0" destOrd="0" presId="urn:microsoft.com/office/officeart/2005/8/layout/bList2"/>
    <dgm:cxn modelId="{0A40FC13-9E93-4C66-B3B6-0E5988A03EC7}" type="presOf" srcId="{61551030-E6EC-4E11-A2A1-44346C000A54}" destId="{B62D2EAF-C045-48BB-B7F0-35B9E52B9690}" srcOrd="0" destOrd="0" presId="urn:microsoft.com/office/officeart/2005/8/layout/bList2"/>
    <dgm:cxn modelId="{4E041E11-1161-4C1F-8788-D37A447237D3}" type="presOf" srcId="{65FAF04B-8477-437A-AF7D-0DBEC50E5E09}" destId="{F7CDA969-941D-4635-9439-7BA0F1370D29}" srcOrd="0" destOrd="0" presId="urn:microsoft.com/office/officeart/2005/8/layout/bList2"/>
    <dgm:cxn modelId="{C91B2C7B-8D1F-4FF9-B1D6-AF6D806A8765}" srcId="{048C8BDC-75C5-46B8-B763-11C47BC782CA}" destId="{023E26E0-9F41-4778-A28F-92A85324CBEF}" srcOrd="1" destOrd="0" parTransId="{E6180A3A-3DED-4096-98E8-7571B1AEC7F6}" sibTransId="{9FFC00A1-8F62-4CB0-AFA5-AA1415283C85}"/>
    <dgm:cxn modelId="{EA3F5A22-C568-492A-AD7F-0085DEF7CDA2}" srcId="{F60C2DB5-E5E1-4EE0-86C8-D0295452F41A}" destId="{14897654-2B36-44FD-BF60-C27C3D568674}" srcOrd="0" destOrd="0" parTransId="{E315BBD5-F4DC-4BEE-952C-33DFB3EF05DA}" sibTransId="{BD965B65-6286-407C-B3B1-7332CDA2A901}"/>
    <dgm:cxn modelId="{2841275D-B9C7-4EBF-9F73-9529E4FF2ACF}" type="presOf" srcId="{048C8BDC-75C5-46B8-B763-11C47BC782CA}" destId="{DDB4C0C6-4F8F-4229-8692-B200175ECBE3}" srcOrd="0" destOrd="0" presId="urn:microsoft.com/office/officeart/2005/8/layout/bList2"/>
    <dgm:cxn modelId="{DF03850F-62DD-447C-B7C5-2FA17245E3E4}" srcId="{023E26E0-9F41-4778-A28F-92A85324CBEF}" destId="{61551030-E6EC-4E11-A2A1-44346C000A54}" srcOrd="0" destOrd="0" parTransId="{2D5177EF-7363-4830-9723-D56FA9C0F49B}" sibTransId="{17C02B04-9E86-47EC-AC6A-59EBC54F73F3}"/>
    <dgm:cxn modelId="{5829B37B-87CC-40D1-A2E6-E9DF528EEC0D}" type="presOf" srcId="{023E26E0-9F41-4778-A28F-92A85324CBEF}" destId="{CB3A2348-B586-4315-AF12-EEB0AF28777E}" srcOrd="1" destOrd="0" presId="urn:microsoft.com/office/officeart/2005/8/layout/bList2"/>
    <dgm:cxn modelId="{9B3536C6-F13F-450A-AC85-4221AFA5B0BE}" type="presParOf" srcId="{DDB4C0C6-4F8F-4229-8692-B200175ECBE3}" destId="{351B6D25-9589-45FB-900D-BAA4A52E9169}" srcOrd="0" destOrd="0" presId="urn:microsoft.com/office/officeart/2005/8/layout/bList2"/>
    <dgm:cxn modelId="{8A966366-04F1-4FBC-8D18-8709ACDED13D}" type="presParOf" srcId="{351B6D25-9589-45FB-900D-BAA4A52E9169}" destId="{25BE0C92-BA78-4065-B0BC-511423DE4644}" srcOrd="0" destOrd="0" presId="urn:microsoft.com/office/officeart/2005/8/layout/bList2"/>
    <dgm:cxn modelId="{B3849AC8-6BCB-4A67-BE0D-C58FD5E5A664}" type="presParOf" srcId="{351B6D25-9589-45FB-900D-BAA4A52E9169}" destId="{7EDDAAA9-43FD-4AB4-9AD1-9C1D1FF185D8}" srcOrd="1" destOrd="0" presId="urn:microsoft.com/office/officeart/2005/8/layout/bList2"/>
    <dgm:cxn modelId="{788ED4E0-F6A7-48F1-BF54-D6BCF365B7DC}" type="presParOf" srcId="{351B6D25-9589-45FB-900D-BAA4A52E9169}" destId="{FA419EB3-9D17-4626-BE1B-18C32E423A0B}" srcOrd="2" destOrd="0" presId="urn:microsoft.com/office/officeart/2005/8/layout/bList2"/>
    <dgm:cxn modelId="{31AF2D69-B6D9-4654-9F1F-90AE6F556DF5}" type="presParOf" srcId="{351B6D25-9589-45FB-900D-BAA4A52E9169}" destId="{E31EE774-FA0B-43FB-A54E-E02273808C17}" srcOrd="3" destOrd="0" presId="urn:microsoft.com/office/officeart/2005/8/layout/bList2"/>
    <dgm:cxn modelId="{9FF14256-1F50-4C48-A292-AE6CEFE700B9}" type="presParOf" srcId="{DDB4C0C6-4F8F-4229-8692-B200175ECBE3}" destId="{F7CDA969-941D-4635-9439-7BA0F1370D29}" srcOrd="1" destOrd="0" presId="urn:microsoft.com/office/officeart/2005/8/layout/bList2"/>
    <dgm:cxn modelId="{C408F169-EC2B-4D26-B7A3-70C48454836E}" type="presParOf" srcId="{DDB4C0C6-4F8F-4229-8692-B200175ECBE3}" destId="{CB8B01BF-E0CF-4DE3-87F9-24680652F3F7}" srcOrd="2" destOrd="0" presId="urn:microsoft.com/office/officeart/2005/8/layout/bList2"/>
    <dgm:cxn modelId="{3BF0E95D-A9F8-4AFC-AB01-BC3CBF13503F}" type="presParOf" srcId="{CB8B01BF-E0CF-4DE3-87F9-24680652F3F7}" destId="{B62D2EAF-C045-48BB-B7F0-35B9E52B9690}" srcOrd="0" destOrd="0" presId="urn:microsoft.com/office/officeart/2005/8/layout/bList2"/>
    <dgm:cxn modelId="{D15EA58F-635C-4FF1-A0F2-86134CE23167}" type="presParOf" srcId="{CB8B01BF-E0CF-4DE3-87F9-24680652F3F7}" destId="{4DD11B55-8744-4F65-947B-2ECBE80BE93B}" srcOrd="1" destOrd="0" presId="urn:microsoft.com/office/officeart/2005/8/layout/bList2"/>
    <dgm:cxn modelId="{FA24CD8B-6EA4-411B-8CEE-6BDECAD1282F}" type="presParOf" srcId="{CB8B01BF-E0CF-4DE3-87F9-24680652F3F7}" destId="{CB3A2348-B586-4315-AF12-EEB0AF28777E}" srcOrd="2" destOrd="0" presId="urn:microsoft.com/office/officeart/2005/8/layout/bList2"/>
    <dgm:cxn modelId="{7C215BBB-31F6-4183-97B8-90B122149AF9}" type="presParOf" srcId="{CB8B01BF-E0CF-4DE3-87F9-24680652F3F7}" destId="{44F53105-0ECF-4605-A2B6-661EE4C62885}" srcOrd="3" destOrd="0" presId="urn:microsoft.com/office/officeart/2005/8/layout/bList2"/>
    <dgm:cxn modelId="{AE699480-E0C2-4E68-985A-CDFC16F914CC}" type="presParOf" srcId="{DDB4C0C6-4F8F-4229-8692-B200175ECBE3}" destId="{AE36DF69-41EB-470E-9ABE-64EAAD544E2B}" srcOrd="3" destOrd="0" presId="urn:microsoft.com/office/officeart/2005/8/layout/bList2"/>
    <dgm:cxn modelId="{47F5790A-FA66-4312-A11F-3EE0ADF8A719}" type="presParOf" srcId="{DDB4C0C6-4F8F-4229-8692-B200175ECBE3}" destId="{D12C4073-3D77-4DDB-9FDA-74C10BF5A661}" srcOrd="4" destOrd="0" presId="urn:microsoft.com/office/officeart/2005/8/layout/bList2"/>
    <dgm:cxn modelId="{C0688041-841B-471D-986B-653D7889ED1B}" type="presParOf" srcId="{D12C4073-3D77-4DDB-9FDA-74C10BF5A661}" destId="{99D0D3F7-3646-4516-BEDF-6F73CE08D4D9}" srcOrd="0" destOrd="0" presId="urn:microsoft.com/office/officeart/2005/8/layout/bList2"/>
    <dgm:cxn modelId="{4CEF7959-E882-4D4F-96D9-EB54DA1BDC42}" type="presParOf" srcId="{D12C4073-3D77-4DDB-9FDA-74C10BF5A661}" destId="{38E0C857-E481-4EAA-8FFC-4473A7BEA12B}" srcOrd="1" destOrd="0" presId="urn:microsoft.com/office/officeart/2005/8/layout/bList2"/>
    <dgm:cxn modelId="{AC0A7EE9-3B6A-4A2D-BADD-052807FB5FFF}" type="presParOf" srcId="{D12C4073-3D77-4DDB-9FDA-74C10BF5A661}" destId="{81D4885A-AE51-406F-8308-B288899A39D3}" srcOrd="2" destOrd="0" presId="urn:microsoft.com/office/officeart/2005/8/layout/bList2"/>
    <dgm:cxn modelId="{FDF9B7DD-4D40-4B35-8DA4-B571E6B56491}" type="presParOf" srcId="{D12C4073-3D77-4DDB-9FDA-74C10BF5A661}" destId="{534B9F17-23AB-4D1C-B5CC-E65EC535BE19}"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AADF7C-16EF-4C8E-A9C9-53BED1BA9AE4}" type="doc">
      <dgm:prSet loTypeId="urn:microsoft.com/office/officeart/2005/8/layout/hList1" loCatId="list" qsTypeId="urn:microsoft.com/office/officeart/2005/8/quickstyle/3d1" qsCatId="3D" csTypeId="urn:microsoft.com/office/officeart/2005/8/colors/accent0_3" csCatId="mainScheme" phldr="1"/>
      <dgm:spPr/>
      <dgm:t>
        <a:bodyPr/>
        <a:lstStyle/>
        <a:p>
          <a:endParaRPr lang="es-PY"/>
        </a:p>
      </dgm:t>
    </dgm:pt>
    <dgm:pt modelId="{E9EFF8A6-104B-46CA-B83D-8F3B3E608EBC}">
      <dgm:prSet phldrT="[Texto]"/>
      <dgm:spPr/>
      <dgm:t>
        <a:bodyPr/>
        <a:lstStyle/>
        <a:p>
          <a:r>
            <a:rPr lang="es-ES" dirty="0" smtClean="0"/>
            <a:t>SMS</a:t>
          </a:r>
          <a:endParaRPr lang="es-PY" dirty="0"/>
        </a:p>
      </dgm:t>
    </dgm:pt>
    <dgm:pt modelId="{C571EB7B-5FD8-49CD-B1DD-D2D8A7950815}" type="parTrans" cxnId="{5A0A36BD-9B03-491A-9185-65824986BA3E}">
      <dgm:prSet/>
      <dgm:spPr/>
      <dgm:t>
        <a:bodyPr/>
        <a:lstStyle/>
        <a:p>
          <a:endParaRPr lang="es-PY"/>
        </a:p>
      </dgm:t>
    </dgm:pt>
    <dgm:pt modelId="{904C5C7A-D5EB-40B4-83E8-2717657C7CCE}" type="sibTrans" cxnId="{5A0A36BD-9B03-491A-9185-65824986BA3E}">
      <dgm:prSet/>
      <dgm:spPr/>
      <dgm:t>
        <a:bodyPr/>
        <a:lstStyle/>
        <a:p>
          <a:endParaRPr lang="es-PY"/>
        </a:p>
      </dgm:t>
    </dgm:pt>
    <dgm:pt modelId="{9DF3B89F-2B45-4A4A-B234-FB245CDD995B}">
      <dgm:prSet phldrT="[Texto]"/>
      <dgm:spPr/>
      <dgm:t>
        <a:bodyPr/>
        <a:lstStyle/>
        <a:p>
          <a:r>
            <a:rPr lang="es-ES" dirty="0" smtClean="0"/>
            <a:t>Problema  operadora</a:t>
          </a:r>
          <a:endParaRPr lang="es-PY" dirty="0"/>
        </a:p>
      </dgm:t>
    </dgm:pt>
    <dgm:pt modelId="{03D75147-7A24-4F15-BDDF-A31CE4C6D691}" type="parTrans" cxnId="{00B6079B-5B64-4541-8915-16AB625553B2}">
      <dgm:prSet/>
      <dgm:spPr/>
      <dgm:t>
        <a:bodyPr/>
        <a:lstStyle/>
        <a:p>
          <a:endParaRPr lang="es-PY"/>
        </a:p>
      </dgm:t>
    </dgm:pt>
    <dgm:pt modelId="{5DE9C707-92A0-471E-AFC9-0B053ED9FF38}" type="sibTrans" cxnId="{00B6079B-5B64-4541-8915-16AB625553B2}">
      <dgm:prSet/>
      <dgm:spPr/>
      <dgm:t>
        <a:bodyPr/>
        <a:lstStyle/>
        <a:p>
          <a:endParaRPr lang="es-PY"/>
        </a:p>
      </dgm:t>
    </dgm:pt>
    <dgm:pt modelId="{DA2DA8DF-25E6-432D-B041-72261B03F17D}">
      <dgm:prSet phldrT="[Texto]"/>
      <dgm:spPr/>
      <dgm:t>
        <a:bodyPr/>
        <a:lstStyle/>
        <a:p>
          <a:r>
            <a:rPr lang="es-ES" dirty="0" err="1" smtClean="0"/>
            <a:t>Roaming</a:t>
          </a:r>
          <a:endParaRPr lang="es-PY" dirty="0"/>
        </a:p>
      </dgm:t>
    </dgm:pt>
    <dgm:pt modelId="{D24D58B1-F0B8-4227-83D3-DD4A683ED90A}" type="parTrans" cxnId="{E5253E2C-E18F-4398-BC62-95FCEA2F8A5A}">
      <dgm:prSet/>
      <dgm:spPr/>
      <dgm:t>
        <a:bodyPr/>
        <a:lstStyle/>
        <a:p>
          <a:endParaRPr lang="es-PY"/>
        </a:p>
      </dgm:t>
    </dgm:pt>
    <dgm:pt modelId="{F8CFDCC3-F53B-4767-9E8D-C2C229989E5D}" type="sibTrans" cxnId="{E5253E2C-E18F-4398-BC62-95FCEA2F8A5A}">
      <dgm:prSet/>
      <dgm:spPr/>
      <dgm:t>
        <a:bodyPr/>
        <a:lstStyle/>
        <a:p>
          <a:endParaRPr lang="es-PY"/>
        </a:p>
      </dgm:t>
    </dgm:pt>
    <dgm:pt modelId="{00C4D108-D4FA-4C1D-BEF0-5AF4C061D763}">
      <dgm:prSet phldrT="[Texto]"/>
      <dgm:spPr/>
      <dgm:t>
        <a:bodyPr/>
        <a:lstStyle/>
        <a:p>
          <a:r>
            <a:rPr lang="es-ES" dirty="0" err="1" smtClean="0"/>
            <a:t>Token</a:t>
          </a:r>
          <a:r>
            <a:rPr lang="es-ES" dirty="0" smtClean="0"/>
            <a:t> Físico</a:t>
          </a:r>
          <a:endParaRPr lang="es-PY" dirty="0"/>
        </a:p>
      </dgm:t>
    </dgm:pt>
    <dgm:pt modelId="{F3379318-50EB-4BF4-9B35-05FE337400A2}" type="parTrans" cxnId="{0DA17D8E-C386-471A-A66B-FA4533FB2001}">
      <dgm:prSet/>
      <dgm:spPr/>
      <dgm:t>
        <a:bodyPr/>
        <a:lstStyle/>
        <a:p>
          <a:endParaRPr lang="es-PY"/>
        </a:p>
      </dgm:t>
    </dgm:pt>
    <dgm:pt modelId="{E1F114C6-1950-4985-B20E-8D8ABAA11DA8}" type="sibTrans" cxnId="{0DA17D8E-C386-471A-A66B-FA4533FB2001}">
      <dgm:prSet/>
      <dgm:spPr/>
      <dgm:t>
        <a:bodyPr/>
        <a:lstStyle/>
        <a:p>
          <a:endParaRPr lang="es-PY"/>
        </a:p>
      </dgm:t>
    </dgm:pt>
    <dgm:pt modelId="{631CB97A-D24B-4002-AAE9-5087B700720C}">
      <dgm:prSet phldrT="[Texto]"/>
      <dgm:spPr/>
      <dgm:t>
        <a:bodyPr/>
        <a:lstStyle/>
        <a:p>
          <a:r>
            <a:rPr lang="es-ES" dirty="0" smtClean="0"/>
            <a:t>Llavero</a:t>
          </a:r>
          <a:endParaRPr lang="es-PY" dirty="0"/>
        </a:p>
      </dgm:t>
    </dgm:pt>
    <dgm:pt modelId="{F662DDCF-6094-418D-9A46-42F6BF5AFAEB}" type="parTrans" cxnId="{2FA096B5-2BD4-4893-83B5-F296C971D8DC}">
      <dgm:prSet/>
      <dgm:spPr/>
      <dgm:t>
        <a:bodyPr/>
        <a:lstStyle/>
        <a:p>
          <a:endParaRPr lang="es-PY"/>
        </a:p>
      </dgm:t>
    </dgm:pt>
    <dgm:pt modelId="{80A29883-B13D-47BA-83CF-81457A15AFB9}" type="sibTrans" cxnId="{2FA096B5-2BD4-4893-83B5-F296C971D8DC}">
      <dgm:prSet/>
      <dgm:spPr/>
      <dgm:t>
        <a:bodyPr/>
        <a:lstStyle/>
        <a:p>
          <a:endParaRPr lang="es-PY"/>
        </a:p>
      </dgm:t>
    </dgm:pt>
    <dgm:pt modelId="{37DF6016-596B-436C-A9C3-0D8E25B0EE25}">
      <dgm:prSet phldrT="[Texto]"/>
      <dgm:spPr/>
      <dgm:t>
        <a:bodyPr/>
        <a:lstStyle/>
        <a:p>
          <a:r>
            <a:rPr lang="es-ES" dirty="0" smtClean="0"/>
            <a:t>Pérdida</a:t>
          </a:r>
          <a:endParaRPr lang="es-PY" dirty="0"/>
        </a:p>
      </dgm:t>
    </dgm:pt>
    <dgm:pt modelId="{231BA656-0414-4C66-B204-78ECF1235A43}" type="parTrans" cxnId="{ED5529E9-2A70-473A-BF2E-BF1B4CE08052}">
      <dgm:prSet/>
      <dgm:spPr/>
      <dgm:t>
        <a:bodyPr/>
        <a:lstStyle/>
        <a:p>
          <a:endParaRPr lang="es-PY"/>
        </a:p>
      </dgm:t>
    </dgm:pt>
    <dgm:pt modelId="{7567D658-55C5-4492-8D4F-1A5B2A6CED08}" type="sibTrans" cxnId="{ED5529E9-2A70-473A-BF2E-BF1B4CE08052}">
      <dgm:prSet/>
      <dgm:spPr/>
      <dgm:t>
        <a:bodyPr/>
        <a:lstStyle/>
        <a:p>
          <a:endParaRPr lang="es-PY"/>
        </a:p>
      </dgm:t>
    </dgm:pt>
    <dgm:pt modelId="{CA383B82-B234-42C7-8AA2-B5C620CD3D08}">
      <dgm:prSet phldrT="[Texto]"/>
      <dgm:spPr/>
      <dgm:t>
        <a:bodyPr/>
        <a:lstStyle/>
        <a:p>
          <a:r>
            <a:rPr lang="es-ES" dirty="0" smtClean="0"/>
            <a:t>Tarjeta de Coordenadas</a:t>
          </a:r>
          <a:endParaRPr lang="es-PY" dirty="0"/>
        </a:p>
      </dgm:t>
    </dgm:pt>
    <dgm:pt modelId="{FBA47E78-21BB-4AF9-B4C8-AE71437B1220}" type="parTrans" cxnId="{492370BB-782A-4736-8889-6A3781BBB683}">
      <dgm:prSet/>
      <dgm:spPr/>
      <dgm:t>
        <a:bodyPr/>
        <a:lstStyle/>
        <a:p>
          <a:endParaRPr lang="es-PY"/>
        </a:p>
      </dgm:t>
    </dgm:pt>
    <dgm:pt modelId="{A9FADC82-172F-4810-8E8E-18EBD2C3DD0B}" type="sibTrans" cxnId="{492370BB-782A-4736-8889-6A3781BBB683}">
      <dgm:prSet/>
      <dgm:spPr/>
      <dgm:t>
        <a:bodyPr/>
        <a:lstStyle/>
        <a:p>
          <a:endParaRPr lang="es-PY"/>
        </a:p>
      </dgm:t>
    </dgm:pt>
    <dgm:pt modelId="{9C773E3B-9A87-46A0-A922-72E642DC50CC}">
      <dgm:prSet phldrT="[Texto]"/>
      <dgm:spPr/>
      <dgm:t>
        <a:bodyPr/>
        <a:lstStyle/>
        <a:p>
          <a:r>
            <a:rPr lang="es-ES" dirty="0" smtClean="0"/>
            <a:t>Incómodo</a:t>
          </a:r>
          <a:endParaRPr lang="es-PY" dirty="0"/>
        </a:p>
      </dgm:t>
    </dgm:pt>
    <dgm:pt modelId="{CC9ABEB4-16FD-4F55-A793-5E94B41D929E}" type="parTrans" cxnId="{66E93860-2245-49F7-8B16-8265F597A066}">
      <dgm:prSet/>
      <dgm:spPr/>
      <dgm:t>
        <a:bodyPr/>
        <a:lstStyle/>
        <a:p>
          <a:endParaRPr lang="es-PY"/>
        </a:p>
      </dgm:t>
    </dgm:pt>
    <dgm:pt modelId="{FBCD76F0-3446-41E2-B790-90949C7D5B95}" type="sibTrans" cxnId="{66E93860-2245-49F7-8B16-8265F597A066}">
      <dgm:prSet/>
      <dgm:spPr/>
      <dgm:t>
        <a:bodyPr/>
        <a:lstStyle/>
        <a:p>
          <a:endParaRPr lang="es-PY"/>
        </a:p>
      </dgm:t>
    </dgm:pt>
    <dgm:pt modelId="{3B5EAEC7-439A-48F5-BED4-9DDAFF726878}">
      <dgm:prSet phldrT="[Texto]"/>
      <dgm:spPr/>
      <dgm:t>
        <a:bodyPr/>
        <a:lstStyle/>
        <a:p>
          <a:r>
            <a:rPr lang="es-ES" dirty="0" err="1" smtClean="0"/>
            <a:t>Phisheable</a:t>
          </a:r>
          <a:endParaRPr lang="es-PY" dirty="0"/>
        </a:p>
      </dgm:t>
    </dgm:pt>
    <dgm:pt modelId="{C926157C-8F0A-4894-9996-EB7748274EBD}" type="parTrans" cxnId="{4208480E-87D8-49D5-BAA4-6C406D7B05CC}">
      <dgm:prSet/>
      <dgm:spPr/>
      <dgm:t>
        <a:bodyPr/>
        <a:lstStyle/>
        <a:p>
          <a:endParaRPr lang="es-PY"/>
        </a:p>
      </dgm:t>
    </dgm:pt>
    <dgm:pt modelId="{7051EC64-4E35-47C5-9268-EF352874FA71}" type="sibTrans" cxnId="{4208480E-87D8-49D5-BAA4-6C406D7B05CC}">
      <dgm:prSet/>
      <dgm:spPr/>
      <dgm:t>
        <a:bodyPr/>
        <a:lstStyle/>
        <a:p>
          <a:endParaRPr lang="es-PY"/>
        </a:p>
      </dgm:t>
    </dgm:pt>
    <dgm:pt modelId="{5F7F4C58-AFED-4820-BEAC-86B32E5AB85A}">
      <dgm:prSet phldrT="[Texto]"/>
      <dgm:spPr/>
      <dgm:t>
        <a:bodyPr/>
        <a:lstStyle/>
        <a:p>
          <a:r>
            <a:rPr lang="es-ES" dirty="0" smtClean="0"/>
            <a:t>Daño físico</a:t>
          </a:r>
          <a:endParaRPr lang="es-PY" dirty="0"/>
        </a:p>
      </dgm:t>
    </dgm:pt>
    <dgm:pt modelId="{629832E7-1583-42A6-ACA2-3E5D69B5EB37}" type="parTrans" cxnId="{81CCB5EF-8EFC-47AC-8A8A-849A0C4FE086}">
      <dgm:prSet/>
      <dgm:spPr/>
      <dgm:t>
        <a:bodyPr/>
        <a:lstStyle/>
        <a:p>
          <a:endParaRPr lang="es-PY"/>
        </a:p>
      </dgm:t>
    </dgm:pt>
    <dgm:pt modelId="{1B2F196D-F073-4667-8040-70E8AF1D719F}" type="sibTrans" cxnId="{81CCB5EF-8EFC-47AC-8A8A-849A0C4FE086}">
      <dgm:prSet/>
      <dgm:spPr/>
      <dgm:t>
        <a:bodyPr/>
        <a:lstStyle/>
        <a:p>
          <a:endParaRPr lang="es-PY"/>
        </a:p>
      </dgm:t>
    </dgm:pt>
    <dgm:pt modelId="{C46E30A8-3B5D-430D-9525-F720109D0A6A}">
      <dgm:prSet/>
      <dgm:spPr/>
      <dgm:t>
        <a:bodyPr/>
        <a:lstStyle/>
        <a:p>
          <a:r>
            <a:rPr lang="es-ES" dirty="0" smtClean="0"/>
            <a:t>Biometría</a:t>
          </a:r>
          <a:endParaRPr lang="es-PY" dirty="0"/>
        </a:p>
      </dgm:t>
    </dgm:pt>
    <dgm:pt modelId="{EF368743-25BF-4EE0-A812-A9BABBA5AC2F}" type="parTrans" cxnId="{0E892981-1305-49EA-87A8-A5DF0335793E}">
      <dgm:prSet/>
      <dgm:spPr/>
      <dgm:t>
        <a:bodyPr/>
        <a:lstStyle/>
        <a:p>
          <a:endParaRPr lang="es-PY"/>
        </a:p>
      </dgm:t>
    </dgm:pt>
    <dgm:pt modelId="{20D1DBD2-A5E2-4D18-8211-C31BBE0BA4AD}" type="sibTrans" cxnId="{0E892981-1305-49EA-87A8-A5DF0335793E}">
      <dgm:prSet/>
      <dgm:spPr/>
      <dgm:t>
        <a:bodyPr/>
        <a:lstStyle/>
        <a:p>
          <a:endParaRPr lang="es-PY"/>
        </a:p>
      </dgm:t>
    </dgm:pt>
    <dgm:pt modelId="{A81B6BC7-89BB-4A09-9038-DC3D037BC59B}">
      <dgm:prSet/>
      <dgm:spPr/>
      <dgm:t>
        <a:bodyPr/>
        <a:lstStyle/>
        <a:p>
          <a:r>
            <a:rPr lang="es-ES" dirty="0" smtClean="0"/>
            <a:t>Costo</a:t>
          </a:r>
          <a:endParaRPr lang="es-PY" dirty="0"/>
        </a:p>
      </dgm:t>
    </dgm:pt>
    <dgm:pt modelId="{2A49DDB8-6336-4CD5-8FB1-46A7DF6CA10C}" type="parTrans" cxnId="{CBF44516-9D00-4AEA-8BB4-1453373ED1F8}">
      <dgm:prSet/>
      <dgm:spPr/>
      <dgm:t>
        <a:bodyPr/>
        <a:lstStyle/>
        <a:p>
          <a:endParaRPr lang="es-PY"/>
        </a:p>
      </dgm:t>
    </dgm:pt>
    <dgm:pt modelId="{67ABD5D1-DEEA-4941-94F7-09A9403A5A92}" type="sibTrans" cxnId="{CBF44516-9D00-4AEA-8BB4-1453373ED1F8}">
      <dgm:prSet/>
      <dgm:spPr/>
      <dgm:t>
        <a:bodyPr/>
        <a:lstStyle/>
        <a:p>
          <a:endParaRPr lang="es-PY"/>
        </a:p>
      </dgm:t>
    </dgm:pt>
    <dgm:pt modelId="{3B46FA66-3A56-4A00-8AED-CF059A986DE3}" type="pres">
      <dgm:prSet presAssocID="{70AADF7C-16EF-4C8E-A9C9-53BED1BA9AE4}" presName="Name0" presStyleCnt="0">
        <dgm:presLayoutVars>
          <dgm:dir/>
          <dgm:animLvl val="lvl"/>
          <dgm:resizeHandles val="exact"/>
        </dgm:presLayoutVars>
      </dgm:prSet>
      <dgm:spPr/>
    </dgm:pt>
    <dgm:pt modelId="{4CA6F7B2-90FA-45FC-A7A2-36D943C82B67}" type="pres">
      <dgm:prSet presAssocID="{E9EFF8A6-104B-46CA-B83D-8F3B3E608EBC}" presName="composite" presStyleCnt="0"/>
      <dgm:spPr/>
    </dgm:pt>
    <dgm:pt modelId="{FBF34044-0DE7-475E-AAB6-8171965532FA}" type="pres">
      <dgm:prSet presAssocID="{E9EFF8A6-104B-46CA-B83D-8F3B3E608EBC}" presName="parTx" presStyleLbl="alignNode1" presStyleIdx="0" presStyleCnt="4">
        <dgm:presLayoutVars>
          <dgm:chMax val="0"/>
          <dgm:chPref val="0"/>
          <dgm:bulletEnabled val="1"/>
        </dgm:presLayoutVars>
      </dgm:prSet>
      <dgm:spPr/>
    </dgm:pt>
    <dgm:pt modelId="{EFE21A64-8164-49F5-A10A-1D776DE2C607}" type="pres">
      <dgm:prSet presAssocID="{E9EFF8A6-104B-46CA-B83D-8F3B3E608EBC}" presName="desTx" presStyleLbl="alignAccFollowNode1" presStyleIdx="0" presStyleCnt="4">
        <dgm:presLayoutVars>
          <dgm:bulletEnabled val="1"/>
        </dgm:presLayoutVars>
      </dgm:prSet>
      <dgm:spPr/>
      <dgm:t>
        <a:bodyPr/>
        <a:lstStyle/>
        <a:p>
          <a:endParaRPr lang="es-PY"/>
        </a:p>
      </dgm:t>
    </dgm:pt>
    <dgm:pt modelId="{BE9F1100-9644-46C4-B748-D4F6AAF3E065}" type="pres">
      <dgm:prSet presAssocID="{904C5C7A-D5EB-40B4-83E8-2717657C7CCE}" presName="space" presStyleCnt="0"/>
      <dgm:spPr/>
    </dgm:pt>
    <dgm:pt modelId="{635862E0-D206-41A4-99BD-7B113FABFF66}" type="pres">
      <dgm:prSet presAssocID="{00C4D108-D4FA-4C1D-BEF0-5AF4C061D763}" presName="composite" presStyleCnt="0"/>
      <dgm:spPr/>
    </dgm:pt>
    <dgm:pt modelId="{1D045DF6-255E-49ED-8930-6AA307A3204A}" type="pres">
      <dgm:prSet presAssocID="{00C4D108-D4FA-4C1D-BEF0-5AF4C061D763}" presName="parTx" presStyleLbl="alignNode1" presStyleIdx="1" presStyleCnt="4">
        <dgm:presLayoutVars>
          <dgm:chMax val="0"/>
          <dgm:chPref val="0"/>
          <dgm:bulletEnabled val="1"/>
        </dgm:presLayoutVars>
      </dgm:prSet>
      <dgm:spPr/>
    </dgm:pt>
    <dgm:pt modelId="{28EB4194-E6F7-4B71-8F5F-1691CD4E3064}" type="pres">
      <dgm:prSet presAssocID="{00C4D108-D4FA-4C1D-BEF0-5AF4C061D763}" presName="desTx" presStyleLbl="alignAccFollowNode1" presStyleIdx="1" presStyleCnt="4">
        <dgm:presLayoutVars>
          <dgm:bulletEnabled val="1"/>
        </dgm:presLayoutVars>
      </dgm:prSet>
      <dgm:spPr/>
      <dgm:t>
        <a:bodyPr/>
        <a:lstStyle/>
        <a:p>
          <a:endParaRPr lang="es-PY"/>
        </a:p>
      </dgm:t>
    </dgm:pt>
    <dgm:pt modelId="{90A468E0-017D-492A-B03E-87EC9B5E8CBA}" type="pres">
      <dgm:prSet presAssocID="{E1F114C6-1950-4985-B20E-8D8ABAA11DA8}" presName="space" presStyleCnt="0"/>
      <dgm:spPr/>
    </dgm:pt>
    <dgm:pt modelId="{9E9AA52F-97C8-4F7E-AB2F-58BFCFEA38D0}" type="pres">
      <dgm:prSet presAssocID="{CA383B82-B234-42C7-8AA2-B5C620CD3D08}" presName="composite" presStyleCnt="0"/>
      <dgm:spPr/>
    </dgm:pt>
    <dgm:pt modelId="{FC253428-0C31-43CB-8A36-24CB6B19B713}" type="pres">
      <dgm:prSet presAssocID="{CA383B82-B234-42C7-8AA2-B5C620CD3D08}" presName="parTx" presStyleLbl="alignNode1" presStyleIdx="2" presStyleCnt="4">
        <dgm:presLayoutVars>
          <dgm:chMax val="0"/>
          <dgm:chPref val="0"/>
          <dgm:bulletEnabled val="1"/>
        </dgm:presLayoutVars>
      </dgm:prSet>
      <dgm:spPr/>
      <dgm:t>
        <a:bodyPr/>
        <a:lstStyle/>
        <a:p>
          <a:endParaRPr lang="es-PY"/>
        </a:p>
      </dgm:t>
    </dgm:pt>
    <dgm:pt modelId="{6AB45FE8-FA55-49E4-8A4B-E2E067FD8FD9}" type="pres">
      <dgm:prSet presAssocID="{CA383B82-B234-42C7-8AA2-B5C620CD3D08}" presName="desTx" presStyleLbl="alignAccFollowNode1" presStyleIdx="2" presStyleCnt="4">
        <dgm:presLayoutVars>
          <dgm:bulletEnabled val="1"/>
        </dgm:presLayoutVars>
      </dgm:prSet>
      <dgm:spPr/>
      <dgm:t>
        <a:bodyPr/>
        <a:lstStyle/>
        <a:p>
          <a:endParaRPr lang="es-PY"/>
        </a:p>
      </dgm:t>
    </dgm:pt>
    <dgm:pt modelId="{38125DB6-2F24-480F-8A9D-6098CA94E9EE}" type="pres">
      <dgm:prSet presAssocID="{A9FADC82-172F-4810-8E8E-18EBD2C3DD0B}" presName="space" presStyleCnt="0"/>
      <dgm:spPr/>
    </dgm:pt>
    <dgm:pt modelId="{0838A4DB-4342-4EC1-85F5-786194E8EDEE}" type="pres">
      <dgm:prSet presAssocID="{C46E30A8-3B5D-430D-9525-F720109D0A6A}" presName="composite" presStyleCnt="0"/>
      <dgm:spPr/>
    </dgm:pt>
    <dgm:pt modelId="{0CABF24B-CD50-4945-80AD-ACE06C7B0422}" type="pres">
      <dgm:prSet presAssocID="{C46E30A8-3B5D-430D-9525-F720109D0A6A}" presName="parTx" presStyleLbl="alignNode1" presStyleIdx="3" presStyleCnt="4">
        <dgm:presLayoutVars>
          <dgm:chMax val="0"/>
          <dgm:chPref val="0"/>
          <dgm:bulletEnabled val="1"/>
        </dgm:presLayoutVars>
      </dgm:prSet>
      <dgm:spPr/>
    </dgm:pt>
    <dgm:pt modelId="{C41154FC-3011-4550-B7BA-6F7BF31BD75D}" type="pres">
      <dgm:prSet presAssocID="{C46E30A8-3B5D-430D-9525-F720109D0A6A}" presName="desTx" presStyleLbl="alignAccFollowNode1" presStyleIdx="3" presStyleCnt="4">
        <dgm:presLayoutVars>
          <dgm:bulletEnabled val="1"/>
        </dgm:presLayoutVars>
      </dgm:prSet>
      <dgm:spPr/>
    </dgm:pt>
  </dgm:ptLst>
  <dgm:cxnLst>
    <dgm:cxn modelId="{4208480E-87D8-49D5-BAA4-6C406D7B05CC}" srcId="{CA383B82-B234-42C7-8AA2-B5C620CD3D08}" destId="{3B5EAEC7-439A-48F5-BED4-9DDAFF726878}" srcOrd="1" destOrd="0" parTransId="{C926157C-8F0A-4894-9996-EB7748274EBD}" sibTransId="{7051EC64-4E35-47C5-9268-EF352874FA71}"/>
    <dgm:cxn modelId="{347DFACF-8674-4F72-9950-A49D661221CC}" type="presOf" srcId="{00C4D108-D4FA-4C1D-BEF0-5AF4C061D763}" destId="{1D045DF6-255E-49ED-8930-6AA307A3204A}" srcOrd="0" destOrd="0" presId="urn:microsoft.com/office/officeart/2005/8/layout/hList1"/>
    <dgm:cxn modelId="{00B6079B-5B64-4541-8915-16AB625553B2}" srcId="{E9EFF8A6-104B-46CA-B83D-8F3B3E608EBC}" destId="{9DF3B89F-2B45-4A4A-B234-FB245CDD995B}" srcOrd="0" destOrd="0" parTransId="{03D75147-7A24-4F15-BDDF-A31CE4C6D691}" sibTransId="{5DE9C707-92A0-471E-AFC9-0B053ED9FF38}"/>
    <dgm:cxn modelId="{0DA17D8E-C386-471A-A66B-FA4533FB2001}" srcId="{70AADF7C-16EF-4C8E-A9C9-53BED1BA9AE4}" destId="{00C4D108-D4FA-4C1D-BEF0-5AF4C061D763}" srcOrd="1" destOrd="0" parTransId="{F3379318-50EB-4BF4-9B35-05FE337400A2}" sibTransId="{E1F114C6-1950-4985-B20E-8D8ABAA11DA8}"/>
    <dgm:cxn modelId="{6D93F90C-6A0F-4F27-A911-420A47E05EF8}" type="presOf" srcId="{9C773E3B-9A87-46A0-A922-72E642DC50CC}" destId="{6AB45FE8-FA55-49E4-8A4B-E2E067FD8FD9}" srcOrd="0" destOrd="0" presId="urn:microsoft.com/office/officeart/2005/8/layout/hList1"/>
    <dgm:cxn modelId="{CBF44516-9D00-4AEA-8BB4-1453373ED1F8}" srcId="{C46E30A8-3B5D-430D-9525-F720109D0A6A}" destId="{A81B6BC7-89BB-4A09-9038-DC3D037BC59B}" srcOrd="0" destOrd="0" parTransId="{2A49DDB8-6336-4CD5-8FB1-46A7DF6CA10C}" sibTransId="{67ABD5D1-DEEA-4941-94F7-09A9403A5A92}"/>
    <dgm:cxn modelId="{54FB01AC-6307-4D3D-8950-6D81CBD21780}" type="presOf" srcId="{CA383B82-B234-42C7-8AA2-B5C620CD3D08}" destId="{FC253428-0C31-43CB-8A36-24CB6B19B713}" srcOrd="0" destOrd="0" presId="urn:microsoft.com/office/officeart/2005/8/layout/hList1"/>
    <dgm:cxn modelId="{5A0A36BD-9B03-491A-9185-65824986BA3E}" srcId="{70AADF7C-16EF-4C8E-A9C9-53BED1BA9AE4}" destId="{E9EFF8A6-104B-46CA-B83D-8F3B3E608EBC}" srcOrd="0" destOrd="0" parTransId="{C571EB7B-5FD8-49CD-B1DD-D2D8A7950815}" sibTransId="{904C5C7A-D5EB-40B4-83E8-2717657C7CCE}"/>
    <dgm:cxn modelId="{ED5529E9-2A70-473A-BF2E-BF1B4CE08052}" srcId="{00C4D108-D4FA-4C1D-BEF0-5AF4C061D763}" destId="{37DF6016-596B-436C-A9C3-0D8E25B0EE25}" srcOrd="1" destOrd="0" parTransId="{231BA656-0414-4C66-B204-78ECF1235A43}" sibTransId="{7567D658-55C5-4492-8D4F-1A5B2A6CED08}"/>
    <dgm:cxn modelId="{446BDFE8-6171-44BC-A2CD-4A263042AB53}" type="presOf" srcId="{631CB97A-D24B-4002-AAE9-5087B700720C}" destId="{28EB4194-E6F7-4B71-8F5F-1691CD4E3064}" srcOrd="0" destOrd="0" presId="urn:microsoft.com/office/officeart/2005/8/layout/hList1"/>
    <dgm:cxn modelId="{210796A5-AFFF-4268-B4C3-86B494304B66}" type="presOf" srcId="{9DF3B89F-2B45-4A4A-B234-FB245CDD995B}" destId="{EFE21A64-8164-49F5-A10A-1D776DE2C607}" srcOrd="0" destOrd="0" presId="urn:microsoft.com/office/officeart/2005/8/layout/hList1"/>
    <dgm:cxn modelId="{66E93860-2245-49F7-8B16-8265F597A066}" srcId="{CA383B82-B234-42C7-8AA2-B5C620CD3D08}" destId="{9C773E3B-9A87-46A0-A922-72E642DC50CC}" srcOrd="0" destOrd="0" parTransId="{CC9ABEB4-16FD-4F55-A793-5E94B41D929E}" sibTransId="{FBCD76F0-3446-41E2-B790-90949C7D5B95}"/>
    <dgm:cxn modelId="{E27288BE-4764-4CB2-A607-0B1898D207A5}" type="presOf" srcId="{5F7F4C58-AFED-4820-BEAC-86B32E5AB85A}" destId="{28EB4194-E6F7-4B71-8F5F-1691CD4E3064}" srcOrd="0" destOrd="2" presId="urn:microsoft.com/office/officeart/2005/8/layout/hList1"/>
    <dgm:cxn modelId="{2FA096B5-2BD4-4893-83B5-F296C971D8DC}" srcId="{00C4D108-D4FA-4C1D-BEF0-5AF4C061D763}" destId="{631CB97A-D24B-4002-AAE9-5087B700720C}" srcOrd="0" destOrd="0" parTransId="{F662DDCF-6094-418D-9A46-42F6BF5AFAEB}" sibTransId="{80A29883-B13D-47BA-83CF-81457A15AFB9}"/>
    <dgm:cxn modelId="{492370BB-782A-4736-8889-6A3781BBB683}" srcId="{70AADF7C-16EF-4C8E-A9C9-53BED1BA9AE4}" destId="{CA383B82-B234-42C7-8AA2-B5C620CD3D08}" srcOrd="2" destOrd="0" parTransId="{FBA47E78-21BB-4AF9-B4C8-AE71437B1220}" sibTransId="{A9FADC82-172F-4810-8E8E-18EBD2C3DD0B}"/>
    <dgm:cxn modelId="{10056F57-E95F-4975-9000-92A0310DF2BE}" type="presOf" srcId="{37DF6016-596B-436C-A9C3-0D8E25B0EE25}" destId="{28EB4194-E6F7-4B71-8F5F-1691CD4E3064}" srcOrd="0" destOrd="1" presId="urn:microsoft.com/office/officeart/2005/8/layout/hList1"/>
    <dgm:cxn modelId="{70B44424-1F28-4972-9DCB-CE70CE57EAC4}" type="presOf" srcId="{DA2DA8DF-25E6-432D-B041-72261B03F17D}" destId="{EFE21A64-8164-49F5-A10A-1D776DE2C607}" srcOrd="0" destOrd="1" presId="urn:microsoft.com/office/officeart/2005/8/layout/hList1"/>
    <dgm:cxn modelId="{E5253E2C-E18F-4398-BC62-95FCEA2F8A5A}" srcId="{E9EFF8A6-104B-46CA-B83D-8F3B3E608EBC}" destId="{DA2DA8DF-25E6-432D-B041-72261B03F17D}" srcOrd="1" destOrd="0" parTransId="{D24D58B1-F0B8-4227-83D3-DD4A683ED90A}" sibTransId="{F8CFDCC3-F53B-4767-9E8D-C2C229989E5D}"/>
    <dgm:cxn modelId="{55DD9CFF-31FD-49AE-84EC-D70EA4798905}" type="presOf" srcId="{E9EFF8A6-104B-46CA-B83D-8F3B3E608EBC}" destId="{FBF34044-0DE7-475E-AAB6-8171965532FA}" srcOrd="0" destOrd="0" presId="urn:microsoft.com/office/officeart/2005/8/layout/hList1"/>
    <dgm:cxn modelId="{DA8F1DE0-FF0E-4157-817B-1CCE22BB4D07}" type="presOf" srcId="{C46E30A8-3B5D-430D-9525-F720109D0A6A}" destId="{0CABF24B-CD50-4945-80AD-ACE06C7B0422}" srcOrd="0" destOrd="0" presId="urn:microsoft.com/office/officeart/2005/8/layout/hList1"/>
    <dgm:cxn modelId="{0E892981-1305-49EA-87A8-A5DF0335793E}" srcId="{70AADF7C-16EF-4C8E-A9C9-53BED1BA9AE4}" destId="{C46E30A8-3B5D-430D-9525-F720109D0A6A}" srcOrd="3" destOrd="0" parTransId="{EF368743-25BF-4EE0-A812-A9BABBA5AC2F}" sibTransId="{20D1DBD2-A5E2-4D18-8211-C31BBE0BA4AD}"/>
    <dgm:cxn modelId="{3EEDA24F-D803-4E80-A6D2-798D9B6AFD18}" type="presOf" srcId="{3B5EAEC7-439A-48F5-BED4-9DDAFF726878}" destId="{6AB45FE8-FA55-49E4-8A4B-E2E067FD8FD9}" srcOrd="0" destOrd="1" presId="urn:microsoft.com/office/officeart/2005/8/layout/hList1"/>
    <dgm:cxn modelId="{59F3CD39-3098-4C7D-8941-5488B78927E4}" type="presOf" srcId="{70AADF7C-16EF-4C8E-A9C9-53BED1BA9AE4}" destId="{3B46FA66-3A56-4A00-8AED-CF059A986DE3}" srcOrd="0" destOrd="0" presId="urn:microsoft.com/office/officeart/2005/8/layout/hList1"/>
    <dgm:cxn modelId="{9750CA85-CA9E-4639-A02A-146DCDC30092}" type="presOf" srcId="{A81B6BC7-89BB-4A09-9038-DC3D037BC59B}" destId="{C41154FC-3011-4550-B7BA-6F7BF31BD75D}" srcOrd="0" destOrd="0" presId="urn:microsoft.com/office/officeart/2005/8/layout/hList1"/>
    <dgm:cxn modelId="{81CCB5EF-8EFC-47AC-8A8A-849A0C4FE086}" srcId="{00C4D108-D4FA-4C1D-BEF0-5AF4C061D763}" destId="{5F7F4C58-AFED-4820-BEAC-86B32E5AB85A}" srcOrd="2" destOrd="0" parTransId="{629832E7-1583-42A6-ACA2-3E5D69B5EB37}" sibTransId="{1B2F196D-F073-4667-8040-70E8AF1D719F}"/>
    <dgm:cxn modelId="{E1A5A22E-8882-4647-8980-0B760049E589}" type="presParOf" srcId="{3B46FA66-3A56-4A00-8AED-CF059A986DE3}" destId="{4CA6F7B2-90FA-45FC-A7A2-36D943C82B67}" srcOrd="0" destOrd="0" presId="urn:microsoft.com/office/officeart/2005/8/layout/hList1"/>
    <dgm:cxn modelId="{F97AE866-F8E3-42FE-8659-CC0DF8B72EE4}" type="presParOf" srcId="{4CA6F7B2-90FA-45FC-A7A2-36D943C82B67}" destId="{FBF34044-0DE7-475E-AAB6-8171965532FA}" srcOrd="0" destOrd="0" presId="urn:microsoft.com/office/officeart/2005/8/layout/hList1"/>
    <dgm:cxn modelId="{D9C593AC-FE2F-47E1-9E8B-F787F4266015}" type="presParOf" srcId="{4CA6F7B2-90FA-45FC-A7A2-36D943C82B67}" destId="{EFE21A64-8164-49F5-A10A-1D776DE2C607}" srcOrd="1" destOrd="0" presId="urn:microsoft.com/office/officeart/2005/8/layout/hList1"/>
    <dgm:cxn modelId="{7B44B620-358C-4167-BDB9-0F89F9663BBF}" type="presParOf" srcId="{3B46FA66-3A56-4A00-8AED-CF059A986DE3}" destId="{BE9F1100-9644-46C4-B748-D4F6AAF3E065}" srcOrd="1" destOrd="0" presId="urn:microsoft.com/office/officeart/2005/8/layout/hList1"/>
    <dgm:cxn modelId="{95B49468-8CA0-477F-8A09-16C57FCD24C9}" type="presParOf" srcId="{3B46FA66-3A56-4A00-8AED-CF059A986DE3}" destId="{635862E0-D206-41A4-99BD-7B113FABFF66}" srcOrd="2" destOrd="0" presId="urn:microsoft.com/office/officeart/2005/8/layout/hList1"/>
    <dgm:cxn modelId="{0004EEC5-6D01-4BE5-B317-D8BF08DCD476}" type="presParOf" srcId="{635862E0-D206-41A4-99BD-7B113FABFF66}" destId="{1D045DF6-255E-49ED-8930-6AA307A3204A}" srcOrd="0" destOrd="0" presId="urn:microsoft.com/office/officeart/2005/8/layout/hList1"/>
    <dgm:cxn modelId="{85446432-58E3-4652-9972-0431FE0B6BC9}" type="presParOf" srcId="{635862E0-D206-41A4-99BD-7B113FABFF66}" destId="{28EB4194-E6F7-4B71-8F5F-1691CD4E3064}" srcOrd="1" destOrd="0" presId="urn:microsoft.com/office/officeart/2005/8/layout/hList1"/>
    <dgm:cxn modelId="{223575CF-FDAB-4DC2-B309-46E1B2B79AA3}" type="presParOf" srcId="{3B46FA66-3A56-4A00-8AED-CF059A986DE3}" destId="{90A468E0-017D-492A-B03E-87EC9B5E8CBA}" srcOrd="3" destOrd="0" presId="urn:microsoft.com/office/officeart/2005/8/layout/hList1"/>
    <dgm:cxn modelId="{7F5AC0C7-10A0-455E-93D4-258D6D6AC2A4}" type="presParOf" srcId="{3B46FA66-3A56-4A00-8AED-CF059A986DE3}" destId="{9E9AA52F-97C8-4F7E-AB2F-58BFCFEA38D0}" srcOrd="4" destOrd="0" presId="urn:microsoft.com/office/officeart/2005/8/layout/hList1"/>
    <dgm:cxn modelId="{92E32191-F03F-4A07-8651-38F7A1613AF3}" type="presParOf" srcId="{9E9AA52F-97C8-4F7E-AB2F-58BFCFEA38D0}" destId="{FC253428-0C31-43CB-8A36-24CB6B19B713}" srcOrd="0" destOrd="0" presId="urn:microsoft.com/office/officeart/2005/8/layout/hList1"/>
    <dgm:cxn modelId="{A1F19C56-52E2-4F4F-8EF8-C77A7EBE90E0}" type="presParOf" srcId="{9E9AA52F-97C8-4F7E-AB2F-58BFCFEA38D0}" destId="{6AB45FE8-FA55-49E4-8A4B-E2E067FD8FD9}" srcOrd="1" destOrd="0" presId="urn:microsoft.com/office/officeart/2005/8/layout/hList1"/>
    <dgm:cxn modelId="{BA1E8031-76F7-4DEB-9D86-0C16C3E46220}" type="presParOf" srcId="{3B46FA66-3A56-4A00-8AED-CF059A986DE3}" destId="{38125DB6-2F24-480F-8A9D-6098CA94E9EE}" srcOrd="5" destOrd="0" presId="urn:microsoft.com/office/officeart/2005/8/layout/hList1"/>
    <dgm:cxn modelId="{25AF370B-268A-4756-9A7E-33B1ECB6931A}" type="presParOf" srcId="{3B46FA66-3A56-4A00-8AED-CF059A986DE3}" destId="{0838A4DB-4342-4EC1-85F5-786194E8EDEE}" srcOrd="6" destOrd="0" presId="urn:microsoft.com/office/officeart/2005/8/layout/hList1"/>
    <dgm:cxn modelId="{C264D7C2-CCE3-47DE-AF82-E66D863FA8A4}" type="presParOf" srcId="{0838A4DB-4342-4EC1-85F5-786194E8EDEE}" destId="{0CABF24B-CD50-4945-80AD-ACE06C7B0422}" srcOrd="0" destOrd="0" presId="urn:microsoft.com/office/officeart/2005/8/layout/hList1"/>
    <dgm:cxn modelId="{579893E1-E182-4866-BD85-D203FB6D366A}" type="presParOf" srcId="{0838A4DB-4342-4EC1-85F5-786194E8EDEE}" destId="{C41154FC-3011-4550-B7BA-6F7BF31BD75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E0C92-BA78-4065-B0BC-511423DE4644}">
      <dsp:nvSpPr>
        <dsp:cNvPr id="0" name=""/>
        <dsp:cNvSpPr/>
      </dsp:nvSpPr>
      <dsp:spPr>
        <a:xfrm>
          <a:off x="5493" y="1348022"/>
          <a:ext cx="2372728" cy="1771191"/>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690" tIns="179070" rIns="59690" bIns="59690" numCol="1" spcCol="1270" anchor="t" anchorCtr="0">
          <a:noAutofit/>
        </a:bodyPr>
        <a:lstStyle/>
        <a:p>
          <a:pPr marL="285750" lvl="1" indent="-285750" algn="l" defTabSz="2089150">
            <a:lnSpc>
              <a:spcPct val="90000"/>
            </a:lnSpc>
            <a:spcBef>
              <a:spcPct val="0"/>
            </a:spcBef>
            <a:spcAft>
              <a:spcPct val="15000"/>
            </a:spcAft>
            <a:buChar char="••"/>
          </a:pPr>
          <a:r>
            <a:rPr lang="es-ES" sz="4700" kern="1200" dirty="0" smtClean="0"/>
            <a:t>Sé</a:t>
          </a:r>
          <a:endParaRPr lang="es-PY" sz="4700" kern="1200" dirty="0"/>
        </a:p>
      </dsp:txBody>
      <dsp:txXfrm>
        <a:off x="46994" y="1389523"/>
        <a:ext cx="2289726" cy="1729690"/>
      </dsp:txXfrm>
    </dsp:sp>
    <dsp:sp modelId="{FA419EB3-9D17-4626-BE1B-18C32E423A0B}">
      <dsp:nvSpPr>
        <dsp:cNvPr id="0" name=""/>
        <dsp:cNvSpPr/>
      </dsp:nvSpPr>
      <dsp:spPr>
        <a:xfrm>
          <a:off x="5493" y="3119214"/>
          <a:ext cx="2372728" cy="76161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s-ES" sz="2100" b="1" kern="1200" dirty="0" smtClean="0"/>
            <a:t>Contraseña</a:t>
          </a:r>
          <a:endParaRPr lang="es-PY" sz="2100" b="1" kern="1200" dirty="0"/>
        </a:p>
      </dsp:txBody>
      <dsp:txXfrm>
        <a:off x="5493" y="3119214"/>
        <a:ext cx="1670935" cy="761612"/>
      </dsp:txXfrm>
    </dsp:sp>
    <dsp:sp modelId="{E31EE774-FA0B-43FB-A54E-E02273808C17}">
      <dsp:nvSpPr>
        <dsp:cNvPr id="0" name=""/>
        <dsp:cNvSpPr/>
      </dsp:nvSpPr>
      <dsp:spPr>
        <a:xfrm>
          <a:off x="1743549" y="3240189"/>
          <a:ext cx="830454" cy="83045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2D2EAF-C045-48BB-B7F0-35B9E52B9690}">
      <dsp:nvSpPr>
        <dsp:cNvPr id="0" name=""/>
        <dsp:cNvSpPr/>
      </dsp:nvSpPr>
      <dsp:spPr>
        <a:xfrm>
          <a:off x="2779744" y="1348022"/>
          <a:ext cx="2372728" cy="1771191"/>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4">
              <a:hueOff val="1329380"/>
              <a:satOff val="481"/>
              <a:lumOff val="-39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690" tIns="179070" rIns="59690" bIns="59690" numCol="1" spcCol="1270" anchor="t" anchorCtr="0">
          <a:noAutofit/>
        </a:bodyPr>
        <a:lstStyle/>
        <a:p>
          <a:pPr marL="285750" lvl="1" indent="-285750" algn="l" defTabSz="2089150">
            <a:lnSpc>
              <a:spcPct val="90000"/>
            </a:lnSpc>
            <a:spcBef>
              <a:spcPct val="0"/>
            </a:spcBef>
            <a:spcAft>
              <a:spcPct val="15000"/>
            </a:spcAft>
            <a:buChar char="••"/>
          </a:pPr>
          <a:r>
            <a:rPr lang="es-ES" sz="4700" kern="1200" dirty="0" smtClean="0"/>
            <a:t>Tengo</a:t>
          </a:r>
          <a:endParaRPr lang="es-PY" sz="4700" kern="1200" dirty="0"/>
        </a:p>
      </dsp:txBody>
      <dsp:txXfrm>
        <a:off x="2821245" y="1389523"/>
        <a:ext cx="2289726" cy="1729690"/>
      </dsp:txXfrm>
    </dsp:sp>
    <dsp:sp modelId="{CB3A2348-B586-4315-AF12-EEB0AF28777E}">
      <dsp:nvSpPr>
        <dsp:cNvPr id="0" name=""/>
        <dsp:cNvSpPr/>
      </dsp:nvSpPr>
      <dsp:spPr>
        <a:xfrm>
          <a:off x="2779744" y="3119214"/>
          <a:ext cx="2372728" cy="761612"/>
        </a:xfrm>
        <a:prstGeom prst="rect">
          <a:avLst/>
        </a:prstGeom>
        <a:solidFill>
          <a:schemeClr val="accent4">
            <a:hueOff val="1329380"/>
            <a:satOff val="481"/>
            <a:lumOff val="-3921"/>
            <a:alphaOff val="0"/>
          </a:schemeClr>
        </a:solidFill>
        <a:ln w="19050" cap="rnd" cmpd="sng" algn="ctr">
          <a:solidFill>
            <a:schemeClr val="accent4">
              <a:hueOff val="1329380"/>
              <a:satOff val="481"/>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s-ES" sz="2100" b="1" kern="1200" dirty="0" err="1" smtClean="0"/>
            <a:t>Token</a:t>
          </a:r>
          <a:endParaRPr lang="es-PY" sz="2100" b="1" kern="1200" dirty="0"/>
        </a:p>
      </dsp:txBody>
      <dsp:txXfrm>
        <a:off x="2779744" y="3119214"/>
        <a:ext cx="1670935" cy="761612"/>
      </dsp:txXfrm>
    </dsp:sp>
    <dsp:sp modelId="{44F53105-0ECF-4605-A2B6-661EE4C62885}">
      <dsp:nvSpPr>
        <dsp:cNvPr id="0" name=""/>
        <dsp:cNvSpPr/>
      </dsp:nvSpPr>
      <dsp:spPr>
        <a:xfrm>
          <a:off x="4517800" y="3240189"/>
          <a:ext cx="830454" cy="83045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58000" r="-58000"/>
          </a:stretch>
        </a:blipFill>
        <a:ln w="19050" cap="rnd" cmpd="sng" algn="ctr">
          <a:solidFill>
            <a:schemeClr val="accent4">
              <a:tint val="40000"/>
              <a:alpha val="90000"/>
              <a:hueOff val="1568537"/>
              <a:satOff val="-2000"/>
              <a:lumOff val="-781"/>
              <a:alphaOff val="0"/>
            </a:schemeClr>
          </a:solidFill>
          <a:prstDash val="solid"/>
        </a:ln>
        <a:effectLst/>
      </dsp:spPr>
      <dsp:style>
        <a:lnRef idx="2">
          <a:scrgbClr r="0" g="0" b="0"/>
        </a:lnRef>
        <a:fillRef idx="1">
          <a:scrgbClr r="0" g="0" b="0"/>
        </a:fillRef>
        <a:effectRef idx="0">
          <a:scrgbClr r="0" g="0" b="0"/>
        </a:effectRef>
        <a:fontRef idx="minor"/>
      </dsp:style>
    </dsp:sp>
    <dsp:sp modelId="{99D0D3F7-3646-4516-BEDF-6F73CE08D4D9}">
      <dsp:nvSpPr>
        <dsp:cNvPr id="0" name=""/>
        <dsp:cNvSpPr/>
      </dsp:nvSpPr>
      <dsp:spPr>
        <a:xfrm>
          <a:off x="5553995" y="1348022"/>
          <a:ext cx="2372728" cy="1771191"/>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4">
              <a:hueOff val="2658761"/>
              <a:satOff val="962"/>
              <a:lumOff val="-7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690" tIns="179070" rIns="59690" bIns="59690" numCol="1" spcCol="1270" anchor="t" anchorCtr="0">
          <a:noAutofit/>
        </a:bodyPr>
        <a:lstStyle/>
        <a:p>
          <a:pPr marL="285750" lvl="1" indent="-285750" algn="l" defTabSz="2089150">
            <a:lnSpc>
              <a:spcPct val="90000"/>
            </a:lnSpc>
            <a:spcBef>
              <a:spcPct val="0"/>
            </a:spcBef>
            <a:spcAft>
              <a:spcPct val="15000"/>
            </a:spcAft>
            <a:buChar char="••"/>
          </a:pPr>
          <a:r>
            <a:rPr lang="es-ES" sz="4700" kern="1200" dirty="0" smtClean="0"/>
            <a:t>Soy</a:t>
          </a:r>
          <a:endParaRPr lang="es-PY" sz="4700" kern="1200" dirty="0"/>
        </a:p>
      </dsp:txBody>
      <dsp:txXfrm>
        <a:off x="5595496" y="1389523"/>
        <a:ext cx="2289726" cy="1729690"/>
      </dsp:txXfrm>
    </dsp:sp>
    <dsp:sp modelId="{81D4885A-AE51-406F-8308-B288899A39D3}">
      <dsp:nvSpPr>
        <dsp:cNvPr id="0" name=""/>
        <dsp:cNvSpPr/>
      </dsp:nvSpPr>
      <dsp:spPr>
        <a:xfrm>
          <a:off x="5553995" y="3119214"/>
          <a:ext cx="2372728" cy="761612"/>
        </a:xfrm>
        <a:prstGeom prst="rect">
          <a:avLst/>
        </a:prstGeom>
        <a:solidFill>
          <a:schemeClr val="accent4">
            <a:hueOff val="2658761"/>
            <a:satOff val="962"/>
            <a:lumOff val="-7843"/>
            <a:alphaOff val="0"/>
          </a:schemeClr>
        </a:solidFill>
        <a:ln w="19050" cap="rnd" cmpd="sng" algn="ctr">
          <a:solidFill>
            <a:schemeClr val="accent4">
              <a:hueOff val="2658761"/>
              <a:satOff val="962"/>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s-ES" sz="2100" b="1" kern="1200" dirty="0" err="1" smtClean="0"/>
            <a:t>Biometria</a:t>
          </a:r>
          <a:endParaRPr lang="es-PY" sz="2100" b="1" kern="1200" dirty="0"/>
        </a:p>
      </dsp:txBody>
      <dsp:txXfrm>
        <a:off x="5553995" y="3119214"/>
        <a:ext cx="1670935" cy="761612"/>
      </dsp:txXfrm>
    </dsp:sp>
    <dsp:sp modelId="{534B9F17-23AB-4D1C-B5CC-E65EC535BE19}">
      <dsp:nvSpPr>
        <dsp:cNvPr id="0" name=""/>
        <dsp:cNvSpPr/>
      </dsp:nvSpPr>
      <dsp:spPr>
        <a:xfrm>
          <a:off x="7292051" y="3240189"/>
          <a:ext cx="830454" cy="83045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71000" r="-71000"/>
          </a:stretch>
        </a:blipFill>
        <a:ln w="19050" cap="rnd" cmpd="sng" algn="ctr">
          <a:solidFill>
            <a:schemeClr val="accent4">
              <a:tint val="40000"/>
              <a:alpha val="90000"/>
              <a:hueOff val="3137075"/>
              <a:satOff val="-4001"/>
              <a:lumOff val="-156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34044-0DE7-475E-AAB6-8171965532FA}">
      <dsp:nvSpPr>
        <dsp:cNvPr id="0" name=""/>
        <dsp:cNvSpPr/>
      </dsp:nvSpPr>
      <dsp:spPr>
        <a:xfrm>
          <a:off x="3944" y="2465176"/>
          <a:ext cx="2371563" cy="832346"/>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s-ES" sz="2300" kern="1200" dirty="0" smtClean="0"/>
            <a:t>SMS</a:t>
          </a:r>
          <a:endParaRPr lang="es-PY" sz="2300" kern="1200" dirty="0"/>
        </a:p>
      </dsp:txBody>
      <dsp:txXfrm>
        <a:off x="3944" y="2465176"/>
        <a:ext cx="2371563" cy="832346"/>
      </dsp:txXfrm>
    </dsp:sp>
    <dsp:sp modelId="{EFE21A64-8164-49F5-A10A-1D776DE2C607}">
      <dsp:nvSpPr>
        <dsp:cNvPr id="0" name=""/>
        <dsp:cNvSpPr/>
      </dsp:nvSpPr>
      <dsp:spPr>
        <a:xfrm>
          <a:off x="3944" y="3297522"/>
          <a:ext cx="2371563" cy="1399821"/>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dirty="0" smtClean="0"/>
            <a:t>Problema  operadora</a:t>
          </a:r>
          <a:endParaRPr lang="es-PY" sz="2300" kern="1200" dirty="0"/>
        </a:p>
        <a:p>
          <a:pPr marL="228600" lvl="1" indent="-228600" algn="l" defTabSz="1022350">
            <a:lnSpc>
              <a:spcPct val="90000"/>
            </a:lnSpc>
            <a:spcBef>
              <a:spcPct val="0"/>
            </a:spcBef>
            <a:spcAft>
              <a:spcPct val="15000"/>
            </a:spcAft>
            <a:buChar char="••"/>
          </a:pPr>
          <a:r>
            <a:rPr lang="es-ES" sz="2300" kern="1200" dirty="0" err="1" smtClean="0"/>
            <a:t>Roaming</a:t>
          </a:r>
          <a:endParaRPr lang="es-PY" sz="2300" kern="1200" dirty="0"/>
        </a:p>
      </dsp:txBody>
      <dsp:txXfrm>
        <a:off x="3944" y="3297522"/>
        <a:ext cx="2371563" cy="1399821"/>
      </dsp:txXfrm>
    </dsp:sp>
    <dsp:sp modelId="{1D045DF6-255E-49ED-8930-6AA307A3204A}">
      <dsp:nvSpPr>
        <dsp:cNvPr id="0" name=""/>
        <dsp:cNvSpPr/>
      </dsp:nvSpPr>
      <dsp:spPr>
        <a:xfrm>
          <a:off x="2707527" y="2465176"/>
          <a:ext cx="2371563" cy="832346"/>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s-ES" sz="2300" kern="1200" dirty="0" err="1" smtClean="0"/>
            <a:t>Token</a:t>
          </a:r>
          <a:r>
            <a:rPr lang="es-ES" sz="2300" kern="1200" dirty="0" smtClean="0"/>
            <a:t> Físico</a:t>
          </a:r>
          <a:endParaRPr lang="es-PY" sz="2300" kern="1200" dirty="0"/>
        </a:p>
      </dsp:txBody>
      <dsp:txXfrm>
        <a:off x="2707527" y="2465176"/>
        <a:ext cx="2371563" cy="832346"/>
      </dsp:txXfrm>
    </dsp:sp>
    <dsp:sp modelId="{28EB4194-E6F7-4B71-8F5F-1691CD4E3064}">
      <dsp:nvSpPr>
        <dsp:cNvPr id="0" name=""/>
        <dsp:cNvSpPr/>
      </dsp:nvSpPr>
      <dsp:spPr>
        <a:xfrm>
          <a:off x="2707527" y="3297522"/>
          <a:ext cx="2371563" cy="1399821"/>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dirty="0" smtClean="0"/>
            <a:t>Llavero</a:t>
          </a:r>
          <a:endParaRPr lang="es-PY" sz="2300" kern="1200" dirty="0"/>
        </a:p>
        <a:p>
          <a:pPr marL="228600" lvl="1" indent="-228600" algn="l" defTabSz="1022350">
            <a:lnSpc>
              <a:spcPct val="90000"/>
            </a:lnSpc>
            <a:spcBef>
              <a:spcPct val="0"/>
            </a:spcBef>
            <a:spcAft>
              <a:spcPct val="15000"/>
            </a:spcAft>
            <a:buChar char="••"/>
          </a:pPr>
          <a:r>
            <a:rPr lang="es-ES" sz="2300" kern="1200" dirty="0" smtClean="0"/>
            <a:t>Pérdida</a:t>
          </a:r>
          <a:endParaRPr lang="es-PY" sz="2300" kern="1200" dirty="0"/>
        </a:p>
        <a:p>
          <a:pPr marL="228600" lvl="1" indent="-228600" algn="l" defTabSz="1022350">
            <a:lnSpc>
              <a:spcPct val="90000"/>
            </a:lnSpc>
            <a:spcBef>
              <a:spcPct val="0"/>
            </a:spcBef>
            <a:spcAft>
              <a:spcPct val="15000"/>
            </a:spcAft>
            <a:buChar char="••"/>
          </a:pPr>
          <a:r>
            <a:rPr lang="es-ES" sz="2300" kern="1200" dirty="0" smtClean="0"/>
            <a:t>Daño físico</a:t>
          </a:r>
          <a:endParaRPr lang="es-PY" sz="2300" kern="1200" dirty="0"/>
        </a:p>
      </dsp:txBody>
      <dsp:txXfrm>
        <a:off x="2707527" y="3297522"/>
        <a:ext cx="2371563" cy="1399821"/>
      </dsp:txXfrm>
    </dsp:sp>
    <dsp:sp modelId="{FC253428-0C31-43CB-8A36-24CB6B19B713}">
      <dsp:nvSpPr>
        <dsp:cNvPr id="0" name=""/>
        <dsp:cNvSpPr/>
      </dsp:nvSpPr>
      <dsp:spPr>
        <a:xfrm>
          <a:off x="5411109" y="2465176"/>
          <a:ext cx="2371563" cy="832346"/>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s-ES" sz="2300" kern="1200" dirty="0" smtClean="0"/>
            <a:t>Tarjeta de Coordenadas</a:t>
          </a:r>
          <a:endParaRPr lang="es-PY" sz="2300" kern="1200" dirty="0"/>
        </a:p>
      </dsp:txBody>
      <dsp:txXfrm>
        <a:off x="5411109" y="2465176"/>
        <a:ext cx="2371563" cy="832346"/>
      </dsp:txXfrm>
    </dsp:sp>
    <dsp:sp modelId="{6AB45FE8-FA55-49E4-8A4B-E2E067FD8FD9}">
      <dsp:nvSpPr>
        <dsp:cNvPr id="0" name=""/>
        <dsp:cNvSpPr/>
      </dsp:nvSpPr>
      <dsp:spPr>
        <a:xfrm>
          <a:off x="5411109" y="3297522"/>
          <a:ext cx="2371563" cy="1399821"/>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dirty="0" smtClean="0"/>
            <a:t>Incómodo</a:t>
          </a:r>
          <a:endParaRPr lang="es-PY" sz="2300" kern="1200" dirty="0"/>
        </a:p>
        <a:p>
          <a:pPr marL="228600" lvl="1" indent="-228600" algn="l" defTabSz="1022350">
            <a:lnSpc>
              <a:spcPct val="90000"/>
            </a:lnSpc>
            <a:spcBef>
              <a:spcPct val="0"/>
            </a:spcBef>
            <a:spcAft>
              <a:spcPct val="15000"/>
            </a:spcAft>
            <a:buChar char="••"/>
          </a:pPr>
          <a:r>
            <a:rPr lang="es-ES" sz="2300" kern="1200" dirty="0" err="1" smtClean="0"/>
            <a:t>Phisheable</a:t>
          </a:r>
          <a:endParaRPr lang="es-PY" sz="2300" kern="1200" dirty="0"/>
        </a:p>
      </dsp:txBody>
      <dsp:txXfrm>
        <a:off x="5411109" y="3297522"/>
        <a:ext cx="2371563" cy="1399821"/>
      </dsp:txXfrm>
    </dsp:sp>
    <dsp:sp modelId="{0CABF24B-CD50-4945-80AD-ACE06C7B0422}">
      <dsp:nvSpPr>
        <dsp:cNvPr id="0" name=""/>
        <dsp:cNvSpPr/>
      </dsp:nvSpPr>
      <dsp:spPr>
        <a:xfrm>
          <a:off x="8114692" y="2465176"/>
          <a:ext cx="2371563" cy="832346"/>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s-ES" sz="2300" kern="1200" dirty="0" smtClean="0"/>
            <a:t>Biometría</a:t>
          </a:r>
          <a:endParaRPr lang="es-PY" sz="2300" kern="1200" dirty="0"/>
        </a:p>
      </dsp:txBody>
      <dsp:txXfrm>
        <a:off x="8114692" y="2465176"/>
        <a:ext cx="2371563" cy="832346"/>
      </dsp:txXfrm>
    </dsp:sp>
    <dsp:sp modelId="{C41154FC-3011-4550-B7BA-6F7BF31BD75D}">
      <dsp:nvSpPr>
        <dsp:cNvPr id="0" name=""/>
        <dsp:cNvSpPr/>
      </dsp:nvSpPr>
      <dsp:spPr>
        <a:xfrm>
          <a:off x="8114692" y="3297522"/>
          <a:ext cx="2371563" cy="1399821"/>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dirty="0" smtClean="0"/>
            <a:t>Costo</a:t>
          </a:r>
          <a:endParaRPr lang="es-PY" sz="2300" kern="1200" dirty="0"/>
        </a:p>
      </dsp:txBody>
      <dsp:txXfrm>
        <a:off x="8114692" y="3297522"/>
        <a:ext cx="2371563" cy="1399821"/>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80554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074D6A-CC64-46DE-8C2A-4E06BDDD2D8D}" type="datetimeFigureOut">
              <a:rPr lang="es-PY" smtClean="0"/>
              <a:t>19/8/2019</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40677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416548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68863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3986799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4"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3374060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4"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1420842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1201774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48514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279401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335483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1074D6A-CC64-46DE-8C2A-4E06BDDD2D8D}" type="datetimeFigureOut">
              <a:rPr lang="es-PY" smtClean="0"/>
              <a:t>19/8/2019</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347595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1074D6A-CC64-46DE-8C2A-4E06BDDD2D8D}" type="datetimeFigureOut">
              <a:rPr lang="es-PY" smtClean="0"/>
              <a:t>19/8/2019</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239265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3"/>
          <p:cNvSpPr>
            <a:spLocks noGrp="1"/>
          </p:cNvSpPr>
          <p:nvPr>
            <p:ph type="ftr" sz="quarter" idx="11"/>
          </p:nvPr>
        </p:nvSpPr>
        <p:spPr/>
        <p:txBody>
          <a:bodyPr/>
          <a:lstStyle/>
          <a:p>
            <a:endParaRPr lang="es-PY"/>
          </a:p>
        </p:txBody>
      </p:sp>
      <p:sp>
        <p:nvSpPr>
          <p:cNvPr id="6" name="Slide Number Placeholder 4"/>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13155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2"/>
          <p:cNvSpPr>
            <a:spLocks noGrp="1"/>
          </p:cNvSpPr>
          <p:nvPr>
            <p:ph type="ftr" sz="quarter" idx="11"/>
          </p:nvPr>
        </p:nvSpPr>
        <p:spPr/>
        <p:txBody>
          <a:bodyPr/>
          <a:lstStyle/>
          <a:p>
            <a:endParaRPr lang="es-PY"/>
          </a:p>
        </p:txBody>
      </p:sp>
      <p:sp>
        <p:nvSpPr>
          <p:cNvPr id="6" name="Slide Number Placeholder 3"/>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187875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31074D6A-CC64-46DE-8C2A-4E06BDDD2D8D}" type="datetimeFigureOut">
              <a:rPr lang="es-PY" smtClean="0"/>
              <a:t>19/8/2019</a:t>
            </a:fld>
            <a:endParaRPr lang="es-PY"/>
          </a:p>
        </p:txBody>
      </p:sp>
      <p:sp>
        <p:nvSpPr>
          <p:cNvPr id="5" name="Footer Placeholder 5"/>
          <p:cNvSpPr>
            <a:spLocks noGrp="1"/>
          </p:cNvSpPr>
          <p:nvPr>
            <p:ph type="ftr" sz="quarter" idx="11"/>
          </p:nvPr>
        </p:nvSpPr>
        <p:spPr/>
        <p:txBody>
          <a:bodyPr/>
          <a:lstStyle/>
          <a:p>
            <a:endParaRPr lang="es-PY"/>
          </a:p>
        </p:txBody>
      </p:sp>
      <p:sp>
        <p:nvSpPr>
          <p:cNvPr id="6" name="Slide Number Placeholder 6"/>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184233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074D6A-CC64-46DE-8C2A-4E06BDDD2D8D}" type="datetimeFigureOut">
              <a:rPr lang="es-PY" smtClean="0"/>
              <a:t>19/8/2019</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C2DCE8F1-E630-45B4-BB3D-2F77D25F4DAD}" type="slidenum">
              <a:rPr lang="es-PY" smtClean="0"/>
              <a:t>‹Nº›</a:t>
            </a:fld>
            <a:endParaRPr lang="es-PY"/>
          </a:p>
        </p:txBody>
      </p:sp>
    </p:spTree>
    <p:extLst>
      <p:ext uri="{BB962C8B-B14F-4D97-AF65-F5344CB8AC3E}">
        <p14:creationId xmlns:p14="http://schemas.microsoft.com/office/powerpoint/2010/main" val="182241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074D6A-CC64-46DE-8C2A-4E06BDDD2D8D}" type="datetimeFigureOut">
              <a:rPr lang="es-PY" smtClean="0"/>
              <a:t>19/8/2019</a:t>
            </a:fld>
            <a:endParaRPr lang="es-PY"/>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Y"/>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DCE8F1-E630-45B4-BB3D-2F77D25F4DAD}" type="slidenum">
              <a:rPr lang="es-PY" smtClean="0"/>
              <a:t>‹Nº›</a:t>
            </a:fld>
            <a:endParaRPr lang="es-PY"/>
          </a:p>
        </p:txBody>
      </p:sp>
    </p:spTree>
    <p:extLst>
      <p:ext uri="{BB962C8B-B14F-4D97-AF65-F5344CB8AC3E}">
        <p14:creationId xmlns:p14="http://schemas.microsoft.com/office/powerpoint/2010/main" val="29985378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5.xml.rels><?xml version="1.0" encoding="UTF-8" standalone="yes"?>
<Relationships xmlns="http://schemas.openxmlformats.org/package/2006/relationships"><Relationship Id="rId2" Type="http://schemas.openxmlformats.org/officeDocument/2006/relationships/hyperlink" Target="http://www.iso27000.es/download/ControlesISO27002-2013.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154954" y="1447800"/>
            <a:ext cx="10579846" cy="3329581"/>
          </a:xfrm>
        </p:spPr>
        <p:txBody>
          <a:bodyPr/>
          <a:lstStyle/>
          <a:p>
            <a:r>
              <a:rPr lang="es-PY" sz="3600" dirty="0" smtClean="0"/>
              <a:t>Programa de especialización en </a:t>
            </a:r>
            <a:r>
              <a:rPr lang="es-PY" sz="3600" dirty="0" err="1" smtClean="0"/>
              <a:t>Ciberdefensa</a:t>
            </a:r>
            <a:r>
              <a:rPr lang="es-PY" sz="3600" dirty="0" smtClean="0"/>
              <a:t> y </a:t>
            </a:r>
            <a:r>
              <a:rPr lang="es-PY" sz="3600" dirty="0" err="1" smtClean="0"/>
              <a:t>Ciberseguridad</a:t>
            </a:r>
            <a:r>
              <a:rPr lang="es-PY" sz="3600" dirty="0" smtClean="0"/>
              <a:t> Estratégica</a:t>
            </a:r>
            <a:r>
              <a:rPr lang="es-PY" sz="3600" dirty="0"/>
              <a:t/>
            </a:r>
            <a:br>
              <a:rPr lang="es-PY" sz="3600" dirty="0"/>
            </a:br>
            <a:r>
              <a:rPr lang="es-PY" sz="3600" dirty="0"/>
              <a:t>(PECCE)</a:t>
            </a:r>
          </a:p>
        </p:txBody>
      </p:sp>
      <p:sp>
        <p:nvSpPr>
          <p:cNvPr id="3" name="Subtítulo 2"/>
          <p:cNvSpPr>
            <a:spLocks noGrp="1"/>
          </p:cNvSpPr>
          <p:nvPr>
            <p:ph type="subTitle" idx="1"/>
          </p:nvPr>
        </p:nvSpPr>
        <p:spPr/>
        <p:txBody>
          <a:bodyPr/>
          <a:lstStyle/>
          <a:p>
            <a:r>
              <a:rPr lang="es-PY" dirty="0"/>
              <a:t>PROTECCIÓN DE LA INFORMACIÓN</a:t>
            </a:r>
          </a:p>
        </p:txBody>
      </p:sp>
    </p:spTree>
    <p:extLst>
      <p:ext uri="{BB962C8B-B14F-4D97-AF65-F5344CB8AC3E}">
        <p14:creationId xmlns:p14="http://schemas.microsoft.com/office/powerpoint/2010/main" val="57109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6" name="CuadroTexto 5"/>
          <p:cNvSpPr txBox="1"/>
          <p:nvPr/>
        </p:nvSpPr>
        <p:spPr>
          <a:xfrm>
            <a:off x="850900" y="2794000"/>
            <a:ext cx="10284460" cy="1015663"/>
          </a:xfrm>
          <a:prstGeom prst="rect">
            <a:avLst/>
          </a:prstGeom>
          <a:noFill/>
        </p:spPr>
        <p:txBody>
          <a:bodyPr wrap="square" rtlCol="0">
            <a:spAutoFit/>
          </a:bodyPr>
          <a:lstStyle/>
          <a:p>
            <a:pPr marL="342900" indent="-342900" algn="just">
              <a:lnSpc>
                <a:spcPct val="150000"/>
              </a:lnSpc>
              <a:buFont typeface="Century Gothic" panose="020B0502020202020204" pitchFamily="34" charset="0"/>
              <a:buChar char="X"/>
            </a:pPr>
            <a:r>
              <a:rPr lang="es-ES" sz="2000" dirty="0"/>
              <a:t>Uso de credenciales privilegiadas.</a:t>
            </a:r>
          </a:p>
          <a:p>
            <a:pPr marL="800100" lvl="1" indent="-342900" algn="just">
              <a:lnSpc>
                <a:spcPct val="150000"/>
              </a:lnSpc>
              <a:buFont typeface="Wingdings" panose="05000000000000000000" pitchFamily="2" charset="2"/>
              <a:buChar char="ü"/>
            </a:pPr>
            <a:r>
              <a:rPr lang="es-ES" sz="2000" dirty="0" smtClean="0"/>
              <a:t>Separar operativa administrativa normal de tareas privilegiadas.</a:t>
            </a:r>
          </a:p>
        </p:txBody>
      </p:sp>
      <p:sp>
        <p:nvSpPr>
          <p:cNvPr id="7" name="CuadroTexto 6"/>
          <p:cNvSpPr txBox="1"/>
          <p:nvPr/>
        </p:nvSpPr>
        <p:spPr>
          <a:xfrm>
            <a:off x="850900" y="1152983"/>
            <a:ext cx="9448800" cy="1477328"/>
          </a:xfrm>
          <a:prstGeom prst="rect">
            <a:avLst/>
          </a:prstGeom>
          <a:noFill/>
        </p:spPr>
        <p:txBody>
          <a:bodyPr wrap="square" rtlCol="0">
            <a:spAutoFit/>
          </a:bodyPr>
          <a:lstStyle/>
          <a:p>
            <a:pPr algn="just">
              <a:lnSpc>
                <a:spcPct val="150000"/>
              </a:lnSpc>
            </a:pPr>
            <a:r>
              <a:rPr lang="es-ES" sz="2000" b="1" dirty="0" smtClean="0"/>
              <a:t>Buenas prácticas de seguridad - Credenciales</a:t>
            </a:r>
          </a:p>
          <a:p>
            <a:pPr marL="342900" indent="-342900" algn="just">
              <a:lnSpc>
                <a:spcPct val="150000"/>
              </a:lnSpc>
              <a:buFont typeface="Wingdings" panose="05000000000000000000" pitchFamily="2" charset="2"/>
              <a:buChar char="§"/>
            </a:pPr>
            <a:endParaRPr lang="es-PY" sz="2000" b="1" dirty="0" smtClean="0"/>
          </a:p>
          <a:p>
            <a:pPr marL="342900" indent="-342900" algn="just">
              <a:lnSpc>
                <a:spcPct val="150000"/>
              </a:lnSpc>
              <a:buFont typeface="Wingdings" panose="05000000000000000000" pitchFamily="2" charset="2"/>
              <a:buChar char="§"/>
            </a:pPr>
            <a:r>
              <a:rPr lang="es-PY" sz="2000" b="1" dirty="0" smtClean="0"/>
              <a:t>Problemas habituales con las credenciales</a:t>
            </a:r>
            <a:endParaRPr lang="es-ES" sz="2000" b="1" dirty="0" smtClean="0"/>
          </a:p>
        </p:txBody>
      </p:sp>
      <p:sp>
        <p:nvSpPr>
          <p:cNvPr id="8" name="CuadroTexto 7"/>
          <p:cNvSpPr txBox="1"/>
          <p:nvPr/>
        </p:nvSpPr>
        <p:spPr>
          <a:xfrm>
            <a:off x="850900" y="3973352"/>
            <a:ext cx="10284460" cy="1477328"/>
          </a:xfrm>
          <a:prstGeom prst="rect">
            <a:avLst/>
          </a:prstGeom>
          <a:noFill/>
        </p:spPr>
        <p:txBody>
          <a:bodyPr wrap="square" rtlCol="0">
            <a:spAutoFit/>
          </a:bodyPr>
          <a:lstStyle/>
          <a:p>
            <a:pPr marL="342900" indent="-342900" algn="just">
              <a:lnSpc>
                <a:spcPct val="150000"/>
              </a:lnSpc>
              <a:buFont typeface="Century Gothic" panose="020B0502020202020204" pitchFamily="34" charset="0"/>
              <a:buChar char="X"/>
            </a:pPr>
            <a:r>
              <a:rPr lang="es-ES" sz="2000" dirty="0" smtClean="0"/>
              <a:t>Contraseñas </a:t>
            </a:r>
            <a:r>
              <a:rPr lang="es-ES" sz="2000" dirty="0"/>
              <a:t>embebidas.</a:t>
            </a:r>
          </a:p>
          <a:p>
            <a:pPr marL="800100" lvl="1" indent="-342900" algn="just">
              <a:lnSpc>
                <a:spcPct val="150000"/>
              </a:lnSpc>
              <a:buFont typeface="Wingdings" panose="05000000000000000000" pitchFamily="2" charset="2"/>
              <a:buChar char="ü"/>
            </a:pPr>
            <a:r>
              <a:rPr lang="es-ES" sz="2000" dirty="0" smtClean="0"/>
              <a:t>No almacenar contraseñas en texto plano. Siempre guardar claves cifradas.</a:t>
            </a:r>
          </a:p>
        </p:txBody>
      </p:sp>
      <p:sp>
        <p:nvSpPr>
          <p:cNvPr id="9" name="CuadroTexto 8"/>
          <p:cNvSpPr txBox="1"/>
          <p:nvPr/>
        </p:nvSpPr>
        <p:spPr>
          <a:xfrm>
            <a:off x="850900" y="5614369"/>
            <a:ext cx="10284460" cy="1015663"/>
          </a:xfrm>
          <a:prstGeom prst="rect">
            <a:avLst/>
          </a:prstGeom>
          <a:noFill/>
        </p:spPr>
        <p:txBody>
          <a:bodyPr wrap="square" rtlCol="0">
            <a:spAutoFit/>
          </a:bodyPr>
          <a:lstStyle/>
          <a:p>
            <a:pPr marL="342900" indent="-342900" algn="just">
              <a:lnSpc>
                <a:spcPct val="150000"/>
              </a:lnSpc>
              <a:buFont typeface="Century Gothic" panose="020B0502020202020204" pitchFamily="34" charset="0"/>
              <a:buChar char="X"/>
            </a:pPr>
            <a:r>
              <a:rPr lang="es-ES" sz="2000" dirty="0" smtClean="0"/>
              <a:t>Credenciales débiles.</a:t>
            </a:r>
          </a:p>
          <a:p>
            <a:pPr marL="800100" lvl="1" indent="-342900" algn="just">
              <a:lnSpc>
                <a:spcPct val="150000"/>
              </a:lnSpc>
              <a:buFont typeface="Wingdings" panose="05000000000000000000" pitchFamily="2" charset="2"/>
              <a:buChar char="ü"/>
            </a:pPr>
            <a:r>
              <a:rPr lang="es-ES" sz="2000" dirty="0" smtClean="0"/>
              <a:t>Capacitar en creación de contraseñas robustas. Utilizar gestores de claves.</a:t>
            </a:r>
          </a:p>
        </p:txBody>
      </p:sp>
    </p:spTree>
    <p:extLst>
      <p:ext uri="{BB962C8B-B14F-4D97-AF65-F5344CB8AC3E}">
        <p14:creationId xmlns:p14="http://schemas.microsoft.com/office/powerpoint/2010/main" val="18103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6" name="CuadroTexto 5"/>
          <p:cNvSpPr txBox="1"/>
          <p:nvPr/>
        </p:nvSpPr>
        <p:spPr>
          <a:xfrm>
            <a:off x="850900" y="2672080"/>
            <a:ext cx="10284460" cy="4247317"/>
          </a:xfrm>
          <a:prstGeom prst="rect">
            <a:avLst/>
          </a:prstGeom>
          <a:noFill/>
        </p:spPr>
        <p:txBody>
          <a:bodyPr wrap="square" rtlCol="0">
            <a:spAutoFit/>
          </a:bodyPr>
          <a:lstStyle/>
          <a:p>
            <a:pPr algn="just">
              <a:lnSpc>
                <a:spcPct val="150000"/>
              </a:lnSpc>
            </a:pPr>
            <a:r>
              <a:rPr lang="es-ES" sz="2000" dirty="0" smtClean="0"/>
              <a:t>Son bóvedas de contraseñas a las cuales tenemos acceso con una contraseña maestra.</a:t>
            </a:r>
          </a:p>
          <a:p>
            <a:pPr algn="just">
              <a:lnSpc>
                <a:spcPct val="150000"/>
              </a:lnSpc>
            </a:pPr>
            <a:endParaRPr lang="es-ES" sz="2000" dirty="0" smtClean="0"/>
          </a:p>
          <a:p>
            <a:pPr algn="just">
              <a:lnSpc>
                <a:spcPct val="150000"/>
              </a:lnSpc>
            </a:pPr>
            <a:r>
              <a:rPr lang="es-ES" sz="2000" dirty="0" smtClean="0"/>
              <a:t>Beneficios:</a:t>
            </a:r>
          </a:p>
          <a:p>
            <a:pPr marL="342900" indent="-342900" algn="just">
              <a:lnSpc>
                <a:spcPct val="150000"/>
              </a:lnSpc>
              <a:buFont typeface="Wingdings" panose="05000000000000000000" pitchFamily="2" charset="2"/>
              <a:buChar char="§"/>
            </a:pPr>
            <a:r>
              <a:rPr lang="es-ES" sz="2000" dirty="0" smtClean="0"/>
              <a:t>Permiten generar claves robustas.</a:t>
            </a:r>
          </a:p>
          <a:p>
            <a:pPr marL="342900" indent="-342900" algn="just">
              <a:lnSpc>
                <a:spcPct val="150000"/>
              </a:lnSpc>
              <a:buFont typeface="Wingdings" panose="05000000000000000000" pitchFamily="2" charset="2"/>
              <a:buChar char="§"/>
            </a:pPr>
            <a:r>
              <a:rPr lang="es-ES" sz="2000" dirty="0" smtClean="0"/>
              <a:t>Se guardan encriptadas.</a:t>
            </a:r>
          </a:p>
          <a:p>
            <a:pPr marL="342900" indent="-342900" algn="just">
              <a:lnSpc>
                <a:spcPct val="150000"/>
              </a:lnSpc>
              <a:buFont typeface="Wingdings" panose="05000000000000000000" pitchFamily="2" charset="2"/>
              <a:buChar char="§"/>
            </a:pPr>
            <a:r>
              <a:rPr lang="es-ES" sz="2000" dirty="0" smtClean="0"/>
              <a:t>Podemos establecer fechas de caducidad.</a:t>
            </a:r>
          </a:p>
          <a:p>
            <a:pPr marL="342900" indent="-342900" algn="just">
              <a:lnSpc>
                <a:spcPct val="150000"/>
              </a:lnSpc>
              <a:buFont typeface="Wingdings" panose="05000000000000000000" pitchFamily="2" charset="2"/>
              <a:buChar char="§"/>
            </a:pPr>
            <a:r>
              <a:rPr lang="es-ES" sz="2000" dirty="0" smtClean="0"/>
              <a:t>Nos permite tener contraseñas diferentes para diversos servicios sin miedo al olvido.</a:t>
            </a:r>
          </a:p>
        </p:txBody>
      </p:sp>
      <p:sp>
        <p:nvSpPr>
          <p:cNvPr id="7" name="CuadroTexto 6"/>
          <p:cNvSpPr txBox="1"/>
          <p:nvPr/>
        </p:nvSpPr>
        <p:spPr>
          <a:xfrm>
            <a:off x="850900" y="1152983"/>
            <a:ext cx="9448800" cy="1477328"/>
          </a:xfrm>
          <a:prstGeom prst="rect">
            <a:avLst/>
          </a:prstGeom>
          <a:noFill/>
        </p:spPr>
        <p:txBody>
          <a:bodyPr wrap="square" rtlCol="0">
            <a:spAutoFit/>
          </a:bodyPr>
          <a:lstStyle/>
          <a:p>
            <a:pPr algn="just">
              <a:lnSpc>
                <a:spcPct val="150000"/>
              </a:lnSpc>
            </a:pPr>
            <a:r>
              <a:rPr lang="es-ES" sz="2000" b="1" dirty="0" smtClean="0"/>
              <a:t>Buenas prácticas de seguridad - Credenciales</a:t>
            </a:r>
          </a:p>
          <a:p>
            <a:pPr marL="342900" indent="-342900" algn="just">
              <a:lnSpc>
                <a:spcPct val="150000"/>
              </a:lnSpc>
              <a:buFont typeface="Wingdings" panose="05000000000000000000" pitchFamily="2" charset="2"/>
              <a:buChar char="§"/>
            </a:pPr>
            <a:endParaRPr lang="es-PY" sz="2000" b="1" dirty="0" smtClean="0"/>
          </a:p>
          <a:p>
            <a:pPr marL="342900" indent="-342900" algn="just">
              <a:lnSpc>
                <a:spcPct val="150000"/>
              </a:lnSpc>
              <a:buFont typeface="Wingdings" panose="05000000000000000000" pitchFamily="2" charset="2"/>
              <a:buChar char="§"/>
            </a:pPr>
            <a:r>
              <a:rPr lang="es-PY" sz="2000" b="1" dirty="0" smtClean="0"/>
              <a:t>Gestores de contraseñas</a:t>
            </a:r>
            <a:endParaRPr lang="es-ES" sz="2000" b="1" dirty="0" smtClean="0"/>
          </a:p>
        </p:txBody>
      </p:sp>
    </p:spTree>
    <p:extLst>
      <p:ext uri="{BB962C8B-B14F-4D97-AF65-F5344CB8AC3E}">
        <p14:creationId xmlns:p14="http://schemas.microsoft.com/office/powerpoint/2010/main" val="150127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6" name="CuadroTexto 5"/>
          <p:cNvSpPr txBox="1"/>
          <p:nvPr/>
        </p:nvSpPr>
        <p:spPr>
          <a:xfrm>
            <a:off x="850900" y="2672080"/>
            <a:ext cx="10284460" cy="3785652"/>
          </a:xfrm>
          <a:prstGeom prst="rect">
            <a:avLst/>
          </a:prstGeom>
          <a:noFill/>
        </p:spPr>
        <p:txBody>
          <a:bodyPr wrap="square" rtlCol="0">
            <a:spAutoFit/>
          </a:bodyPr>
          <a:lstStyle/>
          <a:p>
            <a:pPr marL="800100" lvl="1" indent="-342900" algn="just">
              <a:lnSpc>
                <a:spcPct val="150000"/>
              </a:lnSpc>
              <a:buFont typeface="Wingdings" panose="05000000000000000000" pitchFamily="2" charset="2"/>
              <a:buChar char="ü"/>
            </a:pPr>
            <a:r>
              <a:rPr lang="es-ES" sz="2000" dirty="0" err="1" smtClean="0"/>
              <a:t>KeePass</a:t>
            </a:r>
            <a:endParaRPr lang="es-ES" sz="2000" dirty="0" smtClean="0"/>
          </a:p>
          <a:p>
            <a:pPr marL="800100" lvl="1" indent="-342900" algn="just">
              <a:lnSpc>
                <a:spcPct val="150000"/>
              </a:lnSpc>
              <a:buFont typeface="Wingdings" panose="05000000000000000000" pitchFamily="2" charset="2"/>
              <a:buChar char="ü"/>
            </a:pPr>
            <a:r>
              <a:rPr lang="es-ES" sz="2000" dirty="0" err="1" smtClean="0"/>
              <a:t>Keeper</a:t>
            </a:r>
            <a:endParaRPr lang="es-ES" sz="2000" dirty="0" smtClean="0"/>
          </a:p>
          <a:p>
            <a:pPr marL="800100" lvl="1" indent="-342900" algn="just">
              <a:lnSpc>
                <a:spcPct val="150000"/>
              </a:lnSpc>
              <a:buFont typeface="Wingdings" panose="05000000000000000000" pitchFamily="2" charset="2"/>
              <a:buChar char="ü"/>
            </a:pPr>
            <a:r>
              <a:rPr lang="es-ES" sz="2000" dirty="0" smtClean="0"/>
              <a:t>1Password</a:t>
            </a:r>
          </a:p>
          <a:p>
            <a:pPr marL="800100" lvl="1" indent="-342900" algn="just">
              <a:lnSpc>
                <a:spcPct val="150000"/>
              </a:lnSpc>
              <a:buFont typeface="Wingdings" panose="05000000000000000000" pitchFamily="2" charset="2"/>
              <a:buChar char="ü"/>
            </a:pPr>
            <a:r>
              <a:rPr lang="es-ES" sz="2000" dirty="0" err="1" smtClean="0"/>
              <a:t>LastPass</a:t>
            </a:r>
            <a:endParaRPr lang="es-ES" sz="2000" dirty="0" smtClean="0"/>
          </a:p>
          <a:p>
            <a:pPr marL="800100" lvl="1" indent="-342900" algn="just">
              <a:lnSpc>
                <a:spcPct val="150000"/>
              </a:lnSpc>
              <a:buFont typeface="Wingdings" panose="05000000000000000000" pitchFamily="2" charset="2"/>
              <a:buChar char="ü"/>
            </a:pPr>
            <a:r>
              <a:rPr lang="es-ES" sz="2000" dirty="0" err="1" smtClean="0"/>
              <a:t>Dashlane</a:t>
            </a:r>
            <a:endParaRPr lang="es-ES" sz="2000" dirty="0" smtClean="0"/>
          </a:p>
          <a:p>
            <a:pPr marL="800100" lvl="1" indent="-342900" algn="just">
              <a:lnSpc>
                <a:spcPct val="150000"/>
              </a:lnSpc>
              <a:buFont typeface="Wingdings" panose="05000000000000000000" pitchFamily="2" charset="2"/>
              <a:buChar char="ü"/>
            </a:pPr>
            <a:r>
              <a:rPr lang="es-ES" sz="2000" dirty="0" err="1" smtClean="0"/>
              <a:t>Roboform</a:t>
            </a:r>
            <a:endParaRPr lang="es-ES" sz="2000" dirty="0" smtClean="0"/>
          </a:p>
          <a:p>
            <a:pPr marL="800100" lvl="1" indent="-342900" algn="just">
              <a:lnSpc>
                <a:spcPct val="150000"/>
              </a:lnSpc>
              <a:buFont typeface="Wingdings" panose="05000000000000000000" pitchFamily="2" charset="2"/>
              <a:buChar char="ü"/>
            </a:pPr>
            <a:r>
              <a:rPr lang="es-ES" sz="2000" dirty="0" err="1" smtClean="0"/>
              <a:t>Sticky</a:t>
            </a:r>
            <a:r>
              <a:rPr lang="es-ES" sz="2000" dirty="0" smtClean="0"/>
              <a:t> </a:t>
            </a:r>
            <a:r>
              <a:rPr lang="es-ES" sz="2000" dirty="0" err="1" smtClean="0"/>
              <a:t>Password</a:t>
            </a:r>
            <a:endParaRPr lang="es-ES" sz="2000" dirty="0" smtClean="0"/>
          </a:p>
          <a:p>
            <a:pPr marL="800100" lvl="1" indent="-342900" algn="just">
              <a:lnSpc>
                <a:spcPct val="150000"/>
              </a:lnSpc>
              <a:buFont typeface="Wingdings" panose="05000000000000000000" pitchFamily="2" charset="2"/>
              <a:buChar char="ü"/>
            </a:pPr>
            <a:r>
              <a:rPr lang="es-ES" sz="2000" dirty="0" err="1" smtClean="0"/>
              <a:t>RememBear</a:t>
            </a:r>
            <a:endParaRPr lang="es-ES" sz="2000" dirty="0" smtClean="0"/>
          </a:p>
        </p:txBody>
      </p:sp>
      <p:sp>
        <p:nvSpPr>
          <p:cNvPr id="7" name="CuadroTexto 6"/>
          <p:cNvSpPr txBox="1"/>
          <p:nvPr/>
        </p:nvSpPr>
        <p:spPr>
          <a:xfrm>
            <a:off x="850900" y="1152983"/>
            <a:ext cx="9448800" cy="1477328"/>
          </a:xfrm>
          <a:prstGeom prst="rect">
            <a:avLst/>
          </a:prstGeom>
          <a:noFill/>
        </p:spPr>
        <p:txBody>
          <a:bodyPr wrap="square" rtlCol="0">
            <a:spAutoFit/>
          </a:bodyPr>
          <a:lstStyle/>
          <a:p>
            <a:pPr algn="just">
              <a:lnSpc>
                <a:spcPct val="150000"/>
              </a:lnSpc>
            </a:pPr>
            <a:r>
              <a:rPr lang="es-ES" sz="2000" b="1" dirty="0" smtClean="0"/>
              <a:t>Buenas prácticas de seguridad - Credenciales</a:t>
            </a:r>
          </a:p>
          <a:p>
            <a:pPr marL="342900" indent="-342900" algn="just">
              <a:lnSpc>
                <a:spcPct val="150000"/>
              </a:lnSpc>
              <a:buFont typeface="Wingdings" panose="05000000000000000000" pitchFamily="2" charset="2"/>
              <a:buChar char="§"/>
            </a:pPr>
            <a:endParaRPr lang="es-PY" sz="2000" b="1" dirty="0" smtClean="0"/>
          </a:p>
          <a:p>
            <a:pPr marL="342900" indent="-342900" algn="just">
              <a:lnSpc>
                <a:spcPct val="150000"/>
              </a:lnSpc>
              <a:buFont typeface="Wingdings" panose="05000000000000000000" pitchFamily="2" charset="2"/>
              <a:buChar char="§"/>
            </a:pPr>
            <a:r>
              <a:rPr lang="es-PY" sz="2000" b="1" dirty="0" smtClean="0"/>
              <a:t>Gestores de contraseñas más populares</a:t>
            </a:r>
            <a:endParaRPr lang="es-ES" sz="2000" b="1" dirty="0" smtClean="0"/>
          </a:p>
        </p:txBody>
      </p:sp>
    </p:spTree>
    <p:extLst>
      <p:ext uri="{BB962C8B-B14F-4D97-AF65-F5344CB8AC3E}">
        <p14:creationId xmlns:p14="http://schemas.microsoft.com/office/powerpoint/2010/main" val="2564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6" name="CuadroTexto 5"/>
          <p:cNvSpPr txBox="1"/>
          <p:nvPr/>
        </p:nvSpPr>
        <p:spPr>
          <a:xfrm>
            <a:off x="850900" y="2672080"/>
            <a:ext cx="10284460" cy="2400657"/>
          </a:xfrm>
          <a:prstGeom prst="rect">
            <a:avLst/>
          </a:prstGeom>
          <a:noFill/>
        </p:spPr>
        <p:txBody>
          <a:bodyPr wrap="square" rtlCol="0">
            <a:spAutoFit/>
          </a:bodyPr>
          <a:lstStyle/>
          <a:p>
            <a:pPr marL="800100" lvl="1" indent="-342900" algn="just">
              <a:lnSpc>
                <a:spcPct val="150000"/>
              </a:lnSpc>
              <a:buFont typeface="Wingdings" panose="05000000000000000000" pitchFamily="2" charset="2"/>
              <a:buChar char="ü"/>
            </a:pPr>
            <a:r>
              <a:rPr lang="es-ES" sz="2000" dirty="0" err="1" smtClean="0"/>
              <a:t>CyberArk</a:t>
            </a:r>
            <a:r>
              <a:rPr lang="es-ES" sz="2000" dirty="0" smtClean="0"/>
              <a:t> </a:t>
            </a:r>
            <a:r>
              <a:rPr lang="es-ES" sz="2000" dirty="0" err="1" smtClean="0"/>
              <a:t>Privileged</a:t>
            </a:r>
            <a:r>
              <a:rPr lang="es-ES" sz="2000" dirty="0" smtClean="0"/>
              <a:t> </a:t>
            </a:r>
            <a:r>
              <a:rPr lang="es-ES" sz="2000" dirty="0" err="1" smtClean="0"/>
              <a:t>Account</a:t>
            </a:r>
            <a:r>
              <a:rPr lang="es-ES" sz="2000" dirty="0" smtClean="0"/>
              <a:t> Security, de </a:t>
            </a:r>
            <a:r>
              <a:rPr lang="es-ES" sz="2000" dirty="0" err="1" smtClean="0"/>
              <a:t>CyberArk</a:t>
            </a:r>
            <a:endParaRPr lang="es-ES" sz="2000" dirty="0" smtClean="0"/>
          </a:p>
          <a:p>
            <a:pPr marL="800100" lvl="1" indent="-342900" algn="just">
              <a:lnSpc>
                <a:spcPct val="150000"/>
              </a:lnSpc>
              <a:buFont typeface="Wingdings" panose="05000000000000000000" pitchFamily="2" charset="2"/>
              <a:buChar char="ü"/>
            </a:pPr>
            <a:endParaRPr lang="es-ES" sz="2000" dirty="0" smtClean="0"/>
          </a:p>
          <a:p>
            <a:pPr marL="800100" lvl="1" indent="-342900" algn="just">
              <a:lnSpc>
                <a:spcPct val="150000"/>
              </a:lnSpc>
              <a:buFont typeface="Wingdings" panose="05000000000000000000" pitchFamily="2" charset="2"/>
              <a:buChar char="ü"/>
            </a:pPr>
            <a:r>
              <a:rPr lang="es-ES" sz="2000" dirty="0" err="1" smtClean="0"/>
              <a:t>Privileged</a:t>
            </a:r>
            <a:r>
              <a:rPr lang="es-ES" sz="2000" dirty="0" smtClean="0"/>
              <a:t> </a:t>
            </a:r>
            <a:r>
              <a:rPr lang="es-ES" sz="2000" dirty="0" err="1" smtClean="0"/>
              <a:t>Password</a:t>
            </a:r>
            <a:r>
              <a:rPr lang="es-ES" sz="2000" dirty="0" smtClean="0"/>
              <a:t> Manager, de </a:t>
            </a:r>
            <a:r>
              <a:rPr lang="es-ES" sz="2000" dirty="0" err="1" smtClean="0"/>
              <a:t>Quest</a:t>
            </a:r>
            <a:endParaRPr lang="es-ES" sz="2000" dirty="0" smtClean="0"/>
          </a:p>
          <a:p>
            <a:pPr marL="800100" lvl="1" indent="-342900" algn="just">
              <a:lnSpc>
                <a:spcPct val="150000"/>
              </a:lnSpc>
              <a:buFont typeface="Wingdings" panose="05000000000000000000" pitchFamily="2" charset="2"/>
              <a:buChar char="ü"/>
            </a:pPr>
            <a:endParaRPr lang="es-ES" sz="2000" dirty="0" smtClean="0"/>
          </a:p>
          <a:p>
            <a:pPr marL="800100" lvl="1" indent="-342900" algn="just">
              <a:lnSpc>
                <a:spcPct val="150000"/>
              </a:lnSpc>
              <a:buFont typeface="Wingdings" panose="05000000000000000000" pitchFamily="2" charset="2"/>
              <a:buChar char="ü"/>
            </a:pPr>
            <a:r>
              <a:rPr lang="es-ES" sz="2000" dirty="0" err="1" smtClean="0"/>
              <a:t>PowerBroker</a:t>
            </a:r>
            <a:r>
              <a:rPr lang="es-ES" sz="2000" dirty="0" smtClean="0"/>
              <a:t> </a:t>
            </a:r>
            <a:r>
              <a:rPr lang="es-ES" sz="2000" dirty="0" err="1" smtClean="0"/>
              <a:t>Password</a:t>
            </a:r>
            <a:r>
              <a:rPr lang="es-ES" sz="2000" dirty="0" smtClean="0"/>
              <a:t> </a:t>
            </a:r>
            <a:r>
              <a:rPr lang="es-ES" sz="2000" dirty="0" err="1" smtClean="0"/>
              <a:t>Safe</a:t>
            </a:r>
            <a:r>
              <a:rPr lang="es-ES" sz="2000" dirty="0" smtClean="0"/>
              <a:t>, de </a:t>
            </a:r>
            <a:r>
              <a:rPr lang="es-ES" sz="2000" dirty="0" err="1" smtClean="0"/>
              <a:t>beyondtrust</a:t>
            </a:r>
            <a:endParaRPr lang="es-ES" sz="2000" dirty="0" smtClean="0"/>
          </a:p>
        </p:txBody>
      </p:sp>
      <p:sp>
        <p:nvSpPr>
          <p:cNvPr id="7" name="CuadroTexto 6"/>
          <p:cNvSpPr txBox="1"/>
          <p:nvPr/>
        </p:nvSpPr>
        <p:spPr>
          <a:xfrm>
            <a:off x="850900" y="1152983"/>
            <a:ext cx="9448800" cy="1477328"/>
          </a:xfrm>
          <a:prstGeom prst="rect">
            <a:avLst/>
          </a:prstGeom>
          <a:noFill/>
        </p:spPr>
        <p:txBody>
          <a:bodyPr wrap="square" rtlCol="0">
            <a:spAutoFit/>
          </a:bodyPr>
          <a:lstStyle/>
          <a:p>
            <a:pPr algn="just">
              <a:lnSpc>
                <a:spcPct val="150000"/>
              </a:lnSpc>
            </a:pPr>
            <a:r>
              <a:rPr lang="es-ES" sz="2000" b="1" dirty="0" smtClean="0"/>
              <a:t>Buenas prácticas de seguridad - Credenciales</a:t>
            </a:r>
          </a:p>
          <a:p>
            <a:pPr marL="342900" indent="-342900" algn="just">
              <a:lnSpc>
                <a:spcPct val="150000"/>
              </a:lnSpc>
              <a:buFont typeface="Wingdings" panose="05000000000000000000" pitchFamily="2" charset="2"/>
              <a:buChar char="§"/>
            </a:pPr>
            <a:endParaRPr lang="es-PY" sz="2000" b="1" dirty="0" smtClean="0"/>
          </a:p>
          <a:p>
            <a:pPr marL="342900" indent="-342900" algn="just">
              <a:lnSpc>
                <a:spcPct val="150000"/>
              </a:lnSpc>
              <a:buFont typeface="Wingdings" panose="05000000000000000000" pitchFamily="2" charset="2"/>
              <a:buChar char="§"/>
            </a:pPr>
            <a:r>
              <a:rPr lang="es-PY" sz="2000" b="1" dirty="0" smtClean="0"/>
              <a:t>Gestores de contraseñas corporativos</a:t>
            </a:r>
            <a:endParaRPr lang="es-ES" sz="2000" b="1" dirty="0" smtClean="0"/>
          </a:p>
        </p:txBody>
      </p:sp>
    </p:spTree>
    <p:extLst>
      <p:ext uri="{BB962C8B-B14F-4D97-AF65-F5344CB8AC3E}">
        <p14:creationId xmlns:p14="http://schemas.microsoft.com/office/powerpoint/2010/main" val="6271917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6" name="CuadroTexto 5"/>
          <p:cNvSpPr txBox="1"/>
          <p:nvPr/>
        </p:nvSpPr>
        <p:spPr>
          <a:xfrm>
            <a:off x="646111" y="1925400"/>
            <a:ext cx="10284460" cy="2862322"/>
          </a:xfrm>
          <a:prstGeom prst="rect">
            <a:avLst/>
          </a:prstGeom>
          <a:noFill/>
        </p:spPr>
        <p:txBody>
          <a:bodyPr wrap="square" rtlCol="0">
            <a:spAutoFit/>
          </a:bodyPr>
          <a:lstStyle/>
          <a:p>
            <a:pPr lvl="1" algn="just">
              <a:lnSpc>
                <a:spcPct val="150000"/>
              </a:lnSpc>
            </a:pPr>
            <a:r>
              <a:rPr lang="es-ES" sz="2000" dirty="0" smtClean="0"/>
              <a:t>2FA – AMF – MFA</a:t>
            </a:r>
          </a:p>
          <a:p>
            <a:pPr lvl="1" algn="just">
              <a:lnSpc>
                <a:spcPct val="150000"/>
              </a:lnSpc>
            </a:pPr>
            <a:r>
              <a:rPr lang="es-PY" sz="2000" dirty="0" smtClean="0"/>
              <a:t>La autenticación </a:t>
            </a:r>
            <a:r>
              <a:rPr lang="es-PY" sz="2000" dirty="0" err="1" smtClean="0"/>
              <a:t>multifactor</a:t>
            </a:r>
            <a:r>
              <a:rPr lang="es-PY" sz="2000" dirty="0" smtClean="0"/>
              <a:t> (MFA) es un sistema de seguridad que requiere más de una forma de autenticación para verificar la legitimidad de una transacción.</a:t>
            </a:r>
          </a:p>
          <a:p>
            <a:pPr lvl="1" algn="just">
              <a:lnSpc>
                <a:spcPct val="150000"/>
              </a:lnSpc>
            </a:pPr>
            <a:r>
              <a:rPr lang="es-PY" sz="2000" dirty="0" smtClean="0"/>
              <a:t>La autenticación </a:t>
            </a:r>
            <a:r>
              <a:rPr lang="es-PY" sz="2000" dirty="0" err="1" smtClean="0"/>
              <a:t>multifactor</a:t>
            </a:r>
            <a:r>
              <a:rPr lang="es-PY" sz="2000" dirty="0" smtClean="0"/>
              <a:t> combina dos o más credenciales independientes:</a:t>
            </a:r>
            <a:endParaRPr lang="es-ES" sz="2000" dirty="0" smtClean="0"/>
          </a:p>
        </p:txBody>
      </p:sp>
      <p:sp>
        <p:nvSpPr>
          <p:cNvPr id="7" name="CuadroTexto 6"/>
          <p:cNvSpPr txBox="1"/>
          <p:nvPr/>
        </p:nvSpPr>
        <p:spPr>
          <a:xfrm>
            <a:off x="850900" y="1234263"/>
            <a:ext cx="9448800" cy="494494"/>
          </a:xfrm>
          <a:prstGeom prst="rect">
            <a:avLst/>
          </a:prstGeom>
          <a:noFill/>
        </p:spPr>
        <p:txBody>
          <a:bodyPr wrap="square" rtlCol="0">
            <a:spAutoFit/>
          </a:bodyPr>
          <a:lstStyle/>
          <a:p>
            <a:pPr algn="just">
              <a:lnSpc>
                <a:spcPct val="150000"/>
              </a:lnSpc>
            </a:pPr>
            <a:r>
              <a:rPr lang="es-ES" sz="2000" b="1" dirty="0" smtClean="0"/>
              <a:t>Buenas prácticas de seguridad – Autenticación </a:t>
            </a:r>
            <a:r>
              <a:rPr lang="es-ES" sz="2000" b="1" dirty="0" err="1" smtClean="0"/>
              <a:t>multifactor</a:t>
            </a:r>
            <a:endParaRPr lang="es-ES" sz="2000" b="1" dirty="0" smtClean="0"/>
          </a:p>
        </p:txBody>
      </p:sp>
      <p:sp>
        <p:nvSpPr>
          <p:cNvPr id="5" name="CuadroTexto 4"/>
          <p:cNvSpPr txBox="1"/>
          <p:nvPr/>
        </p:nvSpPr>
        <p:spPr>
          <a:xfrm>
            <a:off x="646111" y="4810840"/>
            <a:ext cx="10284460" cy="495457"/>
          </a:xfrm>
          <a:prstGeom prst="rect">
            <a:avLst/>
          </a:prstGeom>
          <a:noFill/>
        </p:spPr>
        <p:txBody>
          <a:bodyPr wrap="square" rtlCol="0">
            <a:spAutoFit/>
          </a:bodyPr>
          <a:lstStyle/>
          <a:p>
            <a:pPr marL="800100" lvl="1" indent="-342900" algn="just">
              <a:lnSpc>
                <a:spcPct val="150000"/>
              </a:lnSpc>
              <a:buFont typeface="Wingdings" panose="05000000000000000000" pitchFamily="2" charset="2"/>
              <a:buChar char="ü"/>
            </a:pPr>
            <a:r>
              <a:rPr lang="es-PY" sz="2000" dirty="0" smtClean="0"/>
              <a:t>Lo que sabe el usuario (contraseña).</a:t>
            </a:r>
          </a:p>
        </p:txBody>
      </p:sp>
      <p:sp>
        <p:nvSpPr>
          <p:cNvPr id="8" name="CuadroTexto 7"/>
          <p:cNvSpPr txBox="1"/>
          <p:nvPr/>
        </p:nvSpPr>
        <p:spPr>
          <a:xfrm>
            <a:off x="646111" y="5400120"/>
            <a:ext cx="10284460" cy="553998"/>
          </a:xfrm>
          <a:prstGeom prst="rect">
            <a:avLst/>
          </a:prstGeom>
          <a:noFill/>
        </p:spPr>
        <p:txBody>
          <a:bodyPr wrap="square" rtlCol="0">
            <a:spAutoFit/>
          </a:bodyPr>
          <a:lstStyle/>
          <a:p>
            <a:pPr marL="800100" lvl="1" indent="-342900" algn="just">
              <a:lnSpc>
                <a:spcPct val="150000"/>
              </a:lnSpc>
              <a:buFont typeface="Wingdings" panose="05000000000000000000" pitchFamily="2" charset="2"/>
              <a:buChar char="ü"/>
            </a:pPr>
            <a:r>
              <a:rPr lang="es-PY" sz="2000" dirty="0" smtClean="0"/>
              <a:t>Lo que tiene el usuario (</a:t>
            </a:r>
            <a:r>
              <a:rPr lang="es-PY" sz="2000" dirty="0" err="1" smtClean="0"/>
              <a:t>token</a:t>
            </a:r>
            <a:r>
              <a:rPr lang="es-PY" sz="2000" dirty="0" smtClean="0"/>
              <a:t> de seguridad, certificado).</a:t>
            </a:r>
          </a:p>
        </p:txBody>
      </p:sp>
      <p:sp>
        <p:nvSpPr>
          <p:cNvPr id="9" name="CuadroTexto 8"/>
          <p:cNvSpPr txBox="1"/>
          <p:nvPr/>
        </p:nvSpPr>
        <p:spPr>
          <a:xfrm>
            <a:off x="646111" y="5989400"/>
            <a:ext cx="10284460" cy="495457"/>
          </a:xfrm>
          <a:prstGeom prst="rect">
            <a:avLst/>
          </a:prstGeom>
          <a:noFill/>
        </p:spPr>
        <p:txBody>
          <a:bodyPr wrap="square" rtlCol="0">
            <a:spAutoFit/>
          </a:bodyPr>
          <a:lstStyle/>
          <a:p>
            <a:pPr marL="800100" lvl="1" indent="-342900" algn="just">
              <a:lnSpc>
                <a:spcPct val="150000"/>
              </a:lnSpc>
              <a:buFont typeface="Wingdings" panose="05000000000000000000" pitchFamily="2" charset="2"/>
              <a:buChar char="ü"/>
            </a:pPr>
            <a:r>
              <a:rPr lang="es-PY" sz="2000" dirty="0" smtClean="0"/>
              <a:t>Lo que es el usuario (verificación biométrica).</a:t>
            </a:r>
            <a:endParaRPr lang="es-ES" sz="2000" dirty="0" smtClean="0"/>
          </a:p>
        </p:txBody>
      </p:sp>
    </p:spTree>
    <p:extLst>
      <p:ext uri="{BB962C8B-B14F-4D97-AF65-F5344CB8AC3E}">
        <p14:creationId xmlns:p14="http://schemas.microsoft.com/office/powerpoint/2010/main" val="4848595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6" name="CuadroTexto 5"/>
          <p:cNvSpPr txBox="1"/>
          <p:nvPr/>
        </p:nvSpPr>
        <p:spPr>
          <a:xfrm>
            <a:off x="646111" y="1925400"/>
            <a:ext cx="10284460" cy="957121"/>
          </a:xfrm>
          <a:prstGeom prst="rect">
            <a:avLst/>
          </a:prstGeom>
          <a:noFill/>
        </p:spPr>
        <p:txBody>
          <a:bodyPr wrap="square" rtlCol="0">
            <a:spAutoFit/>
          </a:bodyPr>
          <a:lstStyle/>
          <a:p>
            <a:pPr lvl="1" algn="just">
              <a:lnSpc>
                <a:spcPct val="150000"/>
              </a:lnSpc>
            </a:pPr>
            <a:r>
              <a:rPr lang="es-PY" sz="2000" dirty="0" smtClean="0"/>
              <a:t>La autenticación </a:t>
            </a:r>
            <a:r>
              <a:rPr lang="es-PY" sz="2000" dirty="0" err="1" smtClean="0"/>
              <a:t>multifactor</a:t>
            </a:r>
            <a:r>
              <a:rPr lang="es-PY" sz="2000" dirty="0" smtClean="0"/>
              <a:t> combina dos o más credenciales independientes:</a:t>
            </a:r>
            <a:endParaRPr lang="es-ES" sz="2000" dirty="0" smtClean="0"/>
          </a:p>
        </p:txBody>
      </p:sp>
      <p:sp>
        <p:nvSpPr>
          <p:cNvPr id="7" name="CuadroTexto 6"/>
          <p:cNvSpPr txBox="1"/>
          <p:nvPr/>
        </p:nvSpPr>
        <p:spPr>
          <a:xfrm>
            <a:off x="850900" y="1234263"/>
            <a:ext cx="9448800" cy="553998"/>
          </a:xfrm>
          <a:prstGeom prst="rect">
            <a:avLst/>
          </a:prstGeom>
          <a:noFill/>
        </p:spPr>
        <p:txBody>
          <a:bodyPr wrap="square" rtlCol="0">
            <a:spAutoFit/>
          </a:bodyPr>
          <a:lstStyle/>
          <a:p>
            <a:pPr algn="just">
              <a:lnSpc>
                <a:spcPct val="150000"/>
              </a:lnSpc>
            </a:pPr>
            <a:r>
              <a:rPr lang="es-ES" sz="2000" b="1" dirty="0" smtClean="0"/>
              <a:t>Buenas prácticas de seguridad – Autenticación </a:t>
            </a:r>
            <a:r>
              <a:rPr lang="es-ES" sz="2000" b="1" dirty="0" err="1" smtClean="0"/>
              <a:t>multifactor</a:t>
            </a:r>
            <a:endParaRPr lang="es-ES" sz="2000" b="1" dirty="0" smtClean="0"/>
          </a:p>
        </p:txBody>
      </p:sp>
      <p:graphicFrame>
        <p:nvGraphicFramePr>
          <p:cNvPr id="4" name="Diagrama 3"/>
          <p:cNvGraphicFramePr/>
          <p:nvPr>
            <p:extLst>
              <p:ext uri="{D42A27DB-BD31-4B8C-83A1-F6EECF244321}">
                <p14:modId xmlns:p14="http://schemas.microsoft.com/office/powerpoint/2010/main" val="4254684060"/>
              </p:ext>
            </p:extLst>
          </p:nvPr>
        </p:nvGraphicFramePr>
        <p:xfrm>
          <a:off x="1724341" y="204989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91592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6" name="CuadroTexto 5"/>
          <p:cNvSpPr txBox="1"/>
          <p:nvPr/>
        </p:nvSpPr>
        <p:spPr>
          <a:xfrm>
            <a:off x="646111" y="1864440"/>
            <a:ext cx="10284460" cy="4708981"/>
          </a:xfrm>
          <a:prstGeom prst="rect">
            <a:avLst/>
          </a:prstGeom>
          <a:noFill/>
        </p:spPr>
        <p:txBody>
          <a:bodyPr wrap="square" rtlCol="0">
            <a:spAutoFit/>
          </a:bodyPr>
          <a:lstStyle/>
          <a:p>
            <a:pPr lvl="1" algn="just">
              <a:lnSpc>
                <a:spcPct val="150000"/>
              </a:lnSpc>
            </a:pPr>
            <a:r>
              <a:rPr lang="es-PY" sz="2000" b="1" dirty="0" smtClean="0"/>
              <a:t>PCI DSS reemplazó la 2FA por la MFA</a:t>
            </a:r>
          </a:p>
          <a:p>
            <a:pPr lvl="1" algn="just">
              <a:lnSpc>
                <a:spcPct val="150000"/>
              </a:lnSpc>
            </a:pPr>
            <a:r>
              <a:rPr lang="es-PY" sz="2000" dirty="0" smtClean="0"/>
              <a:t>En la versión 3.2 de PCI DSS, el estándar de Seguridad para empresas de la industria de tarjetas de pago, se remplazaron todas las referencias a autenticación de doble factor con el término autenticación </a:t>
            </a:r>
            <a:r>
              <a:rPr lang="es-PY" sz="2000" dirty="0" err="1" smtClean="0"/>
              <a:t>multifactor</a:t>
            </a:r>
            <a:r>
              <a:rPr lang="es-PY" sz="2000" dirty="0" smtClean="0"/>
              <a:t>.</a:t>
            </a:r>
          </a:p>
          <a:p>
            <a:pPr lvl="1" algn="just">
              <a:lnSpc>
                <a:spcPct val="150000"/>
              </a:lnSpc>
            </a:pPr>
            <a:endParaRPr lang="es-PY" sz="2000" dirty="0" smtClean="0"/>
          </a:p>
          <a:p>
            <a:pPr lvl="1" algn="just">
              <a:lnSpc>
                <a:spcPct val="150000"/>
              </a:lnSpc>
            </a:pPr>
            <a:r>
              <a:rPr lang="es-PY" sz="2000" dirty="0" smtClean="0"/>
              <a:t>Esto no significa que la autenticación de tres factores sea un requerimiento para cumplir con PCI. Las empresas necesitan utilizar solo dos de los tres factores, para estar en cumplimiento. El cambio de terminología simplemente indica que usar tres factores es perfectamente aceptable para el estándar de Seguridad.</a:t>
            </a:r>
          </a:p>
        </p:txBody>
      </p:sp>
      <p:sp>
        <p:nvSpPr>
          <p:cNvPr id="7" name="CuadroTexto 6"/>
          <p:cNvSpPr txBox="1"/>
          <p:nvPr/>
        </p:nvSpPr>
        <p:spPr>
          <a:xfrm>
            <a:off x="850900" y="1234263"/>
            <a:ext cx="9448800" cy="494494"/>
          </a:xfrm>
          <a:prstGeom prst="rect">
            <a:avLst/>
          </a:prstGeom>
          <a:noFill/>
        </p:spPr>
        <p:txBody>
          <a:bodyPr wrap="square" rtlCol="0">
            <a:spAutoFit/>
          </a:bodyPr>
          <a:lstStyle/>
          <a:p>
            <a:pPr algn="just">
              <a:lnSpc>
                <a:spcPct val="150000"/>
              </a:lnSpc>
            </a:pPr>
            <a:r>
              <a:rPr lang="es-ES" sz="2000" b="1" dirty="0" smtClean="0"/>
              <a:t>Buenas prácticas de seguridad – Autenticación </a:t>
            </a:r>
            <a:r>
              <a:rPr lang="es-ES" sz="2000" b="1" dirty="0" err="1" smtClean="0"/>
              <a:t>multifactor</a:t>
            </a:r>
            <a:endParaRPr lang="es-ES" sz="2000" b="1" dirty="0" smtClean="0"/>
          </a:p>
        </p:txBody>
      </p:sp>
    </p:spTree>
    <p:extLst>
      <p:ext uri="{BB962C8B-B14F-4D97-AF65-F5344CB8AC3E}">
        <p14:creationId xmlns:p14="http://schemas.microsoft.com/office/powerpoint/2010/main" val="15926584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3620085585"/>
              </p:ext>
            </p:extLst>
          </p:nvPr>
        </p:nvGraphicFramePr>
        <p:xfrm>
          <a:off x="760411" y="452718"/>
          <a:ext cx="10490201" cy="716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ítulo 1"/>
          <p:cNvSpPr>
            <a:spLocks noGrp="1"/>
          </p:cNvSpPr>
          <p:nvPr>
            <p:ph type="title"/>
          </p:nvPr>
        </p:nvSpPr>
        <p:spPr/>
        <p:txBody>
          <a:bodyPr/>
          <a:lstStyle/>
          <a:p>
            <a:r>
              <a:rPr lang="es-PY" dirty="0" smtClean="0"/>
              <a:t>Protección de la información</a:t>
            </a:r>
            <a:endParaRPr lang="es-PY" dirty="0"/>
          </a:p>
        </p:txBody>
      </p:sp>
      <p:sp>
        <p:nvSpPr>
          <p:cNvPr id="6" name="CuadroTexto 5"/>
          <p:cNvSpPr txBox="1"/>
          <p:nvPr/>
        </p:nvSpPr>
        <p:spPr>
          <a:xfrm>
            <a:off x="433070" y="1880739"/>
            <a:ext cx="10284460" cy="553998"/>
          </a:xfrm>
          <a:prstGeom prst="rect">
            <a:avLst/>
          </a:prstGeom>
          <a:noFill/>
        </p:spPr>
        <p:txBody>
          <a:bodyPr wrap="square" rtlCol="0">
            <a:spAutoFit/>
          </a:bodyPr>
          <a:lstStyle/>
          <a:p>
            <a:pPr lvl="1" algn="just">
              <a:lnSpc>
                <a:spcPct val="150000"/>
              </a:lnSpc>
            </a:pPr>
            <a:r>
              <a:rPr lang="es-PY" sz="2000" dirty="0" smtClean="0"/>
              <a:t>Principales inconvenientes al implantar AMF</a:t>
            </a:r>
            <a:endParaRPr lang="es-ES" sz="2000" dirty="0" smtClean="0"/>
          </a:p>
        </p:txBody>
      </p:sp>
      <p:sp>
        <p:nvSpPr>
          <p:cNvPr id="7" name="CuadroTexto 6"/>
          <p:cNvSpPr txBox="1"/>
          <p:nvPr/>
        </p:nvSpPr>
        <p:spPr>
          <a:xfrm>
            <a:off x="850900" y="1234263"/>
            <a:ext cx="9448800" cy="553998"/>
          </a:xfrm>
          <a:prstGeom prst="rect">
            <a:avLst/>
          </a:prstGeom>
          <a:noFill/>
        </p:spPr>
        <p:txBody>
          <a:bodyPr wrap="square" rtlCol="0">
            <a:spAutoFit/>
          </a:bodyPr>
          <a:lstStyle/>
          <a:p>
            <a:pPr algn="just">
              <a:lnSpc>
                <a:spcPct val="150000"/>
              </a:lnSpc>
            </a:pPr>
            <a:r>
              <a:rPr lang="es-ES" sz="2000" b="1" dirty="0" smtClean="0"/>
              <a:t>Buenas prácticas de seguridad – Autenticación</a:t>
            </a:r>
            <a:r>
              <a:rPr lang="es-ES" sz="2000" b="1" dirty="0" smtClean="0"/>
              <a:t> </a:t>
            </a:r>
            <a:r>
              <a:rPr lang="es-ES" sz="2000" b="1" dirty="0" err="1" smtClean="0"/>
              <a:t>multifactor</a:t>
            </a:r>
            <a:endParaRPr lang="es-ES" sz="2000" b="1" dirty="0" smtClean="0"/>
          </a:p>
        </p:txBody>
      </p:sp>
    </p:spTree>
    <p:extLst>
      <p:ext uri="{BB962C8B-B14F-4D97-AF65-F5344CB8AC3E}">
        <p14:creationId xmlns:p14="http://schemas.microsoft.com/office/powerpoint/2010/main" val="946726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6" name="CuadroTexto 5"/>
          <p:cNvSpPr txBox="1"/>
          <p:nvPr/>
        </p:nvSpPr>
        <p:spPr>
          <a:xfrm>
            <a:off x="433070" y="1880739"/>
            <a:ext cx="10284460" cy="553998"/>
          </a:xfrm>
          <a:prstGeom prst="rect">
            <a:avLst/>
          </a:prstGeom>
          <a:noFill/>
        </p:spPr>
        <p:txBody>
          <a:bodyPr wrap="square" rtlCol="0">
            <a:spAutoFit/>
          </a:bodyPr>
          <a:lstStyle/>
          <a:p>
            <a:pPr lvl="1" algn="just">
              <a:lnSpc>
                <a:spcPct val="150000"/>
              </a:lnSpc>
            </a:pPr>
            <a:r>
              <a:rPr lang="es-ES" sz="2000" dirty="0" smtClean="0"/>
              <a:t>Doble factor en cuentas privadas</a:t>
            </a:r>
          </a:p>
        </p:txBody>
      </p:sp>
      <p:sp>
        <p:nvSpPr>
          <p:cNvPr id="7" name="CuadroTexto 6"/>
          <p:cNvSpPr txBox="1"/>
          <p:nvPr/>
        </p:nvSpPr>
        <p:spPr>
          <a:xfrm>
            <a:off x="850900" y="1234263"/>
            <a:ext cx="9448800" cy="553998"/>
          </a:xfrm>
          <a:prstGeom prst="rect">
            <a:avLst/>
          </a:prstGeom>
          <a:noFill/>
        </p:spPr>
        <p:txBody>
          <a:bodyPr wrap="square" rtlCol="0">
            <a:spAutoFit/>
          </a:bodyPr>
          <a:lstStyle/>
          <a:p>
            <a:pPr algn="just">
              <a:lnSpc>
                <a:spcPct val="150000"/>
              </a:lnSpc>
            </a:pPr>
            <a:r>
              <a:rPr lang="es-ES" sz="2000" b="1" dirty="0" smtClean="0"/>
              <a:t>Buenas prácticas de seguridad – Autenticación</a:t>
            </a:r>
            <a:r>
              <a:rPr lang="es-ES" sz="2000" b="1" dirty="0" smtClean="0"/>
              <a:t> </a:t>
            </a:r>
            <a:r>
              <a:rPr lang="es-ES" sz="2000" b="1" dirty="0" err="1" smtClean="0"/>
              <a:t>multifactor</a:t>
            </a:r>
            <a:endParaRPr lang="es-ES" sz="2000" b="1" dirty="0" smtClean="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61" y="2771647"/>
            <a:ext cx="4154489" cy="2426829"/>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2536" y="2771647"/>
            <a:ext cx="4154489" cy="2458494"/>
          </a:xfrm>
          <a:prstGeom prst="rect">
            <a:avLst/>
          </a:prstGeom>
        </p:spPr>
      </p:pic>
    </p:spTree>
    <p:extLst>
      <p:ext uri="{BB962C8B-B14F-4D97-AF65-F5344CB8AC3E}">
        <p14:creationId xmlns:p14="http://schemas.microsoft.com/office/powerpoint/2010/main" val="25224674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1200329"/>
          </a:xfrm>
          <a:prstGeom prst="rect">
            <a:avLst/>
          </a:prstGeom>
          <a:noFill/>
        </p:spPr>
        <p:txBody>
          <a:bodyPr wrap="square" rtlCol="0">
            <a:spAutoFit/>
          </a:bodyPr>
          <a:lstStyle/>
          <a:p>
            <a:pPr algn="ctr"/>
            <a:r>
              <a:rPr lang="es-ES" sz="7200" b="1" dirty="0" smtClean="0"/>
              <a:t>Anexos</a:t>
            </a:r>
            <a:endParaRPr lang="es-ES" sz="7200" dirty="0" smtClean="0"/>
          </a:p>
        </p:txBody>
      </p:sp>
    </p:spTree>
    <p:extLst>
      <p:ext uri="{BB962C8B-B14F-4D97-AF65-F5344CB8AC3E}">
        <p14:creationId xmlns:p14="http://schemas.microsoft.com/office/powerpoint/2010/main" val="39331464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4" name="CuadroTexto 3"/>
          <p:cNvSpPr txBox="1"/>
          <p:nvPr/>
        </p:nvSpPr>
        <p:spPr>
          <a:xfrm>
            <a:off x="850900" y="1473200"/>
            <a:ext cx="9448800" cy="1418786"/>
          </a:xfrm>
          <a:prstGeom prst="rect">
            <a:avLst/>
          </a:prstGeom>
          <a:noFill/>
        </p:spPr>
        <p:txBody>
          <a:bodyPr wrap="square" rtlCol="0">
            <a:spAutoFit/>
          </a:bodyPr>
          <a:lstStyle/>
          <a:p>
            <a:pPr algn="just">
              <a:lnSpc>
                <a:spcPct val="150000"/>
              </a:lnSpc>
            </a:pPr>
            <a:r>
              <a:rPr lang="es-ES" sz="2000" b="1" dirty="0" smtClean="0"/>
              <a:t>Objetivo general</a:t>
            </a:r>
          </a:p>
          <a:p>
            <a:pPr marL="285750" indent="-285750" algn="just">
              <a:lnSpc>
                <a:spcPct val="150000"/>
              </a:lnSpc>
              <a:buFont typeface="Wingdings" panose="05000000000000000000" pitchFamily="2" charset="2"/>
              <a:buChar char="§"/>
            </a:pPr>
            <a:r>
              <a:rPr lang="es-PY" sz="2000" dirty="0" smtClean="0"/>
              <a:t>Ser capaz de planificar, implementar y/o supervisar las medidas de protección de los sistema de información de una organización.</a:t>
            </a:r>
            <a:endParaRPr lang="es-ES" sz="2000" dirty="0" smtClean="0"/>
          </a:p>
        </p:txBody>
      </p:sp>
      <p:sp>
        <p:nvSpPr>
          <p:cNvPr id="6" name="CuadroTexto 5"/>
          <p:cNvSpPr txBox="1"/>
          <p:nvPr/>
        </p:nvSpPr>
        <p:spPr>
          <a:xfrm>
            <a:off x="850900" y="3515360"/>
            <a:ext cx="9448800" cy="1785104"/>
          </a:xfrm>
          <a:prstGeom prst="rect">
            <a:avLst/>
          </a:prstGeom>
          <a:noFill/>
        </p:spPr>
        <p:txBody>
          <a:bodyPr wrap="square" rtlCol="0">
            <a:spAutoFit/>
          </a:bodyPr>
          <a:lstStyle/>
          <a:p>
            <a:pPr algn="just"/>
            <a:r>
              <a:rPr lang="es-ES" sz="2000" b="1" dirty="0" smtClean="0"/>
              <a:t>Objetivos específicos</a:t>
            </a:r>
          </a:p>
          <a:p>
            <a:pPr marL="342900" indent="-342900" algn="just">
              <a:lnSpc>
                <a:spcPct val="150000"/>
              </a:lnSpc>
              <a:buFont typeface="Wingdings" panose="05000000000000000000" pitchFamily="2" charset="2"/>
              <a:buChar char="§"/>
            </a:pPr>
            <a:r>
              <a:rPr lang="es-PY" sz="2000" dirty="0" smtClean="0"/>
              <a:t>Conocer las buenas prácticas de seguridad en diversas áreas (credenciales y autenticación, gestión de datos e información, equipos).</a:t>
            </a:r>
            <a:endParaRPr lang="es-PY" sz="2000" dirty="0"/>
          </a:p>
        </p:txBody>
      </p:sp>
    </p:spTree>
    <p:extLst>
      <p:ext uri="{BB962C8B-B14F-4D97-AF65-F5344CB8AC3E}">
        <p14:creationId xmlns:p14="http://schemas.microsoft.com/office/powerpoint/2010/main" val="16860857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2862322"/>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1. Políticas de Seguridad</a:t>
            </a:r>
          </a:p>
          <a:p>
            <a:pPr algn="just">
              <a:lnSpc>
                <a:spcPct val="150000"/>
              </a:lnSpc>
            </a:pPr>
            <a:r>
              <a:rPr lang="es-PY" sz="2000" dirty="0" smtClean="0"/>
              <a:t>1.1 Directrices de la Dirección en seguridad de la información.</a:t>
            </a:r>
          </a:p>
          <a:p>
            <a:pPr algn="just">
              <a:lnSpc>
                <a:spcPct val="150000"/>
              </a:lnSpc>
            </a:pPr>
            <a:r>
              <a:rPr lang="es-PY" sz="2000" dirty="0" smtClean="0"/>
              <a:t>◦ 1.1.1 Conjunto de políticas para la seguridad de la información.</a:t>
            </a:r>
          </a:p>
          <a:p>
            <a:pPr algn="just">
              <a:lnSpc>
                <a:spcPct val="150000"/>
              </a:lnSpc>
            </a:pPr>
            <a:r>
              <a:rPr lang="es-PY" sz="2000" dirty="0" smtClean="0"/>
              <a:t>◦ 1.1.2 Revisión de las políticas para la seguridad de la información.</a:t>
            </a:r>
          </a:p>
        </p:txBody>
      </p:sp>
    </p:spTree>
    <p:extLst>
      <p:ext uri="{BB962C8B-B14F-4D97-AF65-F5344CB8AC3E}">
        <p14:creationId xmlns:p14="http://schemas.microsoft.com/office/powerpoint/2010/main" val="19463796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5170646"/>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2. Aspectos Organizativos de la Seguridad de la Información</a:t>
            </a:r>
          </a:p>
          <a:p>
            <a:pPr algn="just">
              <a:lnSpc>
                <a:spcPct val="150000"/>
              </a:lnSpc>
            </a:pPr>
            <a:r>
              <a:rPr lang="es-PY" sz="2000" dirty="0" smtClean="0"/>
              <a:t>2.1 Organización interna.</a:t>
            </a:r>
          </a:p>
          <a:p>
            <a:pPr algn="just">
              <a:lnSpc>
                <a:spcPct val="150000"/>
              </a:lnSpc>
            </a:pPr>
            <a:r>
              <a:rPr lang="es-PY" sz="2000" dirty="0" smtClean="0"/>
              <a:t>◦ 2.1.1 Asignación de responsabilidades para la segur. de la información.</a:t>
            </a:r>
          </a:p>
          <a:p>
            <a:pPr algn="just">
              <a:lnSpc>
                <a:spcPct val="150000"/>
              </a:lnSpc>
            </a:pPr>
            <a:r>
              <a:rPr lang="es-PY" sz="2000" dirty="0" smtClean="0"/>
              <a:t>◦ 2.1.2 Segregación de tareas.</a:t>
            </a:r>
          </a:p>
          <a:p>
            <a:pPr algn="just">
              <a:lnSpc>
                <a:spcPct val="150000"/>
              </a:lnSpc>
            </a:pPr>
            <a:r>
              <a:rPr lang="es-PY" sz="2000" dirty="0" smtClean="0"/>
              <a:t>◦ 2.1.3 Contacto con las autoridades.</a:t>
            </a:r>
          </a:p>
          <a:p>
            <a:pPr algn="just">
              <a:lnSpc>
                <a:spcPct val="150000"/>
              </a:lnSpc>
            </a:pPr>
            <a:r>
              <a:rPr lang="es-PY" sz="2000" dirty="0" smtClean="0"/>
              <a:t>◦ 2.1.4 Contacto con grupos de interés especial.</a:t>
            </a:r>
          </a:p>
          <a:p>
            <a:pPr algn="just">
              <a:lnSpc>
                <a:spcPct val="150000"/>
              </a:lnSpc>
            </a:pPr>
            <a:r>
              <a:rPr lang="es-PY" sz="2000" dirty="0" smtClean="0"/>
              <a:t>◦ 2.1.5 Seguridad de la información en la gestión de proyectos.</a:t>
            </a:r>
          </a:p>
          <a:p>
            <a:pPr algn="just">
              <a:lnSpc>
                <a:spcPct val="150000"/>
              </a:lnSpc>
            </a:pPr>
            <a:r>
              <a:rPr lang="es-PY" sz="2000" dirty="0" smtClean="0"/>
              <a:t>2.2 Dispositivos para movilidad y teletrabajo.</a:t>
            </a:r>
          </a:p>
          <a:p>
            <a:pPr algn="just">
              <a:lnSpc>
                <a:spcPct val="150000"/>
              </a:lnSpc>
            </a:pPr>
            <a:r>
              <a:rPr lang="es-PY" sz="2000" dirty="0" smtClean="0"/>
              <a:t>◦ 2.2.1 Política de uso de dispositivos para movilidad.</a:t>
            </a:r>
            <a:endParaRPr lang="es-ES" sz="2000" dirty="0" smtClean="0"/>
          </a:p>
        </p:txBody>
      </p:sp>
    </p:spTree>
    <p:extLst>
      <p:ext uri="{BB962C8B-B14F-4D97-AF65-F5344CB8AC3E}">
        <p14:creationId xmlns:p14="http://schemas.microsoft.com/office/powerpoint/2010/main" val="41808400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1938992"/>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2. Aspectos Organizativos de la Seguridad de la Información</a:t>
            </a:r>
          </a:p>
          <a:p>
            <a:pPr algn="just">
              <a:lnSpc>
                <a:spcPct val="150000"/>
              </a:lnSpc>
            </a:pPr>
            <a:r>
              <a:rPr lang="es-PY" sz="2000" dirty="0" smtClean="0"/>
              <a:t>◦ 2.2.2 Teletrabajo.</a:t>
            </a:r>
            <a:endParaRPr lang="es-ES" sz="2000" dirty="0" smtClean="0"/>
          </a:p>
        </p:txBody>
      </p:sp>
    </p:spTree>
    <p:extLst>
      <p:ext uri="{BB962C8B-B14F-4D97-AF65-F5344CB8AC3E}">
        <p14:creationId xmlns:p14="http://schemas.microsoft.com/office/powerpoint/2010/main" val="42567065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5170646"/>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3. Seguridad Ligada a los Recursos Humanos</a:t>
            </a:r>
          </a:p>
          <a:p>
            <a:pPr algn="just">
              <a:lnSpc>
                <a:spcPct val="150000"/>
              </a:lnSpc>
            </a:pPr>
            <a:r>
              <a:rPr lang="es-PY" sz="2000" dirty="0" smtClean="0"/>
              <a:t>3.1 Antes de la contratación.</a:t>
            </a:r>
          </a:p>
          <a:p>
            <a:pPr algn="just">
              <a:lnSpc>
                <a:spcPct val="150000"/>
              </a:lnSpc>
            </a:pPr>
            <a:r>
              <a:rPr lang="es-PY" sz="2000" dirty="0" smtClean="0"/>
              <a:t>◦ 3.1.1 Investigación de antecedentes.</a:t>
            </a:r>
          </a:p>
          <a:p>
            <a:pPr algn="just">
              <a:lnSpc>
                <a:spcPct val="150000"/>
              </a:lnSpc>
            </a:pPr>
            <a:r>
              <a:rPr lang="es-PY" sz="2000" dirty="0" smtClean="0"/>
              <a:t>◦ 3.1.2 Términos y condiciones de contratación.</a:t>
            </a:r>
          </a:p>
          <a:p>
            <a:pPr algn="just">
              <a:lnSpc>
                <a:spcPct val="150000"/>
              </a:lnSpc>
            </a:pPr>
            <a:r>
              <a:rPr lang="es-PY" sz="2000" dirty="0" smtClean="0"/>
              <a:t>3.2 Durante la contratación.</a:t>
            </a:r>
          </a:p>
          <a:p>
            <a:pPr algn="just">
              <a:lnSpc>
                <a:spcPct val="150000"/>
              </a:lnSpc>
            </a:pPr>
            <a:r>
              <a:rPr lang="es-PY" sz="2000" dirty="0" smtClean="0"/>
              <a:t>◦ 3.2.1 Responsabilidades de gestión.</a:t>
            </a:r>
          </a:p>
          <a:p>
            <a:pPr algn="just">
              <a:lnSpc>
                <a:spcPct val="150000"/>
              </a:lnSpc>
            </a:pPr>
            <a:r>
              <a:rPr lang="es-PY" sz="2000" dirty="0" smtClean="0"/>
              <a:t>◦ 3.2.2 Concienciación, educación y capacitación en segur. de la información.</a:t>
            </a:r>
          </a:p>
          <a:p>
            <a:pPr algn="just">
              <a:lnSpc>
                <a:spcPct val="150000"/>
              </a:lnSpc>
            </a:pPr>
            <a:r>
              <a:rPr lang="es-PY" sz="2000" dirty="0" smtClean="0"/>
              <a:t>◦ 3.2.3 Proceso disciplinario.</a:t>
            </a:r>
            <a:endParaRPr lang="es-ES" sz="2000" dirty="0" smtClean="0"/>
          </a:p>
        </p:txBody>
      </p:sp>
    </p:spTree>
    <p:extLst>
      <p:ext uri="{BB962C8B-B14F-4D97-AF65-F5344CB8AC3E}">
        <p14:creationId xmlns:p14="http://schemas.microsoft.com/office/powerpoint/2010/main" val="3644759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2400657"/>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3. Seguridad Ligada a los Recursos Humanos</a:t>
            </a:r>
          </a:p>
          <a:p>
            <a:pPr algn="just">
              <a:lnSpc>
                <a:spcPct val="150000"/>
              </a:lnSpc>
            </a:pPr>
            <a:r>
              <a:rPr lang="es-PY" sz="2000" dirty="0" smtClean="0"/>
              <a:t>3.3 Cese o cambio de puesto de trabajo.</a:t>
            </a:r>
          </a:p>
          <a:p>
            <a:pPr algn="just">
              <a:lnSpc>
                <a:spcPct val="150000"/>
              </a:lnSpc>
            </a:pPr>
            <a:r>
              <a:rPr lang="es-PY" sz="2000" dirty="0" smtClean="0"/>
              <a:t>◦ 3.3.1 Cese o cambio de puesto de trabajo.</a:t>
            </a:r>
            <a:endParaRPr lang="es-ES" sz="2000" dirty="0" smtClean="0"/>
          </a:p>
        </p:txBody>
      </p:sp>
    </p:spTree>
    <p:extLst>
      <p:ext uri="{BB962C8B-B14F-4D97-AF65-F5344CB8AC3E}">
        <p14:creationId xmlns:p14="http://schemas.microsoft.com/office/powerpoint/2010/main" val="3171482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4708981"/>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4. Gestión de Activos</a:t>
            </a:r>
          </a:p>
          <a:p>
            <a:pPr algn="just">
              <a:lnSpc>
                <a:spcPct val="150000"/>
              </a:lnSpc>
            </a:pPr>
            <a:r>
              <a:rPr lang="es-PY" sz="2000" dirty="0" smtClean="0"/>
              <a:t>4.1 Responsabilidad sobre los activos.</a:t>
            </a:r>
          </a:p>
          <a:p>
            <a:pPr algn="just">
              <a:lnSpc>
                <a:spcPct val="150000"/>
              </a:lnSpc>
            </a:pPr>
            <a:r>
              <a:rPr lang="es-PY" sz="2000" dirty="0" smtClean="0"/>
              <a:t>◦ 4.1.1 Inventario de activos.</a:t>
            </a:r>
          </a:p>
          <a:p>
            <a:pPr algn="just">
              <a:lnSpc>
                <a:spcPct val="150000"/>
              </a:lnSpc>
            </a:pPr>
            <a:r>
              <a:rPr lang="es-PY" sz="2000" dirty="0" smtClean="0"/>
              <a:t>◦ 4.1.2 Propiedad de los activos.</a:t>
            </a:r>
          </a:p>
          <a:p>
            <a:pPr algn="just">
              <a:lnSpc>
                <a:spcPct val="150000"/>
              </a:lnSpc>
            </a:pPr>
            <a:r>
              <a:rPr lang="es-PY" sz="2000" dirty="0" smtClean="0"/>
              <a:t>◦ 4.1.3 Uso aceptable de los activos.</a:t>
            </a:r>
          </a:p>
          <a:p>
            <a:pPr algn="just">
              <a:lnSpc>
                <a:spcPct val="150000"/>
              </a:lnSpc>
            </a:pPr>
            <a:r>
              <a:rPr lang="es-PY" sz="2000" dirty="0" smtClean="0"/>
              <a:t>◦ 4.1.4 Devolución de activos.</a:t>
            </a:r>
          </a:p>
          <a:p>
            <a:pPr algn="just">
              <a:lnSpc>
                <a:spcPct val="150000"/>
              </a:lnSpc>
            </a:pPr>
            <a:r>
              <a:rPr lang="es-PY" sz="2000" dirty="0" smtClean="0"/>
              <a:t>4.2 Clasificación de la información.</a:t>
            </a:r>
          </a:p>
          <a:p>
            <a:pPr algn="just">
              <a:lnSpc>
                <a:spcPct val="150000"/>
              </a:lnSpc>
            </a:pPr>
            <a:r>
              <a:rPr lang="es-PY" sz="2000" dirty="0" smtClean="0"/>
              <a:t>◦ 4.2.1 Directrices de clasificación.</a:t>
            </a:r>
          </a:p>
        </p:txBody>
      </p:sp>
    </p:spTree>
    <p:extLst>
      <p:ext uri="{BB962C8B-B14F-4D97-AF65-F5344CB8AC3E}">
        <p14:creationId xmlns:p14="http://schemas.microsoft.com/office/powerpoint/2010/main" val="31904602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4247317"/>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4. Gestión de Activos</a:t>
            </a:r>
          </a:p>
          <a:p>
            <a:pPr algn="just">
              <a:lnSpc>
                <a:spcPct val="150000"/>
              </a:lnSpc>
            </a:pPr>
            <a:r>
              <a:rPr lang="es-PY" sz="2000" dirty="0" smtClean="0"/>
              <a:t>◦ 4.2.2 Etiquetado y manipulado de la información.</a:t>
            </a:r>
          </a:p>
          <a:p>
            <a:pPr algn="just">
              <a:lnSpc>
                <a:spcPct val="150000"/>
              </a:lnSpc>
            </a:pPr>
            <a:r>
              <a:rPr lang="es-PY" sz="2000" dirty="0" smtClean="0"/>
              <a:t>◦ 4.2.3 Manipulación de activos.</a:t>
            </a:r>
          </a:p>
          <a:p>
            <a:pPr algn="just">
              <a:lnSpc>
                <a:spcPct val="150000"/>
              </a:lnSpc>
            </a:pPr>
            <a:r>
              <a:rPr lang="es-PY" sz="2000" dirty="0" smtClean="0"/>
              <a:t>4.3 Manejo de los soportes de almacenamiento.</a:t>
            </a:r>
          </a:p>
          <a:p>
            <a:pPr algn="just">
              <a:lnSpc>
                <a:spcPct val="150000"/>
              </a:lnSpc>
            </a:pPr>
            <a:r>
              <a:rPr lang="es-PY" sz="2000" dirty="0" smtClean="0"/>
              <a:t>◦ 4.3.1 Gestión de soportes extraíbles.</a:t>
            </a:r>
          </a:p>
          <a:p>
            <a:pPr algn="just">
              <a:lnSpc>
                <a:spcPct val="150000"/>
              </a:lnSpc>
            </a:pPr>
            <a:r>
              <a:rPr lang="es-PY" sz="2000" dirty="0" smtClean="0"/>
              <a:t>◦ 4.3.2 Eliminación de soportes.</a:t>
            </a:r>
          </a:p>
          <a:p>
            <a:pPr algn="just">
              <a:lnSpc>
                <a:spcPct val="150000"/>
              </a:lnSpc>
            </a:pPr>
            <a:r>
              <a:rPr lang="es-PY" sz="2000" dirty="0" smtClean="0"/>
              <a:t>◦ 4.3.3 Soportes físicos en tránsito.</a:t>
            </a:r>
            <a:endParaRPr lang="es-ES" sz="2000" dirty="0" smtClean="0"/>
          </a:p>
        </p:txBody>
      </p:sp>
    </p:spTree>
    <p:extLst>
      <p:ext uri="{BB962C8B-B14F-4D97-AF65-F5344CB8AC3E}">
        <p14:creationId xmlns:p14="http://schemas.microsoft.com/office/powerpoint/2010/main" val="25257140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4708981"/>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5. Control de Accesos</a:t>
            </a:r>
          </a:p>
          <a:p>
            <a:pPr algn="just">
              <a:lnSpc>
                <a:spcPct val="150000"/>
              </a:lnSpc>
            </a:pPr>
            <a:r>
              <a:rPr lang="es-PY" sz="2000" dirty="0" smtClean="0"/>
              <a:t>5.1 Requisitos de negocio para el control de accesos.</a:t>
            </a:r>
          </a:p>
          <a:p>
            <a:pPr algn="just">
              <a:lnSpc>
                <a:spcPct val="150000"/>
              </a:lnSpc>
            </a:pPr>
            <a:r>
              <a:rPr lang="es-PY" sz="2000" dirty="0" smtClean="0"/>
              <a:t>◦ 5.1.1 Política de control de accesos.</a:t>
            </a:r>
          </a:p>
          <a:p>
            <a:pPr algn="just">
              <a:lnSpc>
                <a:spcPct val="150000"/>
              </a:lnSpc>
            </a:pPr>
            <a:r>
              <a:rPr lang="es-PY" sz="2000" dirty="0" smtClean="0"/>
              <a:t>◦ 5.1.2 Control de acceso a las redes y servicios asociados.</a:t>
            </a:r>
          </a:p>
          <a:p>
            <a:pPr algn="just">
              <a:lnSpc>
                <a:spcPct val="150000"/>
              </a:lnSpc>
            </a:pPr>
            <a:r>
              <a:rPr lang="es-PY" sz="2000" dirty="0" smtClean="0"/>
              <a:t>5.2 Gestión de acceso de usuario.</a:t>
            </a:r>
          </a:p>
          <a:p>
            <a:pPr algn="just">
              <a:lnSpc>
                <a:spcPct val="150000"/>
              </a:lnSpc>
            </a:pPr>
            <a:r>
              <a:rPr lang="es-PY" sz="2000" dirty="0" smtClean="0"/>
              <a:t>◦ 5.2.1 Gestión de altas/bajas en el registro de usuarios.</a:t>
            </a:r>
          </a:p>
          <a:p>
            <a:pPr algn="just">
              <a:lnSpc>
                <a:spcPct val="150000"/>
              </a:lnSpc>
            </a:pPr>
            <a:r>
              <a:rPr lang="es-PY" sz="2000" dirty="0" smtClean="0"/>
              <a:t>◦ 5.2.2 Gestión de los derechos de acceso asignados a usuarios.</a:t>
            </a:r>
          </a:p>
          <a:p>
            <a:pPr algn="just">
              <a:lnSpc>
                <a:spcPct val="150000"/>
              </a:lnSpc>
            </a:pPr>
            <a:r>
              <a:rPr lang="es-PY" sz="2000" dirty="0" smtClean="0"/>
              <a:t>◦ 5.2.3 Gestión de los derechos de acceso con privilegios especiales.</a:t>
            </a:r>
          </a:p>
        </p:txBody>
      </p:sp>
    </p:spTree>
    <p:extLst>
      <p:ext uri="{BB962C8B-B14F-4D97-AF65-F5344CB8AC3E}">
        <p14:creationId xmlns:p14="http://schemas.microsoft.com/office/powerpoint/2010/main" val="13385653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3785652"/>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5. Control de Accesos</a:t>
            </a:r>
          </a:p>
          <a:p>
            <a:pPr algn="just">
              <a:lnSpc>
                <a:spcPct val="150000"/>
              </a:lnSpc>
            </a:pPr>
            <a:r>
              <a:rPr lang="es-PY" sz="2000" dirty="0" smtClean="0"/>
              <a:t>◦ 5.2.4 Gestión de información confidencial de autenticación de usuarios.</a:t>
            </a:r>
          </a:p>
          <a:p>
            <a:pPr algn="just">
              <a:lnSpc>
                <a:spcPct val="150000"/>
              </a:lnSpc>
            </a:pPr>
            <a:r>
              <a:rPr lang="es-PY" sz="2000" dirty="0" smtClean="0"/>
              <a:t>◦ 5.2.5 Revisión de los derechos de acceso de los usuarios.</a:t>
            </a:r>
          </a:p>
          <a:p>
            <a:pPr algn="just">
              <a:lnSpc>
                <a:spcPct val="150000"/>
              </a:lnSpc>
            </a:pPr>
            <a:r>
              <a:rPr lang="es-PY" sz="2000" dirty="0" smtClean="0"/>
              <a:t>◦ 5.2.6 Retirada o adaptación de los derechos de acceso</a:t>
            </a:r>
          </a:p>
          <a:p>
            <a:pPr algn="just">
              <a:lnSpc>
                <a:spcPct val="150000"/>
              </a:lnSpc>
            </a:pPr>
            <a:r>
              <a:rPr lang="es-PY" sz="2000" dirty="0" smtClean="0"/>
              <a:t>5.3 Responsabilidades del usuario.</a:t>
            </a:r>
          </a:p>
          <a:p>
            <a:pPr algn="just">
              <a:lnSpc>
                <a:spcPct val="150000"/>
              </a:lnSpc>
            </a:pPr>
            <a:r>
              <a:rPr lang="es-PY" sz="2000" dirty="0" smtClean="0"/>
              <a:t>◦ 5.3.1 Uso de información confidencial para la autenticación.</a:t>
            </a:r>
          </a:p>
        </p:txBody>
      </p:sp>
    </p:spTree>
    <p:extLst>
      <p:ext uri="{BB962C8B-B14F-4D97-AF65-F5344CB8AC3E}">
        <p14:creationId xmlns:p14="http://schemas.microsoft.com/office/powerpoint/2010/main" val="36978495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4247317"/>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5. Control de Accesos</a:t>
            </a:r>
          </a:p>
          <a:p>
            <a:pPr algn="just">
              <a:lnSpc>
                <a:spcPct val="150000"/>
              </a:lnSpc>
            </a:pPr>
            <a:r>
              <a:rPr lang="es-PY" sz="2000" dirty="0" smtClean="0"/>
              <a:t>5.4 Control de acceso a sistemas y aplicaciones.</a:t>
            </a:r>
          </a:p>
          <a:p>
            <a:pPr algn="just">
              <a:lnSpc>
                <a:spcPct val="150000"/>
              </a:lnSpc>
            </a:pPr>
            <a:r>
              <a:rPr lang="es-PY" sz="2000" dirty="0" smtClean="0"/>
              <a:t>◦ 5.4.1 Restricción del acceso a la información.</a:t>
            </a:r>
          </a:p>
          <a:p>
            <a:pPr algn="just">
              <a:lnSpc>
                <a:spcPct val="150000"/>
              </a:lnSpc>
            </a:pPr>
            <a:r>
              <a:rPr lang="es-PY" sz="2000" dirty="0" smtClean="0"/>
              <a:t>◦ 5.4.2 Procedimientos seguros de inicio de sesión.</a:t>
            </a:r>
          </a:p>
          <a:p>
            <a:pPr algn="just">
              <a:lnSpc>
                <a:spcPct val="150000"/>
              </a:lnSpc>
            </a:pPr>
            <a:r>
              <a:rPr lang="es-PY" sz="2000" dirty="0" smtClean="0"/>
              <a:t>◦ 5.4.3 Gestión de contraseñas de usuario.</a:t>
            </a:r>
          </a:p>
          <a:p>
            <a:pPr algn="just">
              <a:lnSpc>
                <a:spcPct val="150000"/>
              </a:lnSpc>
            </a:pPr>
            <a:r>
              <a:rPr lang="es-PY" sz="2000" dirty="0" smtClean="0"/>
              <a:t>◦ 5.4.4 Uso de herramientas de administración de sistemas.</a:t>
            </a:r>
          </a:p>
          <a:p>
            <a:pPr algn="just">
              <a:lnSpc>
                <a:spcPct val="150000"/>
              </a:lnSpc>
            </a:pPr>
            <a:r>
              <a:rPr lang="es-PY" sz="2000" dirty="0" smtClean="0"/>
              <a:t>◦ 5.4.5 Control de acceso al código fuente de los programas.</a:t>
            </a:r>
            <a:endParaRPr lang="es-ES" sz="2000" dirty="0" smtClean="0"/>
          </a:p>
        </p:txBody>
      </p:sp>
    </p:spTree>
    <p:extLst>
      <p:ext uri="{BB962C8B-B14F-4D97-AF65-F5344CB8AC3E}">
        <p14:creationId xmlns:p14="http://schemas.microsoft.com/office/powerpoint/2010/main" val="31689361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7" name="CuadroTexto 6"/>
          <p:cNvSpPr txBox="1"/>
          <p:nvPr/>
        </p:nvSpPr>
        <p:spPr>
          <a:xfrm>
            <a:off x="850900" y="1588230"/>
            <a:ext cx="9448800" cy="3688638"/>
          </a:xfrm>
          <a:prstGeom prst="rect">
            <a:avLst/>
          </a:prstGeom>
          <a:noFill/>
        </p:spPr>
        <p:txBody>
          <a:bodyPr wrap="square" rtlCol="0">
            <a:spAutoFit/>
          </a:bodyPr>
          <a:lstStyle/>
          <a:p>
            <a:pPr algn="just">
              <a:lnSpc>
                <a:spcPct val="200000"/>
              </a:lnSpc>
            </a:pPr>
            <a:r>
              <a:rPr lang="es-ES" sz="2000" b="1" dirty="0" smtClean="0"/>
              <a:t>Contenido curricular</a:t>
            </a:r>
          </a:p>
          <a:p>
            <a:pPr marL="342900" indent="-342900" algn="just">
              <a:lnSpc>
                <a:spcPct val="200000"/>
              </a:lnSpc>
              <a:buFont typeface="Wingdings" panose="05000000000000000000" pitchFamily="2" charset="2"/>
              <a:buChar char="§"/>
            </a:pPr>
            <a:r>
              <a:rPr lang="es-PY" sz="2000" dirty="0" smtClean="0"/>
              <a:t>Buenas prácticas de seguridad</a:t>
            </a:r>
          </a:p>
          <a:p>
            <a:pPr marL="742950" lvl="1" indent="-285750" algn="just">
              <a:lnSpc>
                <a:spcPct val="200000"/>
              </a:lnSpc>
              <a:buFont typeface="Wingdings" panose="05000000000000000000" pitchFamily="2" charset="2"/>
              <a:buChar char="ü"/>
            </a:pPr>
            <a:r>
              <a:rPr lang="es-PY" sz="2000" dirty="0" smtClean="0"/>
              <a:t>Gestión de credenciales</a:t>
            </a:r>
          </a:p>
          <a:p>
            <a:pPr marL="742950" lvl="1" indent="-285750" algn="just">
              <a:lnSpc>
                <a:spcPct val="200000"/>
              </a:lnSpc>
              <a:buFont typeface="Wingdings" panose="05000000000000000000" pitchFamily="2" charset="2"/>
              <a:buChar char="ü"/>
            </a:pPr>
            <a:r>
              <a:rPr lang="es-PY" sz="2000" dirty="0" smtClean="0"/>
              <a:t>Autenticación </a:t>
            </a:r>
            <a:r>
              <a:rPr lang="es-PY" sz="2000" dirty="0" err="1" smtClean="0"/>
              <a:t>multi</a:t>
            </a:r>
            <a:r>
              <a:rPr lang="es-PY" sz="2000" dirty="0" smtClean="0"/>
              <a:t>-factor</a:t>
            </a:r>
          </a:p>
          <a:p>
            <a:pPr marL="742950" lvl="1" indent="-285750" algn="just">
              <a:lnSpc>
                <a:spcPct val="200000"/>
              </a:lnSpc>
              <a:buFont typeface="Wingdings" panose="05000000000000000000" pitchFamily="2" charset="2"/>
              <a:buChar char="ü"/>
            </a:pPr>
            <a:r>
              <a:rPr lang="es-PY" sz="2000" dirty="0" smtClean="0"/>
              <a:t>Copias de seguridad</a:t>
            </a:r>
          </a:p>
          <a:p>
            <a:pPr marL="742950" lvl="1" indent="-285750" algn="just">
              <a:lnSpc>
                <a:spcPct val="200000"/>
              </a:lnSpc>
              <a:buFont typeface="Wingdings" panose="05000000000000000000" pitchFamily="2" charset="2"/>
              <a:buChar char="ü"/>
            </a:pPr>
            <a:r>
              <a:rPr lang="es-PY" sz="2000" dirty="0" smtClean="0"/>
              <a:t>Seguridad del </a:t>
            </a:r>
            <a:r>
              <a:rPr lang="es-PY" sz="2000" dirty="0" err="1" smtClean="0"/>
              <a:t>Endpoint</a:t>
            </a:r>
            <a:endParaRPr lang="es-PY" sz="2000" dirty="0"/>
          </a:p>
        </p:txBody>
      </p:sp>
    </p:spTree>
    <p:extLst>
      <p:ext uri="{BB962C8B-B14F-4D97-AF65-F5344CB8AC3E}">
        <p14:creationId xmlns:p14="http://schemas.microsoft.com/office/powerpoint/2010/main" val="33852823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3265446"/>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6. Cifrado</a:t>
            </a:r>
          </a:p>
          <a:p>
            <a:pPr algn="just">
              <a:lnSpc>
                <a:spcPct val="150000"/>
              </a:lnSpc>
            </a:pPr>
            <a:r>
              <a:rPr lang="es-PY" sz="2000" dirty="0" smtClean="0"/>
              <a:t>6.1 Controles criptográficos.</a:t>
            </a:r>
          </a:p>
          <a:p>
            <a:pPr algn="just">
              <a:lnSpc>
                <a:spcPct val="150000"/>
              </a:lnSpc>
            </a:pPr>
            <a:r>
              <a:rPr lang="es-PY" sz="2000" dirty="0" smtClean="0"/>
              <a:t>◦ 6.1.1 Política de uso de los controles criptográficos.</a:t>
            </a:r>
          </a:p>
          <a:p>
            <a:pPr algn="just">
              <a:lnSpc>
                <a:spcPct val="150000"/>
              </a:lnSpc>
            </a:pPr>
            <a:r>
              <a:rPr lang="es-PY" sz="2000" dirty="0" smtClean="0"/>
              <a:t>◦ 6.1.2 Gestión de claves.</a:t>
            </a:r>
          </a:p>
          <a:p>
            <a:pPr algn="just">
              <a:lnSpc>
                <a:spcPct val="150000"/>
              </a:lnSpc>
            </a:pPr>
            <a:endParaRPr lang="es-PY" sz="2000" dirty="0" smtClean="0"/>
          </a:p>
        </p:txBody>
      </p:sp>
    </p:spTree>
    <p:extLst>
      <p:ext uri="{BB962C8B-B14F-4D97-AF65-F5344CB8AC3E}">
        <p14:creationId xmlns:p14="http://schemas.microsoft.com/office/powerpoint/2010/main" val="17056569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4708981"/>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7. Seguridad Física y Ambiental</a:t>
            </a:r>
          </a:p>
          <a:p>
            <a:pPr algn="just">
              <a:lnSpc>
                <a:spcPct val="150000"/>
              </a:lnSpc>
            </a:pPr>
            <a:r>
              <a:rPr lang="es-PY" sz="2000" dirty="0" smtClean="0"/>
              <a:t>7.1 Áreas seguras.</a:t>
            </a:r>
          </a:p>
          <a:p>
            <a:pPr algn="just">
              <a:lnSpc>
                <a:spcPct val="150000"/>
              </a:lnSpc>
            </a:pPr>
            <a:r>
              <a:rPr lang="es-PY" sz="2000" dirty="0" smtClean="0"/>
              <a:t>◦ 7.1.1 Perímetro de seguridad física.</a:t>
            </a:r>
          </a:p>
          <a:p>
            <a:pPr algn="just">
              <a:lnSpc>
                <a:spcPct val="150000"/>
              </a:lnSpc>
            </a:pPr>
            <a:r>
              <a:rPr lang="es-PY" sz="2000" dirty="0" smtClean="0"/>
              <a:t>◦ 7.1.2 Controles físicos de entrada.</a:t>
            </a:r>
          </a:p>
          <a:p>
            <a:pPr algn="just">
              <a:lnSpc>
                <a:spcPct val="150000"/>
              </a:lnSpc>
            </a:pPr>
            <a:r>
              <a:rPr lang="es-PY" sz="2000" dirty="0" smtClean="0"/>
              <a:t>◦ 7.1.3 Seguridad de oficinas, despachos y recursos.</a:t>
            </a:r>
          </a:p>
          <a:p>
            <a:pPr algn="just">
              <a:lnSpc>
                <a:spcPct val="150000"/>
              </a:lnSpc>
            </a:pPr>
            <a:r>
              <a:rPr lang="es-PY" sz="2000" dirty="0" smtClean="0"/>
              <a:t>◦ 7.1.4 Protección contra las amenazas externas y ambientales.</a:t>
            </a:r>
          </a:p>
          <a:p>
            <a:pPr algn="just">
              <a:lnSpc>
                <a:spcPct val="150000"/>
              </a:lnSpc>
            </a:pPr>
            <a:r>
              <a:rPr lang="es-PY" sz="2000" dirty="0" smtClean="0"/>
              <a:t>◦ 7.1.5 El trabajo en áreas seguras.</a:t>
            </a:r>
          </a:p>
          <a:p>
            <a:pPr algn="just">
              <a:lnSpc>
                <a:spcPct val="150000"/>
              </a:lnSpc>
            </a:pPr>
            <a:r>
              <a:rPr lang="es-PY" sz="2000" dirty="0" smtClean="0"/>
              <a:t>◦ 7.1.6 Áreas de acceso público, carga y descarga.</a:t>
            </a:r>
          </a:p>
        </p:txBody>
      </p:sp>
    </p:spTree>
    <p:extLst>
      <p:ext uri="{BB962C8B-B14F-4D97-AF65-F5344CB8AC3E}">
        <p14:creationId xmlns:p14="http://schemas.microsoft.com/office/powerpoint/2010/main" val="30241138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3785652"/>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7. Seguridad Física y Ambiental</a:t>
            </a:r>
          </a:p>
          <a:p>
            <a:pPr algn="just">
              <a:lnSpc>
                <a:spcPct val="150000"/>
              </a:lnSpc>
            </a:pPr>
            <a:r>
              <a:rPr lang="es-PY" sz="2000" dirty="0" smtClean="0"/>
              <a:t>7.2 Seguridad de los equipos.</a:t>
            </a:r>
          </a:p>
          <a:p>
            <a:pPr algn="just">
              <a:lnSpc>
                <a:spcPct val="150000"/>
              </a:lnSpc>
            </a:pPr>
            <a:r>
              <a:rPr lang="es-PY" sz="2000" dirty="0" smtClean="0"/>
              <a:t>◦ 7.2.1 Emplazamiento y protección de equipos.</a:t>
            </a:r>
          </a:p>
          <a:p>
            <a:pPr algn="just">
              <a:lnSpc>
                <a:spcPct val="150000"/>
              </a:lnSpc>
            </a:pPr>
            <a:r>
              <a:rPr lang="es-PY" sz="2000" dirty="0" smtClean="0"/>
              <a:t>◦ 7.2.2 Instalaciones de suministro.</a:t>
            </a:r>
          </a:p>
          <a:p>
            <a:pPr algn="just">
              <a:lnSpc>
                <a:spcPct val="150000"/>
              </a:lnSpc>
            </a:pPr>
            <a:r>
              <a:rPr lang="es-PY" sz="2000" dirty="0" smtClean="0"/>
              <a:t>◦ 7.2.3 Seguridad del cableado.</a:t>
            </a:r>
          </a:p>
          <a:p>
            <a:pPr algn="just">
              <a:lnSpc>
                <a:spcPct val="150000"/>
              </a:lnSpc>
            </a:pPr>
            <a:r>
              <a:rPr lang="es-PY" sz="2000" dirty="0" smtClean="0"/>
              <a:t>◦ 7.2.4 Mantenimiento de los equipos.</a:t>
            </a:r>
          </a:p>
        </p:txBody>
      </p:sp>
    </p:spTree>
    <p:extLst>
      <p:ext uri="{BB962C8B-B14F-4D97-AF65-F5344CB8AC3E}">
        <p14:creationId xmlns:p14="http://schemas.microsoft.com/office/powerpoint/2010/main" val="32842354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3727111"/>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7. Seguridad Física y Ambiental</a:t>
            </a:r>
            <a:endParaRPr lang="es-PY" sz="2000" dirty="0" smtClean="0"/>
          </a:p>
          <a:p>
            <a:pPr algn="just">
              <a:lnSpc>
                <a:spcPct val="150000"/>
              </a:lnSpc>
            </a:pPr>
            <a:r>
              <a:rPr lang="es-PY" sz="2000" dirty="0" smtClean="0"/>
              <a:t>◦ 7.2.5 Salida de activos fuera de las dependencias de la empresa.</a:t>
            </a:r>
          </a:p>
          <a:p>
            <a:pPr algn="just">
              <a:lnSpc>
                <a:spcPct val="150000"/>
              </a:lnSpc>
            </a:pPr>
            <a:r>
              <a:rPr lang="es-PY" sz="2000" dirty="0" smtClean="0"/>
              <a:t>◦ 7.2.6 Seguridad de los equipos y activos fuera de las instalaciones.</a:t>
            </a:r>
          </a:p>
          <a:p>
            <a:pPr algn="just">
              <a:lnSpc>
                <a:spcPct val="150000"/>
              </a:lnSpc>
            </a:pPr>
            <a:r>
              <a:rPr lang="es-PY" sz="2000" dirty="0" smtClean="0"/>
              <a:t>◦ 7.2.7 Reutilización o retirada segura de dispositivos de almacenamiento.</a:t>
            </a:r>
          </a:p>
          <a:p>
            <a:pPr algn="just">
              <a:lnSpc>
                <a:spcPct val="150000"/>
              </a:lnSpc>
            </a:pPr>
            <a:r>
              <a:rPr lang="es-PY" sz="2000" dirty="0" smtClean="0"/>
              <a:t>◦ 7.2.8 Equipo informático de usuario desatendido.</a:t>
            </a:r>
          </a:p>
          <a:p>
            <a:pPr algn="just">
              <a:lnSpc>
                <a:spcPct val="150000"/>
              </a:lnSpc>
            </a:pPr>
            <a:r>
              <a:rPr lang="es-PY" sz="2000" dirty="0" smtClean="0"/>
              <a:t>◦ 7.2.9 Política de puesto de trabajo despejado y bloqueo de pantalla.</a:t>
            </a:r>
            <a:endParaRPr lang="es-ES" sz="2000" dirty="0" smtClean="0"/>
          </a:p>
        </p:txBody>
      </p:sp>
    </p:spTree>
    <p:extLst>
      <p:ext uri="{BB962C8B-B14F-4D97-AF65-F5344CB8AC3E}">
        <p14:creationId xmlns:p14="http://schemas.microsoft.com/office/powerpoint/2010/main" val="11084485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4708981"/>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8. Seguridad en la Operativa</a:t>
            </a:r>
          </a:p>
          <a:p>
            <a:pPr algn="just">
              <a:lnSpc>
                <a:spcPct val="150000"/>
              </a:lnSpc>
            </a:pPr>
            <a:r>
              <a:rPr lang="es-PY" sz="2000" dirty="0" smtClean="0"/>
              <a:t>8.1 Responsabilidades y procedimientos de operación.</a:t>
            </a:r>
          </a:p>
          <a:p>
            <a:pPr algn="just">
              <a:lnSpc>
                <a:spcPct val="150000"/>
              </a:lnSpc>
            </a:pPr>
            <a:r>
              <a:rPr lang="es-PY" sz="2000" dirty="0" smtClean="0"/>
              <a:t>◦ 8.1.1 Documentación de procedimientos de operación.</a:t>
            </a:r>
          </a:p>
          <a:p>
            <a:pPr algn="just">
              <a:lnSpc>
                <a:spcPct val="150000"/>
              </a:lnSpc>
            </a:pPr>
            <a:r>
              <a:rPr lang="es-PY" sz="2000" dirty="0" smtClean="0"/>
              <a:t>◦ 8.1.2 Gestión de cambios.</a:t>
            </a:r>
          </a:p>
          <a:p>
            <a:pPr algn="just">
              <a:lnSpc>
                <a:spcPct val="150000"/>
              </a:lnSpc>
            </a:pPr>
            <a:r>
              <a:rPr lang="es-PY" sz="2000" dirty="0" smtClean="0"/>
              <a:t>◦ 8.1.3 Gestión de capacidades.</a:t>
            </a:r>
          </a:p>
          <a:p>
            <a:pPr algn="just">
              <a:lnSpc>
                <a:spcPct val="150000"/>
              </a:lnSpc>
            </a:pPr>
            <a:r>
              <a:rPr lang="es-PY" sz="2000" dirty="0" smtClean="0"/>
              <a:t>◦ 12.1.4 Separación de entornos de desarrollo, prueba y producción.</a:t>
            </a:r>
          </a:p>
          <a:p>
            <a:pPr algn="just">
              <a:lnSpc>
                <a:spcPct val="150000"/>
              </a:lnSpc>
            </a:pPr>
            <a:r>
              <a:rPr lang="es-PY" sz="2000" dirty="0" smtClean="0"/>
              <a:t>8.2 Protección contra código malicioso.</a:t>
            </a:r>
          </a:p>
          <a:p>
            <a:pPr algn="just">
              <a:lnSpc>
                <a:spcPct val="150000"/>
              </a:lnSpc>
            </a:pPr>
            <a:r>
              <a:rPr lang="es-PY" sz="2000" dirty="0" smtClean="0"/>
              <a:t>◦ 8.2.1 Controles contra el código malicioso.</a:t>
            </a:r>
          </a:p>
        </p:txBody>
      </p:sp>
    </p:spTree>
    <p:extLst>
      <p:ext uri="{BB962C8B-B14F-4D97-AF65-F5344CB8AC3E}">
        <p14:creationId xmlns:p14="http://schemas.microsoft.com/office/powerpoint/2010/main" val="12726745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2400657"/>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8. Seguridad en la Operativa</a:t>
            </a:r>
          </a:p>
          <a:p>
            <a:pPr algn="just">
              <a:lnSpc>
                <a:spcPct val="150000"/>
              </a:lnSpc>
            </a:pPr>
            <a:r>
              <a:rPr lang="es-PY" sz="2000" dirty="0" smtClean="0"/>
              <a:t>8.3 Copias de seguridad.</a:t>
            </a:r>
          </a:p>
          <a:p>
            <a:pPr algn="just">
              <a:lnSpc>
                <a:spcPct val="150000"/>
              </a:lnSpc>
            </a:pPr>
            <a:r>
              <a:rPr lang="es-PY" sz="2000" dirty="0" smtClean="0"/>
              <a:t>◦ 8.3.1 Copias de seguridad de la información.</a:t>
            </a:r>
          </a:p>
        </p:txBody>
      </p:sp>
    </p:spTree>
    <p:extLst>
      <p:ext uri="{BB962C8B-B14F-4D97-AF65-F5344CB8AC3E}">
        <p14:creationId xmlns:p14="http://schemas.microsoft.com/office/powerpoint/2010/main" val="25115582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4708981"/>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8. Seguridad en la Operativa</a:t>
            </a:r>
            <a:endParaRPr lang="es-PY" sz="2000" dirty="0" smtClean="0"/>
          </a:p>
          <a:p>
            <a:pPr algn="just">
              <a:lnSpc>
                <a:spcPct val="150000"/>
              </a:lnSpc>
            </a:pPr>
            <a:r>
              <a:rPr lang="es-PY" sz="2000" dirty="0" smtClean="0"/>
              <a:t>◦ 8.4 Registro de actividad y supervisión.</a:t>
            </a:r>
          </a:p>
          <a:p>
            <a:pPr algn="just">
              <a:lnSpc>
                <a:spcPct val="150000"/>
              </a:lnSpc>
            </a:pPr>
            <a:r>
              <a:rPr lang="es-PY" sz="2000" dirty="0" smtClean="0"/>
              <a:t>◦ 8.4.1 Registro y gestión de eventos de actividad.</a:t>
            </a:r>
          </a:p>
          <a:p>
            <a:pPr algn="just">
              <a:lnSpc>
                <a:spcPct val="150000"/>
              </a:lnSpc>
            </a:pPr>
            <a:r>
              <a:rPr lang="es-PY" sz="2000" dirty="0" smtClean="0"/>
              <a:t>◦ 8.4.2 Protección de los registros de información.</a:t>
            </a:r>
          </a:p>
          <a:p>
            <a:pPr algn="just">
              <a:lnSpc>
                <a:spcPct val="150000"/>
              </a:lnSpc>
            </a:pPr>
            <a:r>
              <a:rPr lang="es-PY" sz="2000" dirty="0" smtClean="0"/>
              <a:t>◦ 8.4.3 Registros de actividad del administrador y operador del sistema.</a:t>
            </a:r>
          </a:p>
          <a:p>
            <a:pPr algn="just">
              <a:lnSpc>
                <a:spcPct val="150000"/>
              </a:lnSpc>
            </a:pPr>
            <a:r>
              <a:rPr lang="es-PY" sz="2000" dirty="0" smtClean="0"/>
              <a:t>◦ 8.4.4 Sincronización de relojes.</a:t>
            </a:r>
          </a:p>
          <a:p>
            <a:pPr algn="just">
              <a:lnSpc>
                <a:spcPct val="150000"/>
              </a:lnSpc>
            </a:pPr>
            <a:r>
              <a:rPr lang="es-PY" sz="2000" dirty="0" smtClean="0"/>
              <a:t>8.5 Control del software en explotación.</a:t>
            </a:r>
          </a:p>
          <a:p>
            <a:pPr algn="just">
              <a:lnSpc>
                <a:spcPct val="150000"/>
              </a:lnSpc>
            </a:pPr>
            <a:r>
              <a:rPr lang="es-PY" sz="2000" dirty="0" smtClean="0"/>
              <a:t>◦ 8.5.1 Instalación del software en sistemas en producción.</a:t>
            </a:r>
          </a:p>
        </p:txBody>
      </p:sp>
    </p:spTree>
    <p:extLst>
      <p:ext uri="{BB962C8B-B14F-4D97-AF65-F5344CB8AC3E}">
        <p14:creationId xmlns:p14="http://schemas.microsoft.com/office/powerpoint/2010/main" val="5599198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3785652"/>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8. Seguridad en la Operativa</a:t>
            </a:r>
            <a:endParaRPr lang="es-PY" sz="2000" dirty="0" smtClean="0"/>
          </a:p>
          <a:p>
            <a:pPr algn="just">
              <a:lnSpc>
                <a:spcPct val="150000"/>
              </a:lnSpc>
            </a:pPr>
            <a:r>
              <a:rPr lang="es-PY" sz="2000" dirty="0" smtClean="0"/>
              <a:t>8.6 Gestión de la vulnerabilidad técnica.</a:t>
            </a:r>
          </a:p>
          <a:p>
            <a:pPr algn="just">
              <a:lnSpc>
                <a:spcPct val="150000"/>
              </a:lnSpc>
            </a:pPr>
            <a:r>
              <a:rPr lang="es-PY" sz="2000" dirty="0" smtClean="0"/>
              <a:t>◦ 8.6.1 Gestión de las vulnerabilidades técnicas.</a:t>
            </a:r>
          </a:p>
          <a:p>
            <a:pPr algn="just">
              <a:lnSpc>
                <a:spcPct val="150000"/>
              </a:lnSpc>
            </a:pPr>
            <a:r>
              <a:rPr lang="es-PY" sz="2000" dirty="0" smtClean="0"/>
              <a:t>◦ 8.6.2 Restricciones en la instalación de software.</a:t>
            </a:r>
          </a:p>
          <a:p>
            <a:pPr algn="just">
              <a:lnSpc>
                <a:spcPct val="150000"/>
              </a:lnSpc>
            </a:pPr>
            <a:r>
              <a:rPr lang="es-PY" sz="2000" dirty="0" smtClean="0"/>
              <a:t>8.7 Consideraciones de las auditorías de los sistemas de información.</a:t>
            </a:r>
          </a:p>
          <a:p>
            <a:pPr algn="just">
              <a:lnSpc>
                <a:spcPct val="150000"/>
              </a:lnSpc>
            </a:pPr>
            <a:r>
              <a:rPr lang="es-PY" sz="2000" dirty="0" smtClean="0"/>
              <a:t>◦ 8.7.1 Controles de auditoría de los sistemas de información.</a:t>
            </a:r>
            <a:endParaRPr lang="es-ES" sz="2000" dirty="0" smtClean="0"/>
          </a:p>
        </p:txBody>
      </p:sp>
    </p:spTree>
    <p:extLst>
      <p:ext uri="{BB962C8B-B14F-4D97-AF65-F5344CB8AC3E}">
        <p14:creationId xmlns:p14="http://schemas.microsoft.com/office/powerpoint/2010/main" val="38673394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5170646"/>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r>
              <a:rPr lang="es-PY" sz="2000" b="1" dirty="0" smtClean="0"/>
              <a:t>9. Seguridad en las Telecomunicaciones</a:t>
            </a:r>
          </a:p>
          <a:p>
            <a:pPr algn="just">
              <a:lnSpc>
                <a:spcPct val="150000"/>
              </a:lnSpc>
            </a:pPr>
            <a:r>
              <a:rPr lang="es-PY" sz="2000" dirty="0" smtClean="0"/>
              <a:t>9.1 Gestión de la seguridad en las redes.</a:t>
            </a:r>
          </a:p>
          <a:p>
            <a:pPr algn="just">
              <a:lnSpc>
                <a:spcPct val="150000"/>
              </a:lnSpc>
            </a:pPr>
            <a:r>
              <a:rPr lang="es-PY" sz="2000" dirty="0" smtClean="0"/>
              <a:t>◦ 9.1.1 Controles de red.</a:t>
            </a:r>
          </a:p>
          <a:p>
            <a:pPr algn="just">
              <a:lnSpc>
                <a:spcPct val="150000"/>
              </a:lnSpc>
            </a:pPr>
            <a:r>
              <a:rPr lang="es-PY" sz="2000" dirty="0" smtClean="0"/>
              <a:t>◦ 9.1.2 Mecanismos de seguridad asociados a servicios en red.</a:t>
            </a:r>
          </a:p>
          <a:p>
            <a:pPr algn="just">
              <a:lnSpc>
                <a:spcPct val="150000"/>
              </a:lnSpc>
            </a:pPr>
            <a:r>
              <a:rPr lang="es-PY" sz="2000" dirty="0" smtClean="0"/>
              <a:t>◦ 9.1.3 Segregación de redes.</a:t>
            </a:r>
          </a:p>
          <a:p>
            <a:pPr algn="just">
              <a:lnSpc>
                <a:spcPct val="150000"/>
              </a:lnSpc>
            </a:pPr>
            <a:r>
              <a:rPr lang="es-PY" sz="2000" dirty="0" smtClean="0"/>
              <a:t>9.2 Intercambio de información con partes externas.</a:t>
            </a:r>
          </a:p>
          <a:p>
            <a:pPr algn="just">
              <a:lnSpc>
                <a:spcPct val="150000"/>
              </a:lnSpc>
            </a:pPr>
            <a:r>
              <a:rPr lang="es-PY" sz="2000" dirty="0" smtClean="0"/>
              <a:t>◦ 9.2.1 Políticas y procedimientos de intercambio de información.</a:t>
            </a:r>
          </a:p>
          <a:p>
            <a:pPr algn="just">
              <a:lnSpc>
                <a:spcPct val="150000"/>
              </a:lnSpc>
            </a:pPr>
            <a:r>
              <a:rPr lang="es-PY" sz="2000" dirty="0" smtClean="0"/>
              <a:t>◦ 9.2.2 Acuerdos de intercambio.</a:t>
            </a:r>
          </a:p>
          <a:p>
            <a:pPr algn="just">
              <a:lnSpc>
                <a:spcPct val="150000"/>
              </a:lnSpc>
            </a:pPr>
            <a:r>
              <a:rPr lang="es-PY" sz="2000" dirty="0" smtClean="0"/>
              <a:t>◦ 9.2.3 Mensajería electrónica.</a:t>
            </a:r>
          </a:p>
          <a:p>
            <a:pPr algn="just">
              <a:lnSpc>
                <a:spcPct val="150000"/>
              </a:lnSpc>
            </a:pPr>
            <a:r>
              <a:rPr lang="es-PY" sz="2000" dirty="0" smtClean="0"/>
              <a:t>◦ 9.2.4 Acuerdos de confidencialidad y secreto.</a:t>
            </a:r>
            <a:endParaRPr lang="es-ES" sz="2000" dirty="0" smtClean="0"/>
          </a:p>
        </p:txBody>
      </p:sp>
    </p:spTree>
    <p:extLst>
      <p:ext uri="{BB962C8B-B14F-4D97-AF65-F5344CB8AC3E}">
        <p14:creationId xmlns:p14="http://schemas.microsoft.com/office/powerpoint/2010/main" val="36244269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5170646"/>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10. Adquisición, Desarrollo y Mantenimiento de los Sistemas de Información.</a:t>
            </a:r>
          </a:p>
          <a:p>
            <a:pPr algn="just">
              <a:lnSpc>
                <a:spcPct val="150000"/>
              </a:lnSpc>
            </a:pPr>
            <a:r>
              <a:rPr lang="es-PY" sz="2000" dirty="0" smtClean="0"/>
              <a:t>10.1 Requisitos de seguridad de los sistemas de información.</a:t>
            </a:r>
          </a:p>
          <a:p>
            <a:pPr algn="just">
              <a:lnSpc>
                <a:spcPct val="150000"/>
              </a:lnSpc>
            </a:pPr>
            <a:r>
              <a:rPr lang="es-PY" sz="2000" dirty="0" smtClean="0"/>
              <a:t>◦ 10.1.1 Análisis y especificación de los requisitos de seguridad.</a:t>
            </a:r>
          </a:p>
          <a:p>
            <a:pPr algn="just">
              <a:lnSpc>
                <a:spcPct val="150000"/>
              </a:lnSpc>
            </a:pPr>
            <a:r>
              <a:rPr lang="es-PY" sz="2000" dirty="0" smtClean="0"/>
              <a:t>◦ 10.1.2 Seguridad de las comunicaciones en servicios accesibles por redes públicas.</a:t>
            </a:r>
          </a:p>
          <a:p>
            <a:pPr algn="just">
              <a:lnSpc>
                <a:spcPct val="150000"/>
              </a:lnSpc>
            </a:pPr>
            <a:r>
              <a:rPr lang="es-PY" sz="2000" dirty="0" smtClean="0"/>
              <a:t>◦ 10.1.3 Protección de las transacciones por redes telemáticas.</a:t>
            </a:r>
          </a:p>
          <a:p>
            <a:pPr algn="just">
              <a:lnSpc>
                <a:spcPct val="150000"/>
              </a:lnSpc>
            </a:pPr>
            <a:r>
              <a:rPr lang="es-PY" sz="2000" dirty="0" smtClean="0"/>
              <a:t>10.2. Seguridad en los procesos de desarrollo y soporte.</a:t>
            </a:r>
          </a:p>
          <a:p>
            <a:pPr algn="just">
              <a:lnSpc>
                <a:spcPct val="150000"/>
              </a:lnSpc>
            </a:pPr>
            <a:r>
              <a:rPr lang="es-PY" sz="2000" dirty="0" smtClean="0"/>
              <a:t>◦ 10.2.1 Política de desarrollo seguro de software.</a:t>
            </a:r>
          </a:p>
        </p:txBody>
      </p:sp>
    </p:spTree>
    <p:extLst>
      <p:ext uri="{BB962C8B-B14F-4D97-AF65-F5344CB8AC3E}">
        <p14:creationId xmlns:p14="http://schemas.microsoft.com/office/powerpoint/2010/main" val="23166482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7" name="CuadroTexto 6"/>
          <p:cNvSpPr txBox="1"/>
          <p:nvPr/>
        </p:nvSpPr>
        <p:spPr>
          <a:xfrm>
            <a:off x="850900" y="1588230"/>
            <a:ext cx="9448800" cy="3785652"/>
          </a:xfrm>
          <a:prstGeom prst="rect">
            <a:avLst/>
          </a:prstGeom>
          <a:noFill/>
        </p:spPr>
        <p:txBody>
          <a:bodyPr wrap="square" rtlCol="0">
            <a:spAutoFit/>
          </a:bodyPr>
          <a:lstStyle/>
          <a:p>
            <a:pPr algn="just">
              <a:lnSpc>
                <a:spcPct val="200000"/>
              </a:lnSpc>
            </a:pPr>
            <a:r>
              <a:rPr lang="es-ES" sz="2000" b="1" dirty="0" smtClean="0"/>
              <a:t>Contenido curricular</a:t>
            </a:r>
          </a:p>
          <a:p>
            <a:pPr marL="342900" indent="-342900" algn="just">
              <a:lnSpc>
                <a:spcPct val="200000"/>
              </a:lnSpc>
              <a:buFont typeface="Wingdings" panose="05000000000000000000" pitchFamily="2" charset="2"/>
              <a:buChar char="§"/>
            </a:pPr>
            <a:r>
              <a:rPr lang="es-PY" sz="2000" dirty="0" smtClean="0"/>
              <a:t>Buenas prácticas de seguridad</a:t>
            </a:r>
          </a:p>
          <a:p>
            <a:pPr marL="742950" lvl="1" indent="-285750" algn="just">
              <a:lnSpc>
                <a:spcPct val="200000"/>
              </a:lnSpc>
              <a:buFont typeface="Wingdings" panose="05000000000000000000" pitchFamily="2" charset="2"/>
              <a:buChar char="ü"/>
            </a:pPr>
            <a:r>
              <a:rPr lang="es-PY" sz="2000" dirty="0" smtClean="0"/>
              <a:t>Gestión de credenciales</a:t>
            </a:r>
          </a:p>
          <a:p>
            <a:pPr marL="742950" lvl="1" indent="-285750" algn="just">
              <a:lnSpc>
                <a:spcPct val="200000"/>
              </a:lnSpc>
              <a:buFont typeface="Wingdings" panose="05000000000000000000" pitchFamily="2" charset="2"/>
              <a:buChar char="ü"/>
            </a:pPr>
            <a:r>
              <a:rPr lang="es-PY" sz="2000" dirty="0" smtClean="0"/>
              <a:t>Autenticación </a:t>
            </a:r>
            <a:r>
              <a:rPr lang="es-PY" sz="2000" dirty="0" err="1" smtClean="0"/>
              <a:t>multi</a:t>
            </a:r>
            <a:r>
              <a:rPr lang="es-PY" sz="2000" dirty="0" smtClean="0"/>
              <a:t>-factor</a:t>
            </a:r>
          </a:p>
          <a:p>
            <a:pPr marL="742950" lvl="1" indent="-285750" algn="just">
              <a:lnSpc>
                <a:spcPct val="200000"/>
              </a:lnSpc>
              <a:buFont typeface="Wingdings" panose="05000000000000000000" pitchFamily="2" charset="2"/>
              <a:buChar char="ü"/>
            </a:pPr>
            <a:r>
              <a:rPr lang="es-PY" sz="2000" dirty="0" smtClean="0">
                <a:solidFill>
                  <a:schemeClr val="accent4">
                    <a:lumMod val="75000"/>
                  </a:schemeClr>
                </a:solidFill>
              </a:rPr>
              <a:t>Copias de seguridad</a:t>
            </a:r>
          </a:p>
          <a:p>
            <a:pPr marL="742950" lvl="1" indent="-285750" algn="just">
              <a:lnSpc>
                <a:spcPct val="200000"/>
              </a:lnSpc>
              <a:buFont typeface="Wingdings" panose="05000000000000000000" pitchFamily="2" charset="2"/>
              <a:buChar char="ü"/>
            </a:pPr>
            <a:r>
              <a:rPr lang="es-PY" sz="2000" dirty="0" smtClean="0">
                <a:solidFill>
                  <a:schemeClr val="accent4">
                    <a:lumMod val="75000"/>
                  </a:schemeClr>
                </a:solidFill>
              </a:rPr>
              <a:t>Seguridad del </a:t>
            </a:r>
            <a:r>
              <a:rPr lang="es-PY" sz="2000" dirty="0" err="1" smtClean="0">
                <a:solidFill>
                  <a:schemeClr val="accent4">
                    <a:lumMod val="75000"/>
                  </a:schemeClr>
                </a:solidFill>
              </a:rPr>
              <a:t>Endpoint</a:t>
            </a:r>
            <a:endParaRPr lang="es-PY" sz="2000" dirty="0">
              <a:solidFill>
                <a:schemeClr val="accent4">
                  <a:lumMod val="75000"/>
                </a:schemeClr>
              </a:solidFill>
            </a:endParaRPr>
          </a:p>
        </p:txBody>
      </p:sp>
    </p:spTree>
    <p:extLst>
      <p:ext uri="{BB962C8B-B14F-4D97-AF65-F5344CB8AC3E}">
        <p14:creationId xmlns:p14="http://schemas.microsoft.com/office/powerpoint/2010/main" val="2409619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5170646"/>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10. Adquisición, Desarrollo y Mantenimiento de los Sistemas de Información.</a:t>
            </a:r>
          </a:p>
          <a:p>
            <a:pPr algn="just">
              <a:lnSpc>
                <a:spcPct val="150000"/>
              </a:lnSpc>
            </a:pPr>
            <a:r>
              <a:rPr lang="es-PY" sz="2000" dirty="0" smtClean="0"/>
              <a:t>◦ 10.2.2 Procedimientos de control de cambios en los sistemas.</a:t>
            </a:r>
          </a:p>
          <a:p>
            <a:pPr algn="just">
              <a:lnSpc>
                <a:spcPct val="150000"/>
              </a:lnSpc>
            </a:pPr>
            <a:r>
              <a:rPr lang="es-PY" sz="2000" dirty="0" smtClean="0"/>
              <a:t>◦ 10.2.3 Revisión técnica de las aplicaciones tras efectuar cambios en el sistema operativo.</a:t>
            </a:r>
          </a:p>
          <a:p>
            <a:pPr algn="just">
              <a:lnSpc>
                <a:spcPct val="150000"/>
              </a:lnSpc>
            </a:pPr>
            <a:r>
              <a:rPr lang="es-PY" sz="2000" dirty="0" smtClean="0"/>
              <a:t>◦ 10.2.4 Restricciones a los cambios en los paquetes de software.</a:t>
            </a:r>
          </a:p>
          <a:p>
            <a:pPr algn="just">
              <a:lnSpc>
                <a:spcPct val="150000"/>
              </a:lnSpc>
            </a:pPr>
            <a:r>
              <a:rPr lang="es-PY" sz="2000" dirty="0" smtClean="0"/>
              <a:t>◦ 10.2.5 Uso de principios de ingeniería en protección de sistemas.</a:t>
            </a:r>
          </a:p>
          <a:p>
            <a:pPr algn="just">
              <a:lnSpc>
                <a:spcPct val="150000"/>
              </a:lnSpc>
            </a:pPr>
            <a:r>
              <a:rPr lang="es-PY" sz="2000" dirty="0" smtClean="0"/>
              <a:t>◦ 10.2.6 Seguridad en entornos de desarrollo.</a:t>
            </a:r>
          </a:p>
          <a:p>
            <a:pPr algn="just">
              <a:lnSpc>
                <a:spcPct val="150000"/>
              </a:lnSpc>
            </a:pPr>
            <a:r>
              <a:rPr lang="es-PY" sz="2000" dirty="0" smtClean="0"/>
              <a:t>◦ 10.2.7 Externalización del desarrollo de software.</a:t>
            </a:r>
          </a:p>
        </p:txBody>
      </p:sp>
    </p:spTree>
    <p:extLst>
      <p:ext uri="{BB962C8B-B14F-4D97-AF65-F5344CB8AC3E}">
        <p14:creationId xmlns:p14="http://schemas.microsoft.com/office/powerpoint/2010/main" val="42833511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3785652"/>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10. Adquisición, Desarrollo y Mantenimiento de los Sistemas de Información.</a:t>
            </a:r>
          </a:p>
          <a:p>
            <a:pPr algn="just">
              <a:lnSpc>
                <a:spcPct val="150000"/>
              </a:lnSpc>
            </a:pPr>
            <a:r>
              <a:rPr lang="es-PY" sz="2000" dirty="0" smtClean="0"/>
              <a:t>◦ 10.2.8 Pruebas de funcionalidad durante el desarrollo de los sistemas.</a:t>
            </a:r>
          </a:p>
          <a:p>
            <a:pPr algn="just">
              <a:lnSpc>
                <a:spcPct val="150000"/>
              </a:lnSpc>
            </a:pPr>
            <a:r>
              <a:rPr lang="es-PY" sz="2000" dirty="0" smtClean="0"/>
              <a:t>◦ 10.2.9 Pruebas de aceptación.</a:t>
            </a:r>
          </a:p>
          <a:p>
            <a:pPr algn="just">
              <a:lnSpc>
                <a:spcPct val="150000"/>
              </a:lnSpc>
            </a:pPr>
            <a:r>
              <a:rPr lang="es-PY" sz="2000" dirty="0" smtClean="0"/>
              <a:t>10.3 Datos de prueba.</a:t>
            </a:r>
          </a:p>
          <a:p>
            <a:pPr algn="just">
              <a:lnSpc>
                <a:spcPct val="150000"/>
              </a:lnSpc>
            </a:pPr>
            <a:r>
              <a:rPr lang="es-PY" sz="2000" dirty="0" smtClean="0"/>
              <a:t>◦ 10.3.1 Protección de los datos utilizados en pruebas.</a:t>
            </a:r>
          </a:p>
        </p:txBody>
      </p:sp>
    </p:spTree>
    <p:extLst>
      <p:ext uri="{BB962C8B-B14F-4D97-AF65-F5344CB8AC3E}">
        <p14:creationId xmlns:p14="http://schemas.microsoft.com/office/powerpoint/2010/main" val="3550903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5112105"/>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11. Relaciones con proveedores</a:t>
            </a:r>
          </a:p>
          <a:p>
            <a:pPr algn="just">
              <a:lnSpc>
                <a:spcPct val="150000"/>
              </a:lnSpc>
            </a:pPr>
            <a:r>
              <a:rPr lang="es-PY" sz="2000" dirty="0" smtClean="0"/>
              <a:t>11.1 Seguridad de la información en las relaciones con suministradores.</a:t>
            </a:r>
          </a:p>
          <a:p>
            <a:pPr algn="just">
              <a:lnSpc>
                <a:spcPct val="150000"/>
              </a:lnSpc>
            </a:pPr>
            <a:r>
              <a:rPr lang="es-PY" sz="2000" dirty="0" smtClean="0"/>
              <a:t>◦ 11.1.1 Política de seguridad de la información para suministradores.</a:t>
            </a:r>
          </a:p>
          <a:p>
            <a:pPr algn="just">
              <a:lnSpc>
                <a:spcPct val="150000"/>
              </a:lnSpc>
            </a:pPr>
            <a:r>
              <a:rPr lang="es-PY" sz="2000" dirty="0" smtClean="0"/>
              <a:t>◦ 11.1.2 Tratamiento del riesgo dentro de acuerdos de suministradores.</a:t>
            </a:r>
          </a:p>
          <a:p>
            <a:pPr algn="just">
              <a:lnSpc>
                <a:spcPct val="150000"/>
              </a:lnSpc>
            </a:pPr>
            <a:r>
              <a:rPr lang="es-PY" sz="2000" dirty="0" smtClean="0"/>
              <a:t>◦ 11.1.3 Cadena de suministro en tecnologías de la información y</a:t>
            </a:r>
          </a:p>
          <a:p>
            <a:pPr algn="just">
              <a:lnSpc>
                <a:spcPct val="150000"/>
              </a:lnSpc>
            </a:pPr>
            <a:r>
              <a:rPr lang="es-PY" sz="2000" dirty="0" smtClean="0"/>
              <a:t>◦ comunicaciones.</a:t>
            </a:r>
          </a:p>
          <a:p>
            <a:pPr algn="just">
              <a:lnSpc>
                <a:spcPct val="150000"/>
              </a:lnSpc>
            </a:pPr>
            <a:r>
              <a:rPr lang="es-PY" sz="2000" dirty="0" smtClean="0"/>
              <a:t>11.2 Gestión de la prestación del servicio por suministradores.</a:t>
            </a:r>
          </a:p>
          <a:p>
            <a:pPr algn="just">
              <a:lnSpc>
                <a:spcPct val="150000"/>
              </a:lnSpc>
            </a:pPr>
            <a:r>
              <a:rPr lang="es-PY" sz="2000" dirty="0" smtClean="0"/>
              <a:t>◦ 11.2.1 Supervisión y revisión de los servicios prestados por terceros.</a:t>
            </a:r>
          </a:p>
          <a:p>
            <a:pPr algn="just">
              <a:lnSpc>
                <a:spcPct val="150000"/>
              </a:lnSpc>
            </a:pPr>
            <a:r>
              <a:rPr lang="es-PY" sz="2000" dirty="0" smtClean="0"/>
              <a:t>◦ 11.2.2 Gestión de cambios en los servicios prestados por terceros.</a:t>
            </a:r>
            <a:endParaRPr lang="es-ES" sz="2000" dirty="0" smtClean="0"/>
          </a:p>
        </p:txBody>
      </p:sp>
    </p:spTree>
    <p:extLst>
      <p:ext uri="{BB962C8B-B14F-4D97-AF65-F5344CB8AC3E}">
        <p14:creationId xmlns:p14="http://schemas.microsoft.com/office/powerpoint/2010/main" val="25782997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5170646"/>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r>
              <a:rPr lang="es-PY" sz="2000" b="1" dirty="0" smtClean="0"/>
              <a:t>12. Gestión de Incidentes en la Seguridad de la Información</a:t>
            </a:r>
          </a:p>
          <a:p>
            <a:pPr algn="just">
              <a:lnSpc>
                <a:spcPct val="150000"/>
              </a:lnSpc>
            </a:pPr>
            <a:r>
              <a:rPr lang="es-PY" sz="2000" dirty="0" smtClean="0"/>
              <a:t>12.1 Gestión de incidentes de seguridad de la información y mejoras.</a:t>
            </a:r>
          </a:p>
          <a:p>
            <a:pPr algn="just">
              <a:lnSpc>
                <a:spcPct val="150000"/>
              </a:lnSpc>
            </a:pPr>
            <a:r>
              <a:rPr lang="es-PY" sz="2000" dirty="0" smtClean="0"/>
              <a:t>◦ 12.1.1 Responsabilidades y procedimientos.</a:t>
            </a:r>
          </a:p>
          <a:p>
            <a:pPr algn="just">
              <a:lnSpc>
                <a:spcPct val="150000"/>
              </a:lnSpc>
            </a:pPr>
            <a:r>
              <a:rPr lang="es-PY" sz="2000" dirty="0" smtClean="0"/>
              <a:t>◦ 12.1.2 Notificación de los eventos de seguridad de la información.</a:t>
            </a:r>
          </a:p>
          <a:p>
            <a:pPr algn="just">
              <a:lnSpc>
                <a:spcPct val="150000"/>
              </a:lnSpc>
            </a:pPr>
            <a:r>
              <a:rPr lang="es-PY" sz="2000" dirty="0" smtClean="0"/>
              <a:t>◦ 12.1.3 Notificación de puntos débiles de la seguridad.</a:t>
            </a:r>
          </a:p>
          <a:p>
            <a:pPr algn="just">
              <a:lnSpc>
                <a:spcPct val="150000"/>
              </a:lnSpc>
            </a:pPr>
            <a:r>
              <a:rPr lang="es-PY" sz="2000" dirty="0" smtClean="0"/>
              <a:t>◦ 12.1.4 Valoración de eventos de seguridad de la información y toma de decisiones.</a:t>
            </a:r>
          </a:p>
          <a:p>
            <a:pPr algn="just">
              <a:lnSpc>
                <a:spcPct val="150000"/>
              </a:lnSpc>
            </a:pPr>
            <a:r>
              <a:rPr lang="es-PY" sz="2000" dirty="0" smtClean="0"/>
              <a:t>◦ 12.1.5 Respuesta a los incidentes de seguridad.</a:t>
            </a:r>
          </a:p>
          <a:p>
            <a:pPr algn="just">
              <a:lnSpc>
                <a:spcPct val="150000"/>
              </a:lnSpc>
            </a:pPr>
            <a:r>
              <a:rPr lang="es-PY" sz="2000" dirty="0" smtClean="0"/>
              <a:t>◦ 12.1.6 Aprendizaje de los incidentes de seguridad de la información.</a:t>
            </a:r>
          </a:p>
          <a:p>
            <a:pPr algn="just">
              <a:lnSpc>
                <a:spcPct val="150000"/>
              </a:lnSpc>
            </a:pPr>
            <a:r>
              <a:rPr lang="es-PY" sz="2000" dirty="0" smtClean="0"/>
              <a:t>◦ 12.1.7 Recopilación de evidencias.</a:t>
            </a:r>
            <a:endParaRPr lang="es-ES" sz="2000" dirty="0" smtClean="0"/>
          </a:p>
        </p:txBody>
      </p:sp>
    </p:spTree>
    <p:extLst>
      <p:ext uri="{BB962C8B-B14F-4D97-AF65-F5344CB8AC3E}">
        <p14:creationId xmlns:p14="http://schemas.microsoft.com/office/powerpoint/2010/main" val="14243305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5170646"/>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r>
              <a:rPr lang="es-PY" sz="2000" b="1" dirty="0" smtClean="0"/>
              <a:t>13. Aspectos de Seguridad de la Información en la Gestión de la Continuidad del Negocio</a:t>
            </a:r>
          </a:p>
          <a:p>
            <a:pPr algn="just">
              <a:lnSpc>
                <a:spcPct val="150000"/>
              </a:lnSpc>
            </a:pPr>
            <a:r>
              <a:rPr lang="es-PY" sz="2000" dirty="0" smtClean="0"/>
              <a:t>13.1 Continuidad de la seguridad de la información.</a:t>
            </a:r>
          </a:p>
          <a:p>
            <a:pPr algn="just">
              <a:lnSpc>
                <a:spcPct val="150000"/>
              </a:lnSpc>
            </a:pPr>
            <a:r>
              <a:rPr lang="es-PY" sz="2000" dirty="0" smtClean="0"/>
              <a:t>◦ 13.1.1 Planificación de la continuidad de la seguridad de la información.</a:t>
            </a:r>
          </a:p>
          <a:p>
            <a:pPr algn="just">
              <a:lnSpc>
                <a:spcPct val="150000"/>
              </a:lnSpc>
            </a:pPr>
            <a:r>
              <a:rPr lang="es-PY" sz="2000" dirty="0" smtClean="0"/>
              <a:t>◦ 13.1.2 Implantación de la continuidad de la seguridad de la información.</a:t>
            </a:r>
          </a:p>
          <a:p>
            <a:pPr algn="just">
              <a:lnSpc>
                <a:spcPct val="150000"/>
              </a:lnSpc>
            </a:pPr>
            <a:r>
              <a:rPr lang="es-PY" sz="2000" dirty="0" smtClean="0"/>
              <a:t>◦ 13.1.3 Verificación, revisión y evaluación de la continuidad de la seguridad de la información.</a:t>
            </a:r>
          </a:p>
          <a:p>
            <a:pPr algn="just">
              <a:lnSpc>
                <a:spcPct val="150000"/>
              </a:lnSpc>
            </a:pPr>
            <a:r>
              <a:rPr lang="es-PY" sz="2000" dirty="0" smtClean="0"/>
              <a:t>13.2 Redundancias.</a:t>
            </a:r>
          </a:p>
          <a:p>
            <a:pPr algn="just">
              <a:lnSpc>
                <a:spcPct val="150000"/>
              </a:lnSpc>
            </a:pPr>
            <a:r>
              <a:rPr lang="es-PY" sz="2000" dirty="0" smtClean="0"/>
              <a:t>◦ 13.2.1 Disponibilidad de instalaciones para el procesamiento de la información.</a:t>
            </a:r>
            <a:endParaRPr lang="es-ES" sz="2000" dirty="0" smtClean="0"/>
          </a:p>
        </p:txBody>
      </p:sp>
    </p:spTree>
    <p:extLst>
      <p:ext uri="{BB962C8B-B14F-4D97-AF65-F5344CB8AC3E}">
        <p14:creationId xmlns:p14="http://schemas.microsoft.com/office/powerpoint/2010/main" val="8427920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5112105"/>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dirty="0" smtClean="0"/>
          </a:p>
          <a:p>
            <a:pPr algn="just">
              <a:lnSpc>
                <a:spcPct val="150000"/>
              </a:lnSpc>
            </a:pPr>
            <a:r>
              <a:rPr lang="es-PY" sz="2000" b="1" dirty="0" smtClean="0"/>
              <a:t>14. Cumplimiento</a:t>
            </a:r>
          </a:p>
          <a:p>
            <a:pPr algn="just">
              <a:lnSpc>
                <a:spcPct val="150000"/>
              </a:lnSpc>
            </a:pPr>
            <a:r>
              <a:rPr lang="es-PY" sz="2000" dirty="0" smtClean="0"/>
              <a:t>14.1 Cumplimiento de los requisitos legales y contractuales.</a:t>
            </a:r>
          </a:p>
          <a:p>
            <a:pPr algn="just">
              <a:lnSpc>
                <a:spcPct val="150000"/>
              </a:lnSpc>
            </a:pPr>
            <a:r>
              <a:rPr lang="es-PY" sz="2000" dirty="0" smtClean="0"/>
              <a:t>◦ 14.1.1 Identificación de la legislación aplicable.</a:t>
            </a:r>
          </a:p>
          <a:p>
            <a:pPr algn="just">
              <a:lnSpc>
                <a:spcPct val="150000"/>
              </a:lnSpc>
            </a:pPr>
            <a:r>
              <a:rPr lang="es-PY" sz="2000" dirty="0" smtClean="0"/>
              <a:t>◦ 14.1.2 Derechos de propiedad intelectual (DPI).</a:t>
            </a:r>
          </a:p>
          <a:p>
            <a:pPr algn="just">
              <a:lnSpc>
                <a:spcPct val="150000"/>
              </a:lnSpc>
            </a:pPr>
            <a:r>
              <a:rPr lang="es-PY" sz="2000" dirty="0" smtClean="0"/>
              <a:t>◦ 14.1.3 Protección de los registros de la organización.</a:t>
            </a:r>
          </a:p>
          <a:p>
            <a:pPr algn="just">
              <a:lnSpc>
                <a:spcPct val="150000"/>
              </a:lnSpc>
            </a:pPr>
            <a:r>
              <a:rPr lang="es-PY" sz="2000" dirty="0" smtClean="0"/>
              <a:t>◦ 14.1.4 Protección de datos y privacidad de la información personal.</a:t>
            </a:r>
          </a:p>
          <a:p>
            <a:pPr algn="just">
              <a:lnSpc>
                <a:spcPct val="150000"/>
              </a:lnSpc>
            </a:pPr>
            <a:r>
              <a:rPr lang="es-PY" sz="2000" dirty="0" smtClean="0"/>
              <a:t>◦ 14.1.5 Regulación de los controles criptográficos.</a:t>
            </a:r>
          </a:p>
          <a:p>
            <a:pPr algn="just">
              <a:lnSpc>
                <a:spcPct val="150000"/>
              </a:lnSpc>
            </a:pPr>
            <a:r>
              <a:rPr lang="es-PY" sz="2000" dirty="0" smtClean="0"/>
              <a:t>14.2 Revisiones de la seguridad de la información.</a:t>
            </a:r>
          </a:p>
          <a:p>
            <a:pPr algn="just">
              <a:lnSpc>
                <a:spcPct val="150000"/>
              </a:lnSpc>
            </a:pPr>
            <a:r>
              <a:rPr lang="es-PY" sz="2000" dirty="0" smtClean="0"/>
              <a:t>◦ 14.2.1 Revisión independiente de la seguridad de la información.</a:t>
            </a:r>
            <a:endParaRPr lang="es-ES" sz="2000" dirty="0" smtClean="0"/>
          </a:p>
        </p:txBody>
      </p:sp>
    </p:spTree>
    <p:extLst>
      <p:ext uri="{BB962C8B-B14F-4D97-AF65-F5344CB8AC3E}">
        <p14:creationId xmlns:p14="http://schemas.microsoft.com/office/powerpoint/2010/main" val="31988171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4" name="CuadroTexto 3"/>
          <p:cNvSpPr txBox="1"/>
          <p:nvPr/>
        </p:nvSpPr>
        <p:spPr>
          <a:xfrm>
            <a:off x="850900" y="1473200"/>
            <a:ext cx="9448800" cy="4247317"/>
          </a:xfrm>
          <a:prstGeom prst="rect">
            <a:avLst/>
          </a:prstGeom>
          <a:noFill/>
        </p:spPr>
        <p:txBody>
          <a:bodyPr wrap="square" rtlCol="0">
            <a:spAutoFit/>
          </a:bodyPr>
          <a:lstStyle/>
          <a:p>
            <a:pPr algn="just">
              <a:lnSpc>
                <a:spcPct val="150000"/>
              </a:lnSpc>
            </a:pPr>
            <a:r>
              <a:rPr lang="es-ES" sz="2000" b="1" dirty="0" smtClean="0"/>
              <a:t>Buenas prácticas de seguridad</a:t>
            </a:r>
          </a:p>
          <a:p>
            <a:pPr algn="just">
              <a:lnSpc>
                <a:spcPct val="150000"/>
              </a:lnSpc>
            </a:pPr>
            <a:endParaRPr lang="es-ES" sz="2000" b="1" dirty="0" smtClean="0"/>
          </a:p>
          <a:p>
            <a:pPr marL="342900" indent="-342900" algn="just">
              <a:lnSpc>
                <a:spcPct val="150000"/>
              </a:lnSpc>
              <a:buFont typeface="Wingdings" panose="05000000000000000000" pitchFamily="2" charset="2"/>
              <a:buChar char="§"/>
            </a:pPr>
            <a:r>
              <a:rPr lang="es-ES" sz="2000" b="1" dirty="0" smtClean="0"/>
              <a:t>Norma ISO 27002</a:t>
            </a:r>
          </a:p>
          <a:p>
            <a:pPr lvl="1" algn="just">
              <a:lnSpc>
                <a:spcPct val="150000"/>
              </a:lnSpc>
            </a:pPr>
            <a:r>
              <a:rPr lang="es-PY" sz="2000" dirty="0" smtClean="0"/>
              <a:t>Es una guía de buenas prácticas que describe los objetivos de control y controles recomendables en cuanto a seguridad de la información; cuenta con 14 Dominios, 35 Objetivos de Control y 114 controles.</a:t>
            </a:r>
          </a:p>
          <a:p>
            <a:pPr lvl="1" algn="just">
              <a:lnSpc>
                <a:spcPct val="150000"/>
              </a:lnSpc>
            </a:pPr>
            <a:endParaRPr lang="es-ES" sz="2000" dirty="0"/>
          </a:p>
          <a:p>
            <a:pPr lvl="1" algn="just">
              <a:lnSpc>
                <a:spcPct val="150000"/>
              </a:lnSpc>
            </a:pPr>
            <a:r>
              <a:rPr lang="es-PY" sz="2000" dirty="0" smtClean="0">
                <a:hlinkClick r:id="rId2"/>
              </a:rPr>
              <a:t>http://www.iso27000.es/download/ControlesISO27002-2013.pdf</a:t>
            </a:r>
            <a:endParaRPr lang="es-ES" sz="2000" dirty="0" smtClean="0"/>
          </a:p>
          <a:p>
            <a:pPr algn="just">
              <a:lnSpc>
                <a:spcPct val="150000"/>
              </a:lnSpc>
            </a:pPr>
            <a:endParaRPr lang="es-ES" sz="2000" b="1" dirty="0" smtClean="0"/>
          </a:p>
        </p:txBody>
      </p:sp>
    </p:spTree>
    <p:extLst>
      <p:ext uri="{BB962C8B-B14F-4D97-AF65-F5344CB8AC3E}">
        <p14:creationId xmlns:p14="http://schemas.microsoft.com/office/powerpoint/2010/main" val="130969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4708981"/>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b="1" dirty="0" smtClean="0"/>
          </a:p>
          <a:p>
            <a:pPr algn="just">
              <a:lnSpc>
                <a:spcPct val="150000"/>
              </a:lnSpc>
            </a:pPr>
            <a:r>
              <a:rPr lang="es-PY" sz="2000" dirty="0" smtClean="0"/>
              <a:t>1. Política de seguridad</a:t>
            </a:r>
          </a:p>
          <a:p>
            <a:pPr algn="just">
              <a:lnSpc>
                <a:spcPct val="150000"/>
              </a:lnSpc>
            </a:pPr>
            <a:r>
              <a:rPr lang="es-PY" sz="2000" dirty="0" smtClean="0"/>
              <a:t>2. Aspectos Organizativos de la Seguridad de la Información</a:t>
            </a:r>
          </a:p>
          <a:p>
            <a:pPr algn="just">
              <a:lnSpc>
                <a:spcPct val="150000"/>
              </a:lnSpc>
            </a:pPr>
            <a:r>
              <a:rPr lang="es-PY" sz="2000" dirty="0" smtClean="0"/>
              <a:t>3. Seguridad Ligada a los Recursos Humanos.</a:t>
            </a:r>
          </a:p>
          <a:p>
            <a:pPr algn="just">
              <a:lnSpc>
                <a:spcPct val="150000"/>
              </a:lnSpc>
            </a:pPr>
            <a:r>
              <a:rPr lang="es-PY" sz="2000" dirty="0" smtClean="0"/>
              <a:t>4. Gestión de Activos</a:t>
            </a:r>
          </a:p>
          <a:p>
            <a:pPr algn="just">
              <a:lnSpc>
                <a:spcPct val="150000"/>
              </a:lnSpc>
            </a:pPr>
            <a:r>
              <a:rPr lang="es-PY" sz="2000" dirty="0" smtClean="0"/>
              <a:t>5. Control de Accesos.</a:t>
            </a:r>
          </a:p>
          <a:p>
            <a:pPr algn="just">
              <a:lnSpc>
                <a:spcPct val="150000"/>
              </a:lnSpc>
            </a:pPr>
            <a:r>
              <a:rPr lang="es-PY" sz="2000" dirty="0" smtClean="0"/>
              <a:t>6. Cifrado</a:t>
            </a:r>
          </a:p>
          <a:p>
            <a:pPr algn="just">
              <a:lnSpc>
                <a:spcPct val="150000"/>
              </a:lnSpc>
            </a:pPr>
            <a:r>
              <a:rPr lang="es-PY" sz="2000" dirty="0" smtClean="0"/>
              <a:t>7. Seguridad Física y Ambiental</a:t>
            </a:r>
          </a:p>
          <a:p>
            <a:pPr algn="just">
              <a:lnSpc>
                <a:spcPct val="150000"/>
              </a:lnSpc>
            </a:pPr>
            <a:r>
              <a:rPr lang="es-PY" sz="2000" dirty="0" smtClean="0"/>
              <a:t>8. Seguridad en la Operativa</a:t>
            </a:r>
          </a:p>
        </p:txBody>
      </p:sp>
    </p:spTree>
    <p:extLst>
      <p:ext uri="{BB962C8B-B14F-4D97-AF65-F5344CB8AC3E}">
        <p14:creationId xmlns:p14="http://schemas.microsoft.com/office/powerpoint/2010/main" val="8287306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ítulo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mtClean="0"/>
              <a:t>Protección de la información</a:t>
            </a:r>
            <a:endParaRPr lang="es-PY" dirty="0"/>
          </a:p>
        </p:txBody>
      </p:sp>
      <p:sp>
        <p:nvSpPr>
          <p:cNvPr id="5" name="CuadroTexto 4"/>
          <p:cNvSpPr txBox="1"/>
          <p:nvPr/>
        </p:nvSpPr>
        <p:spPr>
          <a:xfrm>
            <a:off x="754434" y="1533465"/>
            <a:ext cx="9448800" cy="4247317"/>
          </a:xfrm>
          <a:prstGeom prst="rect">
            <a:avLst/>
          </a:prstGeom>
          <a:noFill/>
        </p:spPr>
        <p:txBody>
          <a:bodyPr wrap="square" rtlCol="0">
            <a:spAutoFit/>
          </a:bodyPr>
          <a:lstStyle/>
          <a:p>
            <a:pPr algn="just">
              <a:lnSpc>
                <a:spcPct val="150000"/>
              </a:lnSpc>
            </a:pPr>
            <a:r>
              <a:rPr lang="es-PY" sz="2000" b="1" dirty="0"/>
              <a:t>P</a:t>
            </a:r>
            <a:r>
              <a:rPr lang="es-PY" sz="2000" b="1" dirty="0" smtClean="0"/>
              <a:t>olítica y dominios que estructura la ISO 27002</a:t>
            </a:r>
          </a:p>
          <a:p>
            <a:pPr algn="just">
              <a:lnSpc>
                <a:spcPct val="150000"/>
              </a:lnSpc>
            </a:pPr>
            <a:endParaRPr lang="es-ES" sz="2000" b="1" dirty="0" smtClean="0"/>
          </a:p>
          <a:p>
            <a:pPr algn="just">
              <a:lnSpc>
                <a:spcPct val="150000"/>
              </a:lnSpc>
            </a:pPr>
            <a:r>
              <a:rPr lang="es-PY" sz="2000" dirty="0" smtClean="0"/>
              <a:t>9. Seguridad en las Telecomunicaciones</a:t>
            </a:r>
          </a:p>
          <a:p>
            <a:pPr algn="just">
              <a:lnSpc>
                <a:spcPct val="150000"/>
              </a:lnSpc>
            </a:pPr>
            <a:r>
              <a:rPr lang="es-PY" sz="2000" dirty="0" smtClean="0"/>
              <a:t>10. Adquisición, Desarrollo y Mantenimiento de los Sistemas de Información</a:t>
            </a:r>
          </a:p>
          <a:p>
            <a:pPr algn="just">
              <a:lnSpc>
                <a:spcPct val="150000"/>
              </a:lnSpc>
            </a:pPr>
            <a:r>
              <a:rPr lang="es-PY" sz="2000" dirty="0" smtClean="0"/>
              <a:t>11. Relaciones con proveedores</a:t>
            </a:r>
          </a:p>
          <a:p>
            <a:pPr algn="just">
              <a:lnSpc>
                <a:spcPct val="150000"/>
              </a:lnSpc>
            </a:pPr>
            <a:r>
              <a:rPr lang="es-PY" sz="2000" dirty="0" smtClean="0"/>
              <a:t>12. Gestión de Incidentes en la Seguridad de la Información</a:t>
            </a:r>
          </a:p>
          <a:p>
            <a:pPr algn="just">
              <a:lnSpc>
                <a:spcPct val="150000"/>
              </a:lnSpc>
            </a:pPr>
            <a:r>
              <a:rPr lang="es-PY" sz="2000" dirty="0" smtClean="0"/>
              <a:t>13. Aspectos de Seguridad de la Información en la Gestión de la Continuidad del Negocio</a:t>
            </a:r>
          </a:p>
          <a:p>
            <a:pPr algn="just">
              <a:lnSpc>
                <a:spcPct val="150000"/>
              </a:lnSpc>
            </a:pPr>
            <a:r>
              <a:rPr lang="es-PY" sz="2000" dirty="0" smtClean="0"/>
              <a:t>14. Cumplimiento</a:t>
            </a:r>
            <a:endParaRPr lang="es-ES" sz="2000" dirty="0" smtClean="0"/>
          </a:p>
        </p:txBody>
      </p:sp>
    </p:spTree>
    <p:extLst>
      <p:ext uri="{BB962C8B-B14F-4D97-AF65-F5344CB8AC3E}">
        <p14:creationId xmlns:p14="http://schemas.microsoft.com/office/powerpoint/2010/main" val="27407701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4" name="CuadroTexto 3"/>
          <p:cNvSpPr txBox="1"/>
          <p:nvPr/>
        </p:nvSpPr>
        <p:spPr>
          <a:xfrm>
            <a:off x="850900" y="1371600"/>
            <a:ext cx="9448800" cy="1477328"/>
          </a:xfrm>
          <a:prstGeom prst="rect">
            <a:avLst/>
          </a:prstGeom>
          <a:noFill/>
        </p:spPr>
        <p:txBody>
          <a:bodyPr wrap="square" rtlCol="0">
            <a:spAutoFit/>
          </a:bodyPr>
          <a:lstStyle/>
          <a:p>
            <a:pPr algn="just">
              <a:lnSpc>
                <a:spcPct val="150000"/>
              </a:lnSpc>
            </a:pPr>
            <a:r>
              <a:rPr lang="es-ES" sz="2000" b="1" dirty="0" smtClean="0"/>
              <a:t>Buenas prácticas de seguridad - Credenciales</a:t>
            </a:r>
          </a:p>
          <a:p>
            <a:pPr algn="just">
              <a:lnSpc>
                <a:spcPct val="150000"/>
              </a:lnSpc>
            </a:pPr>
            <a:endParaRPr lang="es-ES" sz="2000" b="1" dirty="0" smtClean="0"/>
          </a:p>
          <a:p>
            <a:pPr marL="342900" indent="-342900" algn="just">
              <a:lnSpc>
                <a:spcPct val="150000"/>
              </a:lnSpc>
              <a:buFont typeface="Wingdings" panose="05000000000000000000" pitchFamily="2" charset="2"/>
              <a:buChar char="§"/>
            </a:pPr>
            <a:r>
              <a:rPr lang="es-ES" sz="2000" b="1" dirty="0" smtClean="0"/>
              <a:t>Identificación y autorización</a:t>
            </a:r>
          </a:p>
        </p:txBody>
      </p:sp>
      <p:sp>
        <p:nvSpPr>
          <p:cNvPr id="5" name="CuadroTexto 4"/>
          <p:cNvSpPr txBox="1"/>
          <p:nvPr/>
        </p:nvSpPr>
        <p:spPr>
          <a:xfrm>
            <a:off x="850900" y="3281680"/>
            <a:ext cx="9448800" cy="2862322"/>
          </a:xfrm>
          <a:prstGeom prst="rect">
            <a:avLst/>
          </a:prstGeom>
          <a:noFill/>
        </p:spPr>
        <p:txBody>
          <a:bodyPr wrap="square" rtlCol="0">
            <a:spAutoFit/>
          </a:bodyPr>
          <a:lstStyle/>
          <a:p>
            <a:pPr algn="just">
              <a:lnSpc>
                <a:spcPct val="150000"/>
              </a:lnSpc>
            </a:pPr>
            <a:r>
              <a:rPr lang="es-PY" sz="2000" dirty="0" smtClean="0"/>
              <a:t>La </a:t>
            </a:r>
            <a:r>
              <a:rPr lang="es-PY" sz="2000" b="1" u="sng" dirty="0" smtClean="0"/>
              <a:t>identificación</a:t>
            </a:r>
            <a:r>
              <a:rPr lang="es-PY" sz="2000" dirty="0" smtClean="0"/>
              <a:t> es la capacidad de identificar de forma exclusiva a un usuario de un sistema o una aplicación que se está ejecutando en el sistema. </a:t>
            </a:r>
          </a:p>
          <a:p>
            <a:pPr algn="just">
              <a:lnSpc>
                <a:spcPct val="150000"/>
              </a:lnSpc>
            </a:pPr>
            <a:r>
              <a:rPr lang="es-PY" sz="2000" dirty="0" smtClean="0"/>
              <a:t>La </a:t>
            </a:r>
            <a:r>
              <a:rPr lang="es-PY" sz="2000" b="1" u="sng" dirty="0" smtClean="0"/>
              <a:t>autenticación</a:t>
            </a:r>
            <a:r>
              <a:rPr lang="es-PY" sz="2000" dirty="0" smtClean="0"/>
              <a:t> es la capacidad de demostrar que un usuario o una aplicación es realmente quién dicha persona o aplicación asegura ser.</a:t>
            </a:r>
            <a:endParaRPr lang="es-ES" sz="2000" dirty="0" smtClean="0"/>
          </a:p>
          <a:p>
            <a:pPr algn="just">
              <a:lnSpc>
                <a:spcPct val="150000"/>
              </a:lnSpc>
            </a:pPr>
            <a:endParaRPr lang="es-ES" sz="2000" b="1" dirty="0" smtClean="0"/>
          </a:p>
        </p:txBody>
      </p:sp>
    </p:spTree>
    <p:extLst>
      <p:ext uri="{BB962C8B-B14F-4D97-AF65-F5344CB8AC3E}">
        <p14:creationId xmlns:p14="http://schemas.microsoft.com/office/powerpoint/2010/main" val="71957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dirty="0" smtClean="0"/>
              <a:t>Protección de la información</a:t>
            </a:r>
            <a:endParaRPr lang="es-PY" dirty="0"/>
          </a:p>
        </p:txBody>
      </p:sp>
      <p:sp>
        <p:nvSpPr>
          <p:cNvPr id="4" name="CuadroTexto 3"/>
          <p:cNvSpPr txBox="1"/>
          <p:nvPr/>
        </p:nvSpPr>
        <p:spPr>
          <a:xfrm>
            <a:off x="850900" y="1152983"/>
            <a:ext cx="9448800" cy="1477328"/>
          </a:xfrm>
          <a:prstGeom prst="rect">
            <a:avLst/>
          </a:prstGeom>
          <a:noFill/>
        </p:spPr>
        <p:txBody>
          <a:bodyPr wrap="square" rtlCol="0">
            <a:spAutoFit/>
          </a:bodyPr>
          <a:lstStyle/>
          <a:p>
            <a:pPr algn="just">
              <a:lnSpc>
                <a:spcPct val="150000"/>
              </a:lnSpc>
            </a:pPr>
            <a:r>
              <a:rPr lang="es-ES" sz="2000" b="1" dirty="0" smtClean="0"/>
              <a:t>Buenas prácticas de seguridad - Credenciales</a:t>
            </a:r>
          </a:p>
          <a:p>
            <a:pPr marL="342900" indent="-342900" algn="just">
              <a:lnSpc>
                <a:spcPct val="150000"/>
              </a:lnSpc>
              <a:buFont typeface="Wingdings" panose="05000000000000000000" pitchFamily="2" charset="2"/>
              <a:buChar char="§"/>
            </a:pPr>
            <a:endParaRPr lang="es-PY" sz="2000" b="1" dirty="0" smtClean="0"/>
          </a:p>
          <a:p>
            <a:pPr marL="342900" indent="-342900" algn="just">
              <a:lnSpc>
                <a:spcPct val="150000"/>
              </a:lnSpc>
              <a:buFont typeface="Wingdings" panose="05000000000000000000" pitchFamily="2" charset="2"/>
              <a:buChar char="§"/>
            </a:pPr>
            <a:r>
              <a:rPr lang="es-PY" sz="2000" b="1" dirty="0" smtClean="0"/>
              <a:t>Problemas habituales con las credenciales</a:t>
            </a:r>
            <a:endParaRPr lang="es-ES" sz="2000" b="1" dirty="0" smtClean="0"/>
          </a:p>
        </p:txBody>
      </p:sp>
      <p:sp>
        <p:nvSpPr>
          <p:cNvPr id="6" name="CuadroTexto 5"/>
          <p:cNvSpPr txBox="1"/>
          <p:nvPr/>
        </p:nvSpPr>
        <p:spPr>
          <a:xfrm>
            <a:off x="850900" y="2814320"/>
            <a:ext cx="10284460" cy="1015663"/>
          </a:xfrm>
          <a:prstGeom prst="rect">
            <a:avLst/>
          </a:prstGeom>
          <a:noFill/>
        </p:spPr>
        <p:txBody>
          <a:bodyPr wrap="square" rtlCol="0">
            <a:spAutoFit/>
          </a:bodyPr>
          <a:lstStyle/>
          <a:p>
            <a:pPr marL="342900" indent="-342900" algn="just">
              <a:lnSpc>
                <a:spcPct val="150000"/>
              </a:lnSpc>
              <a:buFont typeface="Century Gothic" panose="020B0502020202020204" pitchFamily="34" charset="0"/>
              <a:buChar char="X"/>
            </a:pPr>
            <a:r>
              <a:rPr lang="es-ES" sz="2000" dirty="0" smtClean="0"/>
              <a:t>Uso de contraseñas por defecto.</a:t>
            </a:r>
          </a:p>
          <a:p>
            <a:pPr marL="800100" lvl="1" indent="-342900" algn="just">
              <a:lnSpc>
                <a:spcPct val="150000"/>
              </a:lnSpc>
              <a:buFont typeface="Wingdings" panose="05000000000000000000" pitchFamily="2" charset="2"/>
              <a:buChar char="ü"/>
            </a:pPr>
            <a:r>
              <a:rPr lang="es-ES" sz="2000" dirty="0" smtClean="0"/>
              <a:t>Cambiar toda contraseña por defecto de los sistemas o usuarios.</a:t>
            </a:r>
          </a:p>
        </p:txBody>
      </p:sp>
      <p:sp>
        <p:nvSpPr>
          <p:cNvPr id="8" name="CuadroTexto 7"/>
          <p:cNvSpPr txBox="1"/>
          <p:nvPr/>
        </p:nvSpPr>
        <p:spPr>
          <a:xfrm>
            <a:off x="850900" y="4034312"/>
            <a:ext cx="10284460" cy="957121"/>
          </a:xfrm>
          <a:prstGeom prst="rect">
            <a:avLst/>
          </a:prstGeom>
          <a:noFill/>
        </p:spPr>
        <p:txBody>
          <a:bodyPr wrap="square" rtlCol="0">
            <a:spAutoFit/>
          </a:bodyPr>
          <a:lstStyle/>
          <a:p>
            <a:pPr marL="342900" indent="-342900" algn="just">
              <a:lnSpc>
                <a:spcPct val="150000"/>
              </a:lnSpc>
              <a:buFont typeface="Century Gothic" panose="020B0502020202020204" pitchFamily="34" charset="0"/>
              <a:buChar char="X"/>
            </a:pPr>
            <a:r>
              <a:rPr lang="es-ES" sz="2000" dirty="0" smtClean="0"/>
              <a:t>Uso de contraseñas compartidas.</a:t>
            </a:r>
          </a:p>
          <a:p>
            <a:pPr marL="800100" lvl="1" indent="-342900" algn="just">
              <a:lnSpc>
                <a:spcPct val="150000"/>
              </a:lnSpc>
              <a:buFont typeface="Wingdings" panose="05000000000000000000" pitchFamily="2" charset="2"/>
              <a:buChar char="ü"/>
            </a:pPr>
            <a:r>
              <a:rPr lang="es-ES" sz="2000" dirty="0" smtClean="0"/>
              <a:t>Prohibir y controlar que no se compartan contraseñas entre usuarios.</a:t>
            </a:r>
          </a:p>
        </p:txBody>
      </p:sp>
      <p:sp>
        <p:nvSpPr>
          <p:cNvPr id="9" name="CuadroTexto 8"/>
          <p:cNvSpPr txBox="1"/>
          <p:nvPr/>
        </p:nvSpPr>
        <p:spPr>
          <a:xfrm>
            <a:off x="850900" y="5195762"/>
            <a:ext cx="10284460" cy="957121"/>
          </a:xfrm>
          <a:prstGeom prst="rect">
            <a:avLst/>
          </a:prstGeom>
          <a:noFill/>
        </p:spPr>
        <p:txBody>
          <a:bodyPr wrap="square" rtlCol="0">
            <a:spAutoFit/>
          </a:bodyPr>
          <a:lstStyle/>
          <a:p>
            <a:pPr marL="342900" indent="-342900" algn="just">
              <a:lnSpc>
                <a:spcPct val="150000"/>
              </a:lnSpc>
              <a:buFont typeface="Century Gothic" panose="020B0502020202020204" pitchFamily="34" charset="0"/>
              <a:buChar char="X"/>
            </a:pPr>
            <a:r>
              <a:rPr lang="es-ES" sz="2000" dirty="0" smtClean="0"/>
              <a:t>Incremento de uso de credenciales.</a:t>
            </a:r>
          </a:p>
          <a:p>
            <a:pPr marL="800100" lvl="1" indent="-342900" algn="just">
              <a:lnSpc>
                <a:spcPct val="150000"/>
              </a:lnSpc>
              <a:buFont typeface="Wingdings" panose="05000000000000000000" pitchFamily="2" charset="2"/>
              <a:buChar char="ü"/>
            </a:pPr>
            <a:r>
              <a:rPr lang="es-ES" sz="2000" dirty="0" smtClean="0"/>
              <a:t>Evaluar la utilización de single </a:t>
            </a:r>
            <a:r>
              <a:rPr lang="es-ES" sz="2000" dirty="0" err="1" smtClean="0"/>
              <a:t>sing</a:t>
            </a:r>
            <a:r>
              <a:rPr lang="es-ES" sz="2000" dirty="0" smtClean="0"/>
              <a:t> </a:t>
            </a:r>
            <a:r>
              <a:rPr lang="es-ES" sz="2000" dirty="0" err="1" smtClean="0"/>
              <a:t>on</a:t>
            </a:r>
            <a:r>
              <a:rPr lang="es-ES" sz="2000" dirty="0" smtClean="0"/>
              <a:t>.</a:t>
            </a:r>
          </a:p>
        </p:txBody>
      </p:sp>
    </p:spTree>
    <p:extLst>
      <p:ext uri="{BB962C8B-B14F-4D97-AF65-F5344CB8AC3E}">
        <p14:creationId xmlns:p14="http://schemas.microsoft.com/office/powerpoint/2010/main" val="191085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293</TotalTime>
  <Words>2677</Words>
  <Application>Microsoft Office PowerPoint</Application>
  <PresentationFormat>Panorámica</PresentationFormat>
  <Paragraphs>398</Paragraphs>
  <Slides>45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Century Gothic</vt:lpstr>
      <vt:lpstr>Wingdings</vt:lpstr>
      <vt:lpstr>Wingdings 3</vt:lpstr>
      <vt:lpstr>Ion</vt:lpstr>
      <vt:lpstr>Programa de especialización en Ciberdefensa y Ciberseguridad Estratégica (PECCE)</vt:lpstr>
      <vt:lpstr>Protección de la información</vt:lpstr>
      <vt:lpstr>Protección de la información</vt:lpstr>
      <vt:lpstr>Protección de la información</vt:lpstr>
      <vt:lpstr>Protección de la información</vt:lpstr>
      <vt:lpstr>Presentación de PowerPoint</vt:lpstr>
      <vt:lpstr>Presentación de PowerPoint</vt:lpstr>
      <vt:lpstr>Protección de la información</vt:lpstr>
      <vt:lpstr>Protección de la información</vt:lpstr>
      <vt:lpstr>Protección de la información</vt:lpstr>
      <vt:lpstr>Protección de la información</vt:lpstr>
      <vt:lpstr>Protección de la información</vt:lpstr>
      <vt:lpstr>Protección de la información</vt:lpstr>
      <vt:lpstr>Protección de la información</vt:lpstr>
      <vt:lpstr>Protección de la información</vt:lpstr>
      <vt:lpstr>Protección de la información</vt:lpstr>
      <vt:lpstr>Protección de la información</vt:lpstr>
      <vt:lpstr>Protección de la información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BBVAPY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DE ESPECIALIZACIÓN EN CIBERDEFENSA Y CIBERSEGURIDAD ESTRATÉGICA (PECCE)</dc:title>
  <dc:creator>Jose Lesme</dc:creator>
  <cp:lastModifiedBy>Jose Lesme</cp:lastModifiedBy>
  <cp:revision>26</cp:revision>
  <dcterms:created xsi:type="dcterms:W3CDTF">2019-08-19T13:14:59Z</dcterms:created>
  <dcterms:modified xsi:type="dcterms:W3CDTF">2019-08-19T18:08:39Z</dcterms:modified>
</cp:coreProperties>
</file>