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5" roundtripDataSignature="AMtx7mha1lN30dENcgMzoDdFaj1mHEGE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customschemas.google.com/relationships/presentationmetadata" Target="meta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3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3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600"/>
              <a:buFont typeface="Gill Sans"/>
              <a:buNone/>
              <a:defRPr sz="3600">
                <a:solidFill>
                  <a:srgbClr val="FEFEFE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3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3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3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3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2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32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Gill Sans"/>
              <a:buNone/>
              <a:defRPr sz="36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2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32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1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800"/>
              <a:buFont typeface="Gill Sans"/>
              <a:buNone/>
              <a:defRPr b="0" i="0" sz="28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31"/>
          <p:cNvSpPr txBox="1"/>
          <p:nvPr>
            <p:ph idx="1" type="body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22072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10388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703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8704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" name="Google Shape;8;p31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" name="Google Shape;9;p31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" name="Google Shape;10;p31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  <p:sp>
        <p:nvSpPr>
          <p:cNvPr id="11" name="Google Shape;11;p3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3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3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0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Gill Sans"/>
              <a:buNone/>
              <a:defRPr b="0" i="0" sz="28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" name="Google Shape;23;p30"/>
          <p:cNvSpPr txBox="1"/>
          <p:nvPr>
            <p:ph idx="1" type="body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22072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10388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703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8704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4" name="Google Shape;24;p30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6" name="Google Shape;26;p30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  <p:sp>
        <p:nvSpPr>
          <p:cNvPr id="27" name="Google Shape;27;p30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0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3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3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2.png"/><Relationship Id="rId4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2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Relationship Id="rId4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36.png"/><Relationship Id="rId5" Type="http://schemas.openxmlformats.org/officeDocument/2006/relationships/image" Target="../media/image1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jpg"/><Relationship Id="rId4" Type="http://schemas.openxmlformats.org/officeDocument/2006/relationships/image" Target="../media/image20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4.png"/><Relationship Id="rId4" Type="http://schemas.openxmlformats.org/officeDocument/2006/relationships/image" Target="../media/image2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8.png"/><Relationship Id="rId4" Type="http://schemas.openxmlformats.org/officeDocument/2006/relationships/image" Target="../media/image2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8.png"/><Relationship Id="rId4" Type="http://schemas.openxmlformats.org/officeDocument/2006/relationships/image" Target="../media/image35.png"/><Relationship Id="rId5" Type="http://schemas.openxmlformats.org/officeDocument/2006/relationships/image" Target="../media/image3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3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php.net/get/php_manual_en.chm/from/a/mirror" TargetMode="External"/><Relationship Id="rId4" Type="http://schemas.openxmlformats.org/officeDocument/2006/relationships/hyperlink" Target="http://php.net/get/php_enhanced_en.chm/from/a/mirror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2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5264726" y="120073"/>
            <a:ext cx="6816439" cy="10806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3" name="Google Shape;43;p1"/>
          <p:cNvSpPr txBox="1"/>
          <p:nvPr>
            <p:ph type="ctrTitle"/>
          </p:nvPr>
        </p:nvSpPr>
        <p:spPr>
          <a:xfrm>
            <a:off x="4857404" y="1577340"/>
            <a:ext cx="6228950" cy="3703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Gill Sans"/>
              <a:buNone/>
            </a:pPr>
            <a:r>
              <a:rPr lang="en-ID" sz="6600">
                <a:solidFill>
                  <a:srgbClr val="FFFFFF"/>
                </a:solidFill>
              </a:rPr>
              <a:t>PELATIHAN PEMBUATAN WEBSITE</a:t>
            </a:r>
            <a:endParaRPr sz="6600">
              <a:solidFill>
                <a:srgbClr val="FFFFFF"/>
              </a:solidFill>
            </a:endParaRPr>
          </a:p>
        </p:txBody>
      </p:sp>
      <p:sp>
        <p:nvSpPr>
          <p:cNvPr id="44" name="Google Shape;44;p1"/>
          <p:cNvSpPr txBox="1"/>
          <p:nvPr>
            <p:ph idx="1" type="subTitle"/>
          </p:nvPr>
        </p:nvSpPr>
        <p:spPr>
          <a:xfrm>
            <a:off x="1591864" y="1577340"/>
            <a:ext cx="2717172" cy="3703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576"/>
              <a:buNone/>
            </a:pPr>
            <a:r>
              <a:rPr lang="en-ID" sz="2800"/>
              <a:t>BPSDMP KOMINFO SURABAYA</a:t>
            </a:r>
            <a:endParaRPr/>
          </a:p>
          <a:p>
            <a:pPr indent="0" lvl="0" marL="0" rtl="0" algn="l">
              <a:spcBef>
                <a:spcPts val="1160"/>
              </a:spcBef>
              <a:spcAft>
                <a:spcPts val="0"/>
              </a:spcAft>
              <a:buSzPts val="2576"/>
              <a:buNone/>
            </a:pPr>
            <a:r>
              <a:rPr lang="en-ID" sz="2800"/>
              <a:t>25 – 29 JULY 2019</a:t>
            </a:r>
            <a:endParaRPr/>
          </a:p>
        </p:txBody>
      </p:sp>
      <p:sp>
        <p:nvSpPr>
          <p:cNvPr id="45" name="Google Shape;45;p1"/>
          <p:cNvSpPr/>
          <p:nvPr/>
        </p:nvSpPr>
        <p:spPr>
          <a:xfrm rot="-5400000">
            <a:off x="313938" y="3383280"/>
            <a:ext cx="228600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1"/>
          <p:cNvSpPr/>
          <p:nvPr/>
        </p:nvSpPr>
        <p:spPr>
          <a:xfrm rot="-5400000">
            <a:off x="2788596" y="3383280"/>
            <a:ext cx="3703320" cy="91440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" name="Google Shape;4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53810" y="268812"/>
            <a:ext cx="717878" cy="717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9743" y="264314"/>
            <a:ext cx="3852671" cy="722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25924" y="257920"/>
            <a:ext cx="578364" cy="722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01716" y="284816"/>
            <a:ext cx="797225" cy="722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5340" y="3190316"/>
            <a:ext cx="4736179" cy="2909114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sp>
        <p:nvSpPr>
          <p:cNvPr id="125" name="Google Shape;125;p10"/>
          <p:cNvSpPr txBox="1"/>
          <p:nvPr/>
        </p:nvSpPr>
        <p:spPr>
          <a:xfrm>
            <a:off x="746760" y="2374875"/>
            <a:ext cx="557037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ID" sz="28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Penulisan syntax dasar</a:t>
            </a:r>
            <a:endParaRPr sz="2800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26" name="Google Shape;126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86641" y="3190316"/>
            <a:ext cx="4674637" cy="2909114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sp>
        <p:nvSpPr>
          <p:cNvPr id="127" name="Google Shape;127;p10"/>
          <p:cNvSpPr txBox="1"/>
          <p:nvPr/>
        </p:nvSpPr>
        <p:spPr>
          <a:xfrm>
            <a:off x="6317135" y="2374875"/>
            <a:ext cx="557037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ID" sz="28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Hasil pada browser</a:t>
            </a:r>
            <a:endParaRPr sz="2800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1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Gill Sans"/>
              <a:buNone/>
            </a:pPr>
            <a:r>
              <a:t/>
            </a:r>
            <a:endParaRPr/>
          </a:p>
        </p:txBody>
      </p:sp>
      <p:sp>
        <p:nvSpPr>
          <p:cNvPr id="133" name="Google Shape;133;p11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/>
          </a:p>
        </p:txBody>
      </p:sp>
      <p:sp>
        <p:nvSpPr>
          <p:cNvPr id="134" name="Google Shape;134;p11"/>
          <p:cNvSpPr txBox="1"/>
          <p:nvPr/>
        </p:nvSpPr>
        <p:spPr>
          <a:xfrm>
            <a:off x="1306811" y="3980725"/>
            <a:ext cx="5074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6600"/>
              <a:buFont typeface="Federo"/>
              <a:buNone/>
            </a:pPr>
            <a:r>
              <a:rPr b="1" lang="en-ID" sz="6600">
                <a:solidFill>
                  <a:srgbClr val="3796BF"/>
                </a:solidFill>
                <a:latin typeface="Federo"/>
                <a:ea typeface="Federo"/>
                <a:cs typeface="Federo"/>
                <a:sym typeface="Federo"/>
              </a:rPr>
              <a:t>4.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Federo"/>
              <a:buNone/>
            </a:pPr>
            <a:r>
              <a:rPr b="1" lang="en-ID" sz="4400">
                <a:solidFill>
                  <a:srgbClr val="FFFFFF"/>
                </a:solidFill>
                <a:latin typeface="Federo"/>
                <a:ea typeface="Federo"/>
                <a:cs typeface="Federo"/>
                <a:sym typeface="Federo"/>
              </a:rPr>
              <a:t>Tipe data</a:t>
            </a:r>
            <a:endParaRPr b="1" sz="4400">
              <a:solidFill>
                <a:srgbClr val="FFFFFF"/>
              </a:solidFill>
              <a:latin typeface="Federo"/>
              <a:ea typeface="Federo"/>
              <a:cs typeface="Federo"/>
              <a:sym typeface="Federo"/>
            </a:endParaRPr>
          </a:p>
        </p:txBody>
      </p:sp>
      <p:sp>
        <p:nvSpPr>
          <p:cNvPr id="135" name="Google Shape;135;p11"/>
          <p:cNvSpPr txBox="1"/>
          <p:nvPr/>
        </p:nvSpPr>
        <p:spPr>
          <a:xfrm>
            <a:off x="1306811" y="5140525"/>
            <a:ext cx="5787409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D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Apa saja tipe data pada PHP?</a:t>
            </a:r>
            <a:endParaRPr sz="2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2"/>
          <p:cNvSpPr txBox="1"/>
          <p:nvPr>
            <p:ph type="ctrTitle"/>
          </p:nvPr>
        </p:nvSpPr>
        <p:spPr>
          <a:xfrm>
            <a:off x="581191" y="0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 Black"/>
              <a:buNone/>
            </a:pPr>
            <a:r>
              <a:rPr b="0" i="0" lang="en-ID" sz="36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TIPE DATA DI PHP</a:t>
            </a:r>
            <a:endParaRPr b="0" i="0" sz="3600" u="none" cap="none" strike="noStrike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41" name="Google Shape;141;p12"/>
          <p:cNvSpPr txBox="1"/>
          <p:nvPr/>
        </p:nvSpPr>
        <p:spPr>
          <a:xfrm>
            <a:off x="366506" y="2994660"/>
            <a:ext cx="5299979" cy="3480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-ID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Booleans</a:t>
            </a:r>
            <a:endParaRPr>
              <a:solidFill>
                <a:srgbClr val="FFFFFF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-ID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Integers</a:t>
            </a:r>
            <a:endParaRPr>
              <a:solidFill>
                <a:srgbClr val="FFFFFF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-ID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Floating point numbers</a:t>
            </a:r>
            <a:endParaRPr>
              <a:solidFill>
                <a:srgbClr val="FFFFFF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-ID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Strings</a:t>
            </a:r>
            <a:endParaRPr sz="2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-ID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Arrays</a:t>
            </a:r>
            <a:endParaRPr>
              <a:solidFill>
                <a:srgbClr val="FFFFFF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-ID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Iterables</a:t>
            </a:r>
            <a:endParaRPr sz="2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2"/>
          <p:cNvSpPr txBox="1"/>
          <p:nvPr/>
        </p:nvSpPr>
        <p:spPr>
          <a:xfrm>
            <a:off x="5829300" y="2994660"/>
            <a:ext cx="5745440" cy="3108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-ID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Objects</a:t>
            </a:r>
            <a:endParaRPr sz="2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-ID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  <a:endParaRPr>
              <a:solidFill>
                <a:srgbClr val="FFFFFF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Char char="•"/>
            </a:pPr>
            <a:r>
              <a:rPr lang="en-ID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endParaRPr>
              <a:solidFill>
                <a:srgbClr val="FFFFFF"/>
              </a:solidFill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3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Gill Sans"/>
              <a:buNone/>
            </a:pPr>
            <a:r>
              <a:t/>
            </a:r>
            <a:endParaRPr/>
          </a:p>
        </p:txBody>
      </p:sp>
      <p:sp>
        <p:nvSpPr>
          <p:cNvPr id="148" name="Google Shape;148;p13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/>
          </a:p>
        </p:txBody>
      </p:sp>
      <p:sp>
        <p:nvSpPr>
          <p:cNvPr id="149" name="Google Shape;149;p13"/>
          <p:cNvSpPr txBox="1"/>
          <p:nvPr/>
        </p:nvSpPr>
        <p:spPr>
          <a:xfrm>
            <a:off x="1375390" y="4117885"/>
            <a:ext cx="6168409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6600"/>
              <a:buFont typeface="Arial Black"/>
              <a:buNone/>
            </a:pPr>
            <a:r>
              <a:rPr lang="en-ID" sz="6600">
                <a:solidFill>
                  <a:srgbClr val="3796BF"/>
                </a:solidFill>
                <a:latin typeface="Arial Black"/>
                <a:ea typeface="Arial Black"/>
                <a:cs typeface="Arial Black"/>
                <a:sym typeface="Arial Black"/>
              </a:rPr>
              <a:t>5.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Federo"/>
              <a:buNone/>
            </a:pPr>
            <a:r>
              <a:rPr b="1" lang="en-ID" sz="4400">
                <a:solidFill>
                  <a:srgbClr val="FFFFFF"/>
                </a:solidFill>
                <a:latin typeface="Federo"/>
                <a:ea typeface="Federo"/>
                <a:cs typeface="Federo"/>
                <a:sym typeface="Federo"/>
              </a:rPr>
              <a:t>Bagian-bagian PHP</a:t>
            </a:r>
            <a:endParaRPr b="1" sz="4400">
              <a:solidFill>
                <a:srgbClr val="FFFFFF"/>
              </a:solidFill>
              <a:latin typeface="Federo"/>
              <a:ea typeface="Federo"/>
              <a:cs typeface="Federo"/>
              <a:sym typeface="Federo"/>
            </a:endParaRPr>
          </a:p>
        </p:txBody>
      </p:sp>
      <p:sp>
        <p:nvSpPr>
          <p:cNvPr id="150" name="Google Shape;150;p13"/>
          <p:cNvSpPr txBox="1"/>
          <p:nvPr/>
        </p:nvSpPr>
        <p:spPr>
          <a:xfrm>
            <a:off x="1375390" y="5277685"/>
            <a:ext cx="694565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D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Apa saja bagian penting dalam PHP?</a:t>
            </a:r>
            <a:endParaRPr sz="2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4"/>
          <p:cNvSpPr txBox="1"/>
          <p:nvPr>
            <p:ph type="ctrTitle"/>
          </p:nvPr>
        </p:nvSpPr>
        <p:spPr>
          <a:xfrm>
            <a:off x="581191" y="0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 Black"/>
              <a:buNone/>
            </a:pPr>
            <a:r>
              <a:rPr lang="en-ID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VARIABEL PADA PHP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56" name="Google Shape;15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191" y="3303645"/>
            <a:ext cx="5765800" cy="2821803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pic>
        <p:nvPicPr>
          <p:cNvPr id="157" name="Google Shape;15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0670" y="3303645"/>
            <a:ext cx="4714070" cy="2821803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"/>
          <p:cNvSpPr txBox="1"/>
          <p:nvPr>
            <p:ph type="ctrTitle"/>
          </p:nvPr>
        </p:nvSpPr>
        <p:spPr>
          <a:xfrm>
            <a:off x="581191" y="0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 Black"/>
              <a:buNone/>
            </a:pPr>
            <a:r>
              <a:rPr lang="en-ID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OPERATOR PADA PHP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63" name="Google Shape;16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16352" y="2053507"/>
            <a:ext cx="4766506" cy="4132692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pic>
        <p:nvPicPr>
          <p:cNvPr id="164" name="Google Shape;16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2053507"/>
            <a:ext cx="4899660" cy="4132692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6"/>
          <p:cNvSpPr txBox="1"/>
          <p:nvPr>
            <p:ph type="ctrTitle"/>
          </p:nvPr>
        </p:nvSpPr>
        <p:spPr>
          <a:xfrm>
            <a:off x="581191" y="0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 Black"/>
              <a:buNone/>
            </a:pPr>
            <a:r>
              <a:rPr lang="en-ID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PENGUJIAN DENGAN IF-ELSE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70" name="Google Shape;17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191" y="3307380"/>
            <a:ext cx="5114731" cy="2689524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pic>
        <p:nvPicPr>
          <p:cNvPr id="171" name="Google Shape;17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03867" y="3307380"/>
            <a:ext cx="4870873" cy="2754838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"/>
          <p:cNvSpPr txBox="1"/>
          <p:nvPr>
            <p:ph type="ctrTitle"/>
          </p:nvPr>
        </p:nvSpPr>
        <p:spPr>
          <a:xfrm>
            <a:off x="581191" y="0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 Black"/>
              <a:buNone/>
            </a:pPr>
            <a:r>
              <a:rPr lang="en-ID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SWITCH-CASE PADA PHP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77" name="Google Shape;17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191" y="1728391"/>
            <a:ext cx="3747419" cy="4547608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pic>
        <p:nvPicPr>
          <p:cNvPr id="178" name="Google Shape;17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15656" y="3305731"/>
            <a:ext cx="4707379" cy="2334157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"/>
          <p:cNvSpPr txBox="1"/>
          <p:nvPr>
            <p:ph type="ctrTitle"/>
          </p:nvPr>
        </p:nvSpPr>
        <p:spPr>
          <a:xfrm>
            <a:off x="581191" y="0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 Black"/>
              <a:buNone/>
            </a:pPr>
            <a:r>
              <a:rPr lang="en-ID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WHILE PADA PHP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84" name="Google Shape;18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191" y="3343328"/>
            <a:ext cx="5057571" cy="2603405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pic>
        <p:nvPicPr>
          <p:cNvPr id="185" name="Google Shape;18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35489" y="3343328"/>
            <a:ext cx="5039251" cy="2603406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"/>
          <p:cNvSpPr txBox="1"/>
          <p:nvPr>
            <p:ph type="ctrTitle"/>
          </p:nvPr>
        </p:nvSpPr>
        <p:spPr>
          <a:xfrm>
            <a:off x="581191" y="0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 Black"/>
              <a:buNone/>
            </a:pPr>
            <a:r>
              <a:rPr lang="en-ID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FOR PADA PHP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91" name="Google Shape;19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393067"/>
            <a:ext cx="5034615" cy="2620055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pic>
        <p:nvPicPr>
          <p:cNvPr id="192" name="Google Shape;192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97888" y="3393067"/>
            <a:ext cx="4982821" cy="2620055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6" name="Google Shape;56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2"/>
          <p:cNvSpPr txBox="1"/>
          <p:nvPr>
            <p:ph type="ctrTitle"/>
          </p:nvPr>
        </p:nvSpPr>
        <p:spPr>
          <a:xfrm>
            <a:off x="638620" y="863695"/>
            <a:ext cx="3511233" cy="3779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aleway"/>
              <a:buNone/>
            </a:pPr>
            <a:br>
              <a:rPr b="1" lang="en-ID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</a:br>
            <a:br>
              <a:rPr b="1" lang="en-ID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8" name="Google Shape;58;p2"/>
          <p:cNvSpPr txBox="1"/>
          <p:nvPr>
            <p:ph idx="1" type="subTitle"/>
          </p:nvPr>
        </p:nvSpPr>
        <p:spPr>
          <a:xfrm>
            <a:off x="638621" y="4739780"/>
            <a:ext cx="3511233" cy="114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24"/>
              <a:buNone/>
            </a:pPr>
            <a:r>
              <a:rPr lang="en-ID" sz="2200"/>
              <a:t>INSTITUT TEKNOLOGI ADHI TAMA SURABAYA</a:t>
            </a:r>
            <a:endParaRPr sz="2200"/>
          </a:p>
        </p:txBody>
      </p:sp>
      <p:sp>
        <p:nvSpPr>
          <p:cNvPr id="59" name="Google Shape;59;p2"/>
          <p:cNvSpPr/>
          <p:nvPr/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" name="Google Shape;6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849" y="1252765"/>
            <a:ext cx="2381902" cy="2381902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2"/>
          <p:cNvSpPr/>
          <p:nvPr/>
        </p:nvSpPr>
        <p:spPr>
          <a:xfrm>
            <a:off x="6096000" y="123672"/>
            <a:ext cx="5938982" cy="328333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2" name="Google Shape;62;p2"/>
          <p:cNvSpPr/>
          <p:nvPr/>
        </p:nvSpPr>
        <p:spPr>
          <a:xfrm>
            <a:off x="6091382" y="3407008"/>
            <a:ext cx="5938982" cy="335037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6499" l="0" r="0" t="-16499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63" name="Google Shape;63;p2"/>
          <p:cNvCxnSpPr/>
          <p:nvPr/>
        </p:nvCxnSpPr>
        <p:spPr>
          <a:xfrm>
            <a:off x="6096000" y="3429000"/>
            <a:ext cx="5938982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54901"/>
              </a:srgbClr>
            </a:outerShdw>
          </a:effectLst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"/>
          <p:cNvSpPr txBox="1"/>
          <p:nvPr>
            <p:ph type="ctrTitle"/>
          </p:nvPr>
        </p:nvSpPr>
        <p:spPr>
          <a:xfrm>
            <a:off x="581191" y="0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 Black"/>
              <a:buNone/>
            </a:pPr>
            <a:r>
              <a:rPr lang="en-ID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ARRAY PADA PHP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98" name="Google Shape;19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0579" y="1738119"/>
            <a:ext cx="3183294" cy="4351338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pic>
        <p:nvPicPr>
          <p:cNvPr id="199" name="Google Shape;19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9627" y="3393523"/>
            <a:ext cx="6697034" cy="2695934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"/>
          <p:cNvSpPr txBox="1"/>
          <p:nvPr>
            <p:ph type="ctrTitle"/>
          </p:nvPr>
        </p:nvSpPr>
        <p:spPr>
          <a:xfrm>
            <a:off x="581191" y="0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 Black"/>
              <a:buNone/>
            </a:pPr>
            <a:r>
              <a:rPr lang="en-ID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FUNCTION PADA PHP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205" name="Google Shape;20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42084" y="1777467"/>
            <a:ext cx="3956412" cy="4441989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6" name="Google Shape;206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37360" y="1777468"/>
            <a:ext cx="3991845" cy="44419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2"/>
          <p:cNvSpPr txBox="1"/>
          <p:nvPr/>
        </p:nvSpPr>
        <p:spPr>
          <a:xfrm>
            <a:off x="1352531" y="3935005"/>
            <a:ext cx="50745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6600"/>
              <a:buFont typeface="Federo"/>
              <a:buNone/>
            </a:pPr>
            <a:r>
              <a:rPr b="1" lang="en-ID" sz="6600">
                <a:solidFill>
                  <a:srgbClr val="3796BF"/>
                </a:solidFill>
                <a:latin typeface="Federo"/>
                <a:ea typeface="Federo"/>
                <a:cs typeface="Federo"/>
                <a:sym typeface="Federo"/>
              </a:rPr>
              <a:t>5.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 Black"/>
              <a:buNone/>
            </a:pPr>
            <a:r>
              <a:rPr lang="en-ID" sz="44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PHP CRUD</a:t>
            </a:r>
            <a:endParaRPr sz="4400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12" name="Google Shape;212;p22"/>
          <p:cNvSpPr txBox="1"/>
          <p:nvPr/>
        </p:nvSpPr>
        <p:spPr>
          <a:xfrm>
            <a:off x="1352531" y="5094805"/>
            <a:ext cx="9140209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D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Apa saja yang dibutuhkan dalam pembuatan PHP CRUD?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2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Gill Sans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/>
          <p:nvPr>
            <p:ph type="ctrTitle"/>
          </p:nvPr>
        </p:nvSpPr>
        <p:spPr>
          <a:xfrm>
            <a:off x="535471" y="54037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Black"/>
              <a:buNone/>
            </a:pPr>
            <a:r>
              <a:rPr b="0" i="0" lang="en-ID" sz="28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1. BUAT DATABASE DAHULU</a:t>
            </a:r>
            <a:endParaRPr b="0" i="0" sz="2800" u="none" cap="none" strike="noStrike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219" name="Google Shape;21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5471" y="3104476"/>
            <a:ext cx="5568767" cy="3281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4"/>
          <p:cNvSpPr txBox="1"/>
          <p:nvPr>
            <p:ph type="ctrTitle"/>
          </p:nvPr>
        </p:nvSpPr>
        <p:spPr>
          <a:xfrm>
            <a:off x="581191" y="54037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Black"/>
              <a:buNone/>
            </a:pPr>
            <a:r>
              <a:rPr lang="en-ID" sz="28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2. KONFIGURASI DATABASE DENGAN MYSQL</a:t>
            </a:r>
            <a:endParaRPr sz="2800"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225" name="Google Shape;22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191" y="3194140"/>
            <a:ext cx="6270715" cy="3014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73198" y="3218385"/>
            <a:ext cx="4048690" cy="2400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"/>
          <p:cNvSpPr txBox="1"/>
          <p:nvPr>
            <p:ph type="ctrTitle"/>
          </p:nvPr>
        </p:nvSpPr>
        <p:spPr>
          <a:xfrm>
            <a:off x="581191" y="58609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Black"/>
              <a:buNone/>
            </a:pPr>
            <a:r>
              <a:rPr lang="en-ID" sz="28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3. BUAT FILE INDEX.PHP</a:t>
            </a:r>
            <a:endParaRPr sz="2800"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232" name="Google Shape;23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191" y="3244276"/>
            <a:ext cx="5567232" cy="3036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29319" y="3243701"/>
            <a:ext cx="5401256" cy="2569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6"/>
          <p:cNvSpPr txBox="1"/>
          <p:nvPr>
            <p:ph type="ctrTitle"/>
          </p:nvPr>
        </p:nvSpPr>
        <p:spPr>
          <a:xfrm>
            <a:off x="558331" y="5632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Black"/>
              <a:buNone/>
            </a:pPr>
            <a:r>
              <a:rPr lang="en-ID" sz="28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4. BUAT FILE INSERT.PHP UNTUK MENAMBAHKAN DATA KE SQL</a:t>
            </a:r>
            <a:endParaRPr sz="2800"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239" name="Google Shape;23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6519" y="2383104"/>
            <a:ext cx="4618441" cy="4023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53434" y="3136346"/>
            <a:ext cx="4287844" cy="3248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7"/>
          <p:cNvSpPr txBox="1"/>
          <p:nvPr>
            <p:ph type="ctrTitle"/>
          </p:nvPr>
        </p:nvSpPr>
        <p:spPr>
          <a:xfrm>
            <a:off x="581191" y="58609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Black"/>
              <a:buNone/>
            </a:pPr>
            <a:r>
              <a:rPr lang="en-ID" sz="28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5. BUAT FILE UPDATE.PHP UNTUK ACTION EDIT DATA</a:t>
            </a:r>
            <a:endParaRPr sz="2800">
              <a:latin typeface="Arial Black"/>
              <a:ea typeface="Arial Black"/>
              <a:cs typeface="Arial Black"/>
              <a:sym typeface="Arial Black"/>
            </a:endParaRPr>
          </a:p>
        </p:txBody>
      </p:sp>
      <p:grpSp>
        <p:nvGrpSpPr>
          <p:cNvPr id="246" name="Google Shape;246;p27"/>
          <p:cNvGrpSpPr/>
          <p:nvPr/>
        </p:nvGrpSpPr>
        <p:grpSpPr>
          <a:xfrm>
            <a:off x="581191" y="2495445"/>
            <a:ext cx="5125711" cy="3968324"/>
            <a:chOff x="727788" y="695903"/>
            <a:chExt cx="5580247" cy="5835526"/>
          </a:xfrm>
        </p:grpSpPr>
        <p:pic>
          <p:nvPicPr>
            <p:cNvPr id="247" name="Google Shape;247;p2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27789" y="695903"/>
              <a:ext cx="5580246" cy="24713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8" name="Google Shape;248;p2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27788" y="3167270"/>
              <a:ext cx="5580245" cy="336415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49" name="Google Shape;249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81928" y="2495444"/>
            <a:ext cx="5092812" cy="3968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/>
          <p:nvPr>
            <p:ph type="ctrTitle"/>
          </p:nvPr>
        </p:nvSpPr>
        <p:spPr>
          <a:xfrm>
            <a:off x="581191" y="58609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 Black"/>
              <a:buNone/>
            </a:pPr>
            <a:r>
              <a:rPr lang="en-ID" sz="28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6. BUAT FILE DELETE.PHP UNTUK ACTION DELETE DATA</a:t>
            </a:r>
            <a:endParaRPr sz="2800"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255" name="Google Shape;25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191" y="3298888"/>
            <a:ext cx="7668695" cy="2953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900" y="675456"/>
            <a:ext cx="11452860" cy="5701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9" name="Google Shape;69;p3"/>
          <p:cNvSpPr/>
          <p:nvPr/>
        </p:nvSpPr>
        <p:spPr>
          <a:xfrm>
            <a:off x="446533" y="5031846"/>
            <a:ext cx="7223760" cy="11165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3"/>
          <p:cNvSpPr/>
          <p:nvPr/>
        </p:nvSpPr>
        <p:spPr>
          <a:xfrm>
            <a:off x="7887694" y="0"/>
            <a:ext cx="43043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3"/>
          <p:cNvSpPr txBox="1"/>
          <p:nvPr>
            <p:ph idx="1" type="subTitle"/>
          </p:nvPr>
        </p:nvSpPr>
        <p:spPr>
          <a:xfrm>
            <a:off x="8184641" y="1027034"/>
            <a:ext cx="3546077" cy="3703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944"/>
              <a:buNone/>
            </a:pPr>
            <a:r>
              <a:t/>
            </a:r>
            <a:endParaRPr sz="3200">
              <a:solidFill>
                <a:srgbClr val="FFFFFF"/>
              </a:solidFill>
            </a:endParaRPr>
          </a:p>
        </p:txBody>
      </p:sp>
      <p:sp>
        <p:nvSpPr>
          <p:cNvPr id="72" name="Google Shape;72;p3"/>
          <p:cNvSpPr/>
          <p:nvPr/>
        </p:nvSpPr>
        <p:spPr>
          <a:xfrm>
            <a:off x="8184640" y="5031846"/>
            <a:ext cx="3546077" cy="11165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3"/>
          <p:cNvSpPr/>
          <p:nvPr/>
        </p:nvSpPr>
        <p:spPr>
          <a:xfrm>
            <a:off x="446533" y="2791362"/>
            <a:ext cx="6979879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D" sz="6000" u="none" cap="none" strike="noStrik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Introduction to PHP</a:t>
            </a:r>
            <a:endParaRPr/>
          </a:p>
        </p:txBody>
      </p:sp>
      <p:pic>
        <p:nvPicPr>
          <p:cNvPr id="74" name="Google Shape;7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04322" y="1027034"/>
            <a:ext cx="3906712" cy="21090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"/>
          <p:cNvSpPr txBox="1"/>
          <p:nvPr>
            <p:ph type="ctrTitle"/>
          </p:nvPr>
        </p:nvSpPr>
        <p:spPr>
          <a:xfrm>
            <a:off x="581191" y="0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 Black"/>
              <a:buNone/>
            </a:pPr>
            <a:r>
              <a:rPr lang="en-ID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REQUIREMENT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80" name="Google Shape;80;p4"/>
          <p:cNvSpPr/>
          <p:nvPr/>
        </p:nvSpPr>
        <p:spPr>
          <a:xfrm>
            <a:off x="581191" y="3085766"/>
            <a:ext cx="10993549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Server (XAMPP, WAMPP, LAMPP)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Text editor (Sublime, Atom, Notepad++)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Browser  (Mozilla Firefox, Chrome, Safari)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Dokumentasi PHP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D" sz="2400" u="sng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http://php.net/get/php_manual_en.chm/from/a/mirror</a:t>
            </a:r>
            <a:endParaRPr b="0" i="0" sz="2400" u="none" cap="none" strike="noStrike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D" sz="2400" u="sng" cap="none" strike="noStrike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http://php.net/get/php_enhanced_en.chm/from/a/mirror</a:t>
            </a:r>
            <a:endParaRPr b="0" i="0" sz="2400" u="none" cap="none" strike="noStrike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9875" lvl="1" marL="26987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Gill Sans"/>
              <a:buNone/>
            </a:pPr>
            <a:r>
              <a:t/>
            </a:r>
            <a:endParaRPr/>
          </a:p>
        </p:txBody>
      </p:sp>
      <p:sp>
        <p:nvSpPr>
          <p:cNvPr id="86" name="Google Shape;86;p5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1280160" y="3623697"/>
            <a:ext cx="1079647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6600">
                <a:solidFill>
                  <a:srgbClr val="3796BF"/>
                </a:solidFill>
                <a:latin typeface="Arial Black"/>
                <a:ea typeface="Arial Black"/>
                <a:cs typeface="Arial Black"/>
                <a:sym typeface="Arial Black"/>
              </a:rPr>
              <a:t>1.</a:t>
            </a:r>
            <a:endParaRPr/>
          </a:p>
        </p:txBody>
      </p:sp>
      <p:sp>
        <p:nvSpPr>
          <p:cNvPr id="88" name="Google Shape;88;p5"/>
          <p:cNvSpPr/>
          <p:nvPr/>
        </p:nvSpPr>
        <p:spPr>
          <a:xfrm>
            <a:off x="1280160" y="4695368"/>
            <a:ext cx="2188474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4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PHP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9" name="Google Shape;89;p5"/>
          <p:cNvSpPr/>
          <p:nvPr/>
        </p:nvSpPr>
        <p:spPr>
          <a:xfrm>
            <a:off x="1280160" y="5464809"/>
            <a:ext cx="234070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Apa itu PHP?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>
            <p:ph type="ctrTitle"/>
          </p:nvPr>
        </p:nvSpPr>
        <p:spPr>
          <a:xfrm>
            <a:off x="581189" y="72590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 Black"/>
              <a:buNone/>
            </a:pPr>
            <a:r>
              <a:rPr lang="en-ID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SEKILAS TENTANG PHP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5" name="Google Shape;95;p6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/>
          </a:p>
        </p:txBody>
      </p:sp>
      <p:sp>
        <p:nvSpPr>
          <p:cNvPr id="96" name="Google Shape;96;p6"/>
          <p:cNvSpPr txBox="1"/>
          <p:nvPr/>
        </p:nvSpPr>
        <p:spPr>
          <a:xfrm>
            <a:off x="411480" y="3085766"/>
            <a:ext cx="11163259" cy="34064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lang="en-ID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PHP (PHP Hypertext-Preprocessor)</a:t>
            </a:r>
            <a:endParaRPr>
              <a:solidFill>
                <a:srgbClr val="FFFFFF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lang="en-ID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Gratis untuk digunakan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lang="en-ID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Bahasa pemrograman server-side seperti Perl, ASP, Python, Java, Ruby</a:t>
            </a:r>
            <a:endParaRPr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Gill Sans"/>
              <a:buNone/>
            </a:pPr>
            <a:r>
              <a:t/>
            </a:r>
            <a:endParaRPr/>
          </a:p>
        </p:txBody>
      </p:sp>
      <p:sp>
        <p:nvSpPr>
          <p:cNvPr id="102" name="Google Shape;102;p7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/>
          </a:p>
        </p:txBody>
      </p:sp>
      <p:sp>
        <p:nvSpPr>
          <p:cNvPr id="103" name="Google Shape;103;p7"/>
          <p:cNvSpPr txBox="1"/>
          <p:nvPr/>
        </p:nvSpPr>
        <p:spPr>
          <a:xfrm>
            <a:off x="1300644" y="4161050"/>
            <a:ext cx="7180415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6600"/>
              <a:buFont typeface="Federo"/>
              <a:buNone/>
            </a:pPr>
            <a:r>
              <a:rPr b="1" lang="en-ID" sz="6600">
                <a:solidFill>
                  <a:srgbClr val="3796BF"/>
                </a:solidFill>
                <a:latin typeface="Federo"/>
                <a:ea typeface="Federo"/>
                <a:cs typeface="Federo"/>
                <a:sym typeface="Federo"/>
              </a:rPr>
              <a:t>2.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Federo"/>
              <a:buNone/>
            </a:pPr>
            <a:r>
              <a:rPr b="1" lang="en-ID" sz="4400">
                <a:solidFill>
                  <a:srgbClr val="FFFFFF"/>
                </a:solidFill>
                <a:latin typeface="Federo"/>
                <a:ea typeface="Federo"/>
                <a:cs typeface="Federo"/>
                <a:sym typeface="Federo"/>
              </a:rPr>
              <a:t>Kelebihan &amp; Kekurangan</a:t>
            </a:r>
            <a:endParaRPr b="1" sz="4400">
              <a:solidFill>
                <a:srgbClr val="FFFFFF"/>
              </a:solidFill>
              <a:latin typeface="Federo"/>
              <a:ea typeface="Federo"/>
              <a:cs typeface="Federo"/>
              <a:sym typeface="Federo"/>
            </a:endParaRPr>
          </a:p>
        </p:txBody>
      </p:sp>
      <p:sp>
        <p:nvSpPr>
          <p:cNvPr id="104" name="Google Shape;104;p7"/>
          <p:cNvSpPr txBox="1"/>
          <p:nvPr/>
        </p:nvSpPr>
        <p:spPr>
          <a:xfrm>
            <a:off x="1300644" y="5320850"/>
            <a:ext cx="8666316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D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Apa saja kelebihan dan kekurangannya?</a:t>
            </a:r>
            <a:endParaRPr sz="2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"/>
          <p:cNvSpPr txBox="1"/>
          <p:nvPr>
            <p:ph type="ctrTitle"/>
          </p:nvPr>
        </p:nvSpPr>
        <p:spPr>
          <a:xfrm>
            <a:off x="581191" y="156090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 Black"/>
              <a:buNone/>
            </a:pPr>
            <a:r>
              <a:rPr lang="en-ID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KELEBIHAN &amp; KEKURANGAN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0" name="Google Shape;110;p8"/>
          <p:cNvSpPr txBox="1"/>
          <p:nvPr/>
        </p:nvSpPr>
        <p:spPr>
          <a:xfrm>
            <a:off x="886850" y="2088303"/>
            <a:ext cx="5191115" cy="32997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ID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Kelebihan:</a:t>
            </a:r>
            <a:endParaRPr b="1"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b="1" lang="en-ID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Memiliki community yang besar</a:t>
            </a:r>
            <a:endParaRPr b="1"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b="1" lang="en-ID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Open source</a:t>
            </a:r>
            <a:endParaRPr>
              <a:solidFill>
                <a:srgbClr val="FFFFFF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b="1" lang="en-ID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Bahasa server side yang di desain khusus untuk aplikasi berbasis web</a:t>
            </a:r>
            <a:endParaRPr>
              <a:solidFill>
                <a:srgbClr val="FFFFFF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b="1" lang="en-ID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Banyaknya script atau aplikasi yang gratis telah tersedia</a:t>
            </a:r>
            <a:endParaRPr b="1"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b="1" lang="en-ID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Pengembangan cepat</a:t>
            </a:r>
            <a:endParaRPr b="1"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9050" lvl="0" marL="4508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ill Sans"/>
              <a:buNone/>
            </a:pPr>
            <a:r>
              <a:t/>
            </a:r>
            <a:endParaRPr b="1" sz="20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8"/>
          <p:cNvSpPr txBox="1"/>
          <p:nvPr/>
        </p:nvSpPr>
        <p:spPr>
          <a:xfrm>
            <a:off x="6383625" y="2088303"/>
            <a:ext cx="5191115" cy="32997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-ID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Kekurangan:</a:t>
            </a:r>
            <a:endParaRPr b="1"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b="1" lang="en-ID" sz="24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Banyak kompetisi</a:t>
            </a:r>
            <a:endParaRPr b="1" sz="24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b="1" lang="en-ID" sz="24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Tidak adanya tipe data pada PHP</a:t>
            </a:r>
            <a:endParaRPr>
              <a:solidFill>
                <a:srgbClr val="FFFFFF"/>
              </a:solidFill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b="1" lang="en-ID" sz="24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Tidak bisa memisahkan tampilan dan logic yang baik</a:t>
            </a:r>
            <a:endParaRPr b="1" sz="24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b="1" lang="en-ID" sz="24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Tidak dapat digunakan untuk skala yang besar</a:t>
            </a:r>
            <a:endParaRPr b="1" sz="24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Char char="•"/>
            </a:pPr>
            <a:r>
              <a:rPr b="1" lang="en-ID" sz="24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Terkesan kurang prestigious</a:t>
            </a:r>
            <a:endParaRPr b="1" sz="24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Gill Sans"/>
              <a:buNone/>
            </a:pPr>
            <a:r>
              <a:t/>
            </a:r>
            <a:endParaRPr/>
          </a:p>
        </p:txBody>
      </p:sp>
      <p:sp>
        <p:nvSpPr>
          <p:cNvPr id="117" name="Google Shape;117;p9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t/>
            </a:r>
            <a:endParaRPr/>
          </a:p>
        </p:txBody>
      </p:sp>
      <p:sp>
        <p:nvSpPr>
          <p:cNvPr id="118" name="Google Shape;118;p9"/>
          <p:cNvSpPr txBox="1"/>
          <p:nvPr/>
        </p:nvSpPr>
        <p:spPr>
          <a:xfrm>
            <a:off x="1329671" y="4072165"/>
            <a:ext cx="632843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796BF"/>
              </a:buClr>
              <a:buSzPts val="6600"/>
              <a:buFont typeface="Arial Black"/>
              <a:buNone/>
            </a:pPr>
            <a:r>
              <a:rPr lang="en-ID" sz="6600">
                <a:solidFill>
                  <a:srgbClr val="3796BF"/>
                </a:solidFill>
                <a:latin typeface="Arial Black"/>
                <a:ea typeface="Arial Black"/>
                <a:cs typeface="Arial Black"/>
                <a:sym typeface="Arial Black"/>
              </a:rPr>
              <a:t>3.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 Black"/>
              <a:buNone/>
            </a:pPr>
            <a:r>
              <a:rPr lang="en-ID" sz="44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rPr>
              <a:t>Penggunaan PHP</a:t>
            </a:r>
            <a:endParaRPr sz="4400">
              <a:solidFill>
                <a:srgbClr val="FFFFF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9" name="Google Shape;119;p9"/>
          <p:cNvSpPr txBox="1"/>
          <p:nvPr/>
        </p:nvSpPr>
        <p:spPr>
          <a:xfrm>
            <a:off x="1329671" y="5231965"/>
            <a:ext cx="6899929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D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Bagaimana cara menggunakannya?</a:t>
            </a:r>
            <a:endParaRPr sz="2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videndVTI">
  <a:themeElements>
    <a:clrScheme name="">
      <a:dk1>
        <a:srgbClr val="000000"/>
      </a:dk1>
      <a:lt1>
        <a:srgbClr val="FFFFFF"/>
      </a:lt1>
      <a:dk2>
        <a:srgbClr val="412D24"/>
      </a:dk2>
      <a:lt2>
        <a:srgbClr val="E5E2E8"/>
      </a:lt2>
      <a:accent1>
        <a:srgbClr val="74AF45"/>
      </a:accent1>
      <a:accent2>
        <a:srgbClr val="99A938"/>
      </a:accent2>
      <a:accent3>
        <a:srgbClr val="BC9D4A"/>
      </a:accent3>
      <a:accent4>
        <a:srgbClr val="B15F3B"/>
      </a:accent4>
      <a:accent5>
        <a:srgbClr val="C34D5A"/>
      </a:accent5>
      <a:accent6>
        <a:srgbClr val="B13B79"/>
      </a:accent6>
      <a:hlink>
        <a:srgbClr val="C55953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ividendVTI">
  <a:themeElements>
    <a:clrScheme name="">
      <a:dk1>
        <a:srgbClr val="000000"/>
      </a:dk1>
      <a:lt1>
        <a:srgbClr val="FFFFFF"/>
      </a:lt1>
      <a:dk2>
        <a:srgbClr val="412D24"/>
      </a:dk2>
      <a:lt2>
        <a:srgbClr val="E5E2E8"/>
      </a:lt2>
      <a:accent1>
        <a:srgbClr val="74AF45"/>
      </a:accent1>
      <a:accent2>
        <a:srgbClr val="99A938"/>
      </a:accent2>
      <a:accent3>
        <a:srgbClr val="BC9D4A"/>
      </a:accent3>
      <a:accent4>
        <a:srgbClr val="B15F3B"/>
      </a:accent4>
      <a:accent5>
        <a:srgbClr val="C34D5A"/>
      </a:accent5>
      <a:accent6>
        <a:srgbClr val="B13B79"/>
      </a:accent6>
      <a:hlink>
        <a:srgbClr val="C55953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2019-07-23T14:30:30Z</dcterms:created>
  <dc:creator>khisby al ghofari</dc:creator>
</cp:coreProperties>
</file>