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75A165-C362-4668-84AB-03FC3B0ECF2B}">
  <a:tblStyle styleId="{9A75A165-C362-4668-84AB-03FC3B0ECF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Comfortaa-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adc2d369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adc2d369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a52da59f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52da59f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c508919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c508919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a52da59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a52da59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a4c7a5820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4c7a5820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a4c7a5820_1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a4c7a5820_1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a4c7a5820_7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a4c7a5820_7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a4eb35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a4eb35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Actual cost can only be estimated aftter a trial run of the app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af7756b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af7756b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0b3b7f33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0b3b7f33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a4c7a5820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4c7a5820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Easier to maintain and app size would be small and we are not going to include all the video stuff in the counselor side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0b3b7f3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0b3b7f3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a4c7a582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a4c7a582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bca4a6f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bca4a6f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bca4a6ff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bca4a6ff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c508919a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c508919a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4c7a582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4c7a582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is it gonna help the people say it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a4c7a58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4c7a58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a52da59f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a52da59f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a4c7a5820_7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a4c7a5820_7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a4c7a5820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4c7a5820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c508919a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c508919a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af7756b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af7756b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Easy Counselling App</a:t>
            </a:r>
            <a:endParaRPr>
              <a:latin typeface="Comfortaa"/>
              <a:ea typeface="Comfortaa"/>
              <a:cs typeface="Comfortaa"/>
              <a:sym typeface="Comfortaa"/>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An app to help </a:t>
            </a:r>
            <a:r>
              <a:rPr lang="en-GB">
                <a:latin typeface="Comfortaa"/>
                <a:ea typeface="Comfortaa"/>
                <a:cs typeface="Comfortaa"/>
                <a:sym typeface="Comfortaa"/>
              </a:rPr>
              <a:t>VIT students</a:t>
            </a:r>
            <a:r>
              <a:rPr lang="en-GB">
                <a:latin typeface="Comfortaa"/>
                <a:ea typeface="Comfortaa"/>
                <a:cs typeface="Comfortaa"/>
                <a:sym typeface="Comfortaa"/>
              </a:rPr>
              <a:t> reach </a:t>
            </a:r>
            <a:r>
              <a:rPr lang="en-GB">
                <a:latin typeface="Comfortaa"/>
                <a:ea typeface="Comfortaa"/>
                <a:cs typeface="Comfortaa"/>
                <a:sym typeface="Comfortaa"/>
              </a:rPr>
              <a:t>counsellors</a:t>
            </a:r>
            <a:endParaRPr>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232250" y="0"/>
            <a:ext cx="6166200" cy="8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600">
                <a:latin typeface="Comfortaa"/>
                <a:ea typeface="Comfortaa"/>
                <a:cs typeface="Comfortaa"/>
                <a:sym typeface="Comfortaa"/>
              </a:rPr>
              <a:t>App Flow</a:t>
            </a:r>
            <a:r>
              <a:rPr lang="en-GB" sz="2500">
                <a:latin typeface="Comfortaa"/>
                <a:ea typeface="Comfortaa"/>
                <a:cs typeface="Comfortaa"/>
                <a:sym typeface="Comfortaa"/>
              </a:rPr>
              <a:t> </a:t>
            </a:r>
            <a:endParaRPr sz="2500">
              <a:latin typeface="Comfortaa"/>
              <a:ea typeface="Comfortaa"/>
              <a:cs typeface="Comfortaa"/>
              <a:sym typeface="Comfortaa"/>
            </a:endParaRPr>
          </a:p>
        </p:txBody>
      </p:sp>
      <p:sp>
        <p:nvSpPr>
          <p:cNvPr id="178" name="Google Shape;178;p22"/>
          <p:cNvSpPr/>
          <p:nvPr/>
        </p:nvSpPr>
        <p:spPr>
          <a:xfrm>
            <a:off x="2344975" y="1023075"/>
            <a:ext cx="4319700" cy="3891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Login</a:t>
            </a:r>
            <a:endParaRPr b="1">
              <a:latin typeface="Comfortaa"/>
              <a:ea typeface="Comfortaa"/>
              <a:cs typeface="Comfortaa"/>
              <a:sym typeface="Comfortaa"/>
            </a:endParaRPr>
          </a:p>
        </p:txBody>
      </p:sp>
      <p:sp>
        <p:nvSpPr>
          <p:cNvPr id="179" name="Google Shape;179;p22"/>
          <p:cNvSpPr/>
          <p:nvPr/>
        </p:nvSpPr>
        <p:spPr>
          <a:xfrm>
            <a:off x="2344975" y="1850720"/>
            <a:ext cx="4319700" cy="389100"/>
          </a:xfrm>
          <a:prstGeom prst="roundRect">
            <a:avLst>
              <a:gd fmla="val 16667"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Verify Email</a:t>
            </a:r>
            <a:endParaRPr b="1">
              <a:latin typeface="Comfortaa"/>
              <a:ea typeface="Comfortaa"/>
              <a:cs typeface="Comfortaa"/>
              <a:sym typeface="Comfortaa"/>
            </a:endParaRPr>
          </a:p>
        </p:txBody>
      </p:sp>
      <p:sp>
        <p:nvSpPr>
          <p:cNvPr id="180" name="Google Shape;180;p22"/>
          <p:cNvSpPr/>
          <p:nvPr/>
        </p:nvSpPr>
        <p:spPr>
          <a:xfrm>
            <a:off x="2344975" y="2678365"/>
            <a:ext cx="4319700" cy="438600"/>
          </a:xfrm>
          <a:prstGeom prst="roundRect">
            <a:avLst>
              <a:gd fmla="val 16667"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Fill out questionnaire</a:t>
            </a:r>
            <a:endParaRPr b="1">
              <a:latin typeface="Comfortaa"/>
              <a:ea typeface="Comfortaa"/>
              <a:cs typeface="Comfortaa"/>
              <a:sym typeface="Comfortaa"/>
            </a:endParaRPr>
          </a:p>
        </p:txBody>
      </p:sp>
      <p:sp>
        <p:nvSpPr>
          <p:cNvPr id="181" name="Google Shape;181;p22"/>
          <p:cNvSpPr/>
          <p:nvPr/>
        </p:nvSpPr>
        <p:spPr>
          <a:xfrm>
            <a:off x="2344975" y="3555264"/>
            <a:ext cx="4319700" cy="389100"/>
          </a:xfrm>
          <a:prstGeom prst="roundRect">
            <a:avLst>
              <a:gd fmla="val 16667"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Request a counsellor</a:t>
            </a:r>
            <a:endParaRPr b="1">
              <a:latin typeface="Comfortaa"/>
              <a:ea typeface="Comfortaa"/>
              <a:cs typeface="Comfortaa"/>
              <a:sym typeface="Comfortaa"/>
            </a:endParaRPr>
          </a:p>
        </p:txBody>
      </p:sp>
      <p:sp>
        <p:nvSpPr>
          <p:cNvPr id="182" name="Google Shape;182;p22"/>
          <p:cNvSpPr/>
          <p:nvPr/>
        </p:nvSpPr>
        <p:spPr>
          <a:xfrm>
            <a:off x="2344975" y="4382909"/>
            <a:ext cx="4319700" cy="389100"/>
          </a:xfrm>
          <a:prstGeom prst="roundRect">
            <a:avLst>
              <a:gd fmla="val 16667"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Start talking</a:t>
            </a:r>
            <a:endParaRPr b="1">
              <a:latin typeface="Comfortaa"/>
              <a:ea typeface="Comfortaa"/>
              <a:cs typeface="Comfortaa"/>
              <a:sym typeface="Comfortaa"/>
            </a:endParaRPr>
          </a:p>
        </p:txBody>
      </p:sp>
      <p:cxnSp>
        <p:nvCxnSpPr>
          <p:cNvPr id="183" name="Google Shape;183;p22"/>
          <p:cNvCxnSpPr>
            <a:stCxn id="178" idx="2"/>
            <a:endCxn id="179" idx="0"/>
          </p:cNvCxnSpPr>
          <p:nvPr/>
        </p:nvCxnSpPr>
        <p:spPr>
          <a:xfrm>
            <a:off x="4504825" y="1412175"/>
            <a:ext cx="0" cy="438600"/>
          </a:xfrm>
          <a:prstGeom prst="straightConnector1">
            <a:avLst/>
          </a:prstGeom>
          <a:noFill/>
          <a:ln cap="flat" cmpd="sng" w="9525">
            <a:solidFill>
              <a:srgbClr val="000000"/>
            </a:solidFill>
            <a:prstDash val="solid"/>
            <a:round/>
            <a:headEnd len="med" w="med" type="none"/>
            <a:tailEnd len="med" w="med" type="triangle"/>
          </a:ln>
        </p:spPr>
      </p:cxnSp>
      <p:cxnSp>
        <p:nvCxnSpPr>
          <p:cNvPr id="184" name="Google Shape;184;p22"/>
          <p:cNvCxnSpPr/>
          <p:nvPr/>
        </p:nvCxnSpPr>
        <p:spPr>
          <a:xfrm>
            <a:off x="4504825" y="2239958"/>
            <a:ext cx="0" cy="438600"/>
          </a:xfrm>
          <a:prstGeom prst="straightConnector1">
            <a:avLst/>
          </a:prstGeom>
          <a:noFill/>
          <a:ln cap="flat" cmpd="sng" w="9525">
            <a:solidFill>
              <a:srgbClr val="000000"/>
            </a:solidFill>
            <a:prstDash val="solid"/>
            <a:round/>
            <a:headEnd len="med" w="med" type="none"/>
            <a:tailEnd len="med" w="med" type="triangle"/>
          </a:ln>
        </p:spPr>
      </p:cxnSp>
      <p:cxnSp>
        <p:nvCxnSpPr>
          <p:cNvPr id="185" name="Google Shape;185;p22"/>
          <p:cNvCxnSpPr/>
          <p:nvPr/>
        </p:nvCxnSpPr>
        <p:spPr>
          <a:xfrm>
            <a:off x="4504825" y="3116840"/>
            <a:ext cx="0" cy="438600"/>
          </a:xfrm>
          <a:prstGeom prst="straightConnector1">
            <a:avLst/>
          </a:prstGeom>
          <a:noFill/>
          <a:ln cap="flat" cmpd="sng" w="9525">
            <a:solidFill>
              <a:srgbClr val="000000"/>
            </a:solidFill>
            <a:prstDash val="solid"/>
            <a:round/>
            <a:headEnd len="med" w="med" type="none"/>
            <a:tailEnd len="med" w="med" type="triangle"/>
          </a:ln>
        </p:spPr>
      </p:cxnSp>
      <p:cxnSp>
        <p:nvCxnSpPr>
          <p:cNvPr id="186" name="Google Shape;186;p22"/>
          <p:cNvCxnSpPr/>
          <p:nvPr/>
        </p:nvCxnSpPr>
        <p:spPr>
          <a:xfrm>
            <a:off x="4504825" y="3944501"/>
            <a:ext cx="0" cy="4386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1981438" y="1060675"/>
            <a:ext cx="1584650" cy="3433426"/>
          </a:xfrm>
          <a:prstGeom prst="rect">
            <a:avLst/>
          </a:prstGeom>
          <a:noFill/>
          <a:ln>
            <a:noFill/>
          </a:ln>
        </p:spPr>
      </p:pic>
      <p:pic>
        <p:nvPicPr>
          <p:cNvPr id="192" name="Google Shape;192;p23"/>
          <p:cNvPicPr preferRelativeResize="0"/>
          <p:nvPr/>
        </p:nvPicPr>
        <p:blipFill>
          <a:blip r:embed="rId4">
            <a:alphaModFix/>
          </a:blip>
          <a:stretch>
            <a:fillRect/>
          </a:stretch>
        </p:blipFill>
        <p:spPr>
          <a:xfrm>
            <a:off x="158875" y="1060675"/>
            <a:ext cx="1584650" cy="3433444"/>
          </a:xfrm>
          <a:prstGeom prst="rect">
            <a:avLst/>
          </a:prstGeom>
          <a:noFill/>
          <a:ln>
            <a:noFill/>
          </a:ln>
        </p:spPr>
      </p:pic>
      <p:pic>
        <p:nvPicPr>
          <p:cNvPr id="193" name="Google Shape;193;p23"/>
          <p:cNvPicPr preferRelativeResize="0"/>
          <p:nvPr/>
        </p:nvPicPr>
        <p:blipFill>
          <a:blip r:embed="rId5">
            <a:alphaModFix/>
          </a:blip>
          <a:stretch>
            <a:fillRect/>
          </a:stretch>
        </p:blipFill>
        <p:spPr>
          <a:xfrm>
            <a:off x="3808624" y="1060650"/>
            <a:ext cx="1584650" cy="3433429"/>
          </a:xfrm>
          <a:prstGeom prst="rect">
            <a:avLst/>
          </a:prstGeom>
          <a:noFill/>
          <a:ln>
            <a:noFill/>
          </a:ln>
        </p:spPr>
      </p:pic>
      <p:pic>
        <p:nvPicPr>
          <p:cNvPr id="194" name="Google Shape;194;p23"/>
          <p:cNvPicPr preferRelativeResize="0"/>
          <p:nvPr/>
        </p:nvPicPr>
        <p:blipFill>
          <a:blip r:embed="rId6">
            <a:alphaModFix/>
          </a:blip>
          <a:stretch>
            <a:fillRect/>
          </a:stretch>
        </p:blipFill>
        <p:spPr>
          <a:xfrm>
            <a:off x="7393046" y="1060675"/>
            <a:ext cx="1584650" cy="3433441"/>
          </a:xfrm>
          <a:prstGeom prst="rect">
            <a:avLst/>
          </a:prstGeom>
          <a:noFill/>
          <a:ln>
            <a:noFill/>
          </a:ln>
        </p:spPr>
      </p:pic>
      <p:pic>
        <p:nvPicPr>
          <p:cNvPr id="195" name="Google Shape;195;p23"/>
          <p:cNvPicPr preferRelativeResize="0"/>
          <p:nvPr/>
        </p:nvPicPr>
        <p:blipFill>
          <a:blip r:embed="rId7">
            <a:alphaModFix/>
          </a:blip>
          <a:stretch>
            <a:fillRect/>
          </a:stretch>
        </p:blipFill>
        <p:spPr>
          <a:xfrm>
            <a:off x="5600837" y="1060663"/>
            <a:ext cx="1584650" cy="3433412"/>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Database - Structure</a:t>
            </a:r>
            <a:endParaRPr>
              <a:latin typeface="Comfortaa"/>
              <a:ea typeface="Comfortaa"/>
              <a:cs typeface="Comfortaa"/>
              <a:sym typeface="Comfortaa"/>
            </a:endParaRPr>
          </a:p>
        </p:txBody>
      </p:sp>
      <p:pic>
        <p:nvPicPr>
          <p:cNvPr id="201" name="Google Shape;201;p24"/>
          <p:cNvPicPr preferRelativeResize="0"/>
          <p:nvPr/>
        </p:nvPicPr>
        <p:blipFill>
          <a:blip r:embed="rId3">
            <a:alphaModFix/>
          </a:blip>
          <a:stretch>
            <a:fillRect/>
          </a:stretch>
        </p:blipFill>
        <p:spPr>
          <a:xfrm>
            <a:off x="1402775" y="1181025"/>
            <a:ext cx="6536250" cy="366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ctrTitle"/>
          </p:nvPr>
        </p:nvSpPr>
        <p:spPr>
          <a:xfrm>
            <a:off x="161200" y="206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Encryption</a:t>
            </a:r>
            <a:endParaRPr>
              <a:latin typeface="Comfortaa"/>
              <a:ea typeface="Comfortaa"/>
              <a:cs typeface="Comfortaa"/>
              <a:sym typeface="Comfortaa"/>
            </a:endParaRPr>
          </a:p>
        </p:txBody>
      </p:sp>
      <p:sp>
        <p:nvSpPr>
          <p:cNvPr id="207" name="Google Shape;207;p25"/>
          <p:cNvSpPr txBox="1"/>
          <p:nvPr>
            <p:ph idx="1" type="subTitle"/>
          </p:nvPr>
        </p:nvSpPr>
        <p:spPr>
          <a:xfrm>
            <a:off x="111550" y="2286375"/>
            <a:ext cx="8422200" cy="25134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Font typeface="Comfortaa"/>
              <a:buChar char="●"/>
            </a:pPr>
            <a:r>
              <a:rPr lang="en-GB">
                <a:latin typeface="Comfortaa"/>
                <a:ea typeface="Comfortaa"/>
                <a:cs typeface="Comfortaa"/>
                <a:sym typeface="Comfortaa"/>
              </a:rPr>
              <a:t>Messages can only be read by Student and Counsellor</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361950" lvl="0" marL="457200" rtl="0" algn="l">
              <a:spcBef>
                <a:spcPts val="0"/>
              </a:spcBef>
              <a:spcAft>
                <a:spcPts val="0"/>
              </a:spcAft>
              <a:buSzPts val="2100"/>
              <a:buFont typeface="Comfortaa"/>
              <a:buChar char="●"/>
            </a:pPr>
            <a:r>
              <a:rPr lang="en-GB">
                <a:latin typeface="Comfortaa"/>
                <a:ea typeface="Comfortaa"/>
                <a:cs typeface="Comfortaa"/>
                <a:sym typeface="Comfortaa"/>
              </a:rPr>
              <a:t>Each conversation has a </a:t>
            </a:r>
            <a:r>
              <a:rPr b="1" lang="en-GB">
                <a:latin typeface="Comfortaa"/>
                <a:ea typeface="Comfortaa"/>
                <a:cs typeface="Comfortaa"/>
                <a:sym typeface="Comfortaa"/>
              </a:rPr>
              <a:t>unique encryption key (</a:t>
            </a:r>
            <a:r>
              <a:rPr b="1" lang="en-GB">
                <a:latin typeface="Comfortaa"/>
                <a:ea typeface="Comfortaa"/>
                <a:cs typeface="Comfortaa"/>
                <a:sym typeface="Comfortaa"/>
              </a:rPr>
              <a:t>Similar</a:t>
            </a:r>
            <a:r>
              <a:rPr b="1" lang="en-GB">
                <a:latin typeface="Comfortaa"/>
                <a:ea typeface="Comfortaa"/>
                <a:cs typeface="Comfortaa"/>
                <a:sym typeface="Comfortaa"/>
              </a:rPr>
              <a:t> to Whatsapp)</a:t>
            </a:r>
            <a:endParaRPr b="1">
              <a:latin typeface="Comfortaa"/>
              <a:ea typeface="Comfortaa"/>
              <a:cs typeface="Comfortaa"/>
              <a:sym typeface="Comfortaa"/>
            </a:endParaRPr>
          </a:p>
        </p:txBody>
      </p:sp>
      <p:sp>
        <p:nvSpPr>
          <p:cNvPr id="208" name="Google Shape;208;p25"/>
          <p:cNvSpPr/>
          <p:nvPr/>
        </p:nvSpPr>
        <p:spPr>
          <a:xfrm>
            <a:off x="279413" y="1547150"/>
            <a:ext cx="2466300" cy="634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omfortaa"/>
                <a:ea typeface="Comfortaa"/>
                <a:cs typeface="Comfortaa"/>
                <a:sym typeface="Comfortaa"/>
              </a:rPr>
              <a:t>Text</a:t>
            </a:r>
            <a:endParaRPr sz="1800">
              <a:latin typeface="Comfortaa"/>
              <a:ea typeface="Comfortaa"/>
              <a:cs typeface="Comfortaa"/>
              <a:sym typeface="Comfortaa"/>
            </a:endParaRPr>
          </a:p>
        </p:txBody>
      </p:sp>
      <p:sp>
        <p:nvSpPr>
          <p:cNvPr id="209" name="Google Shape;209;p25"/>
          <p:cNvSpPr/>
          <p:nvPr/>
        </p:nvSpPr>
        <p:spPr>
          <a:xfrm>
            <a:off x="6067438" y="1547150"/>
            <a:ext cx="2466300" cy="634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omfortaa"/>
                <a:ea typeface="Comfortaa"/>
                <a:cs typeface="Comfortaa"/>
                <a:sym typeface="Comfortaa"/>
              </a:rPr>
              <a:t>Unreadable text</a:t>
            </a:r>
            <a:endParaRPr sz="1800">
              <a:latin typeface="Comfortaa"/>
              <a:ea typeface="Comfortaa"/>
              <a:cs typeface="Comfortaa"/>
              <a:sym typeface="Comfortaa"/>
            </a:endParaRPr>
          </a:p>
        </p:txBody>
      </p:sp>
      <p:sp>
        <p:nvSpPr>
          <p:cNvPr id="210" name="Google Shape;210;p25"/>
          <p:cNvSpPr/>
          <p:nvPr/>
        </p:nvSpPr>
        <p:spPr>
          <a:xfrm>
            <a:off x="2752363" y="1547150"/>
            <a:ext cx="3303900" cy="634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mfortaa"/>
                <a:ea typeface="Comfortaa"/>
                <a:cs typeface="Comfortaa"/>
                <a:sym typeface="Comfortaa"/>
              </a:rPr>
              <a:t>Encryption</a:t>
            </a:r>
            <a:endParaRPr>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570400" y="988975"/>
            <a:ext cx="1689300" cy="3660210"/>
          </a:xfrm>
          <a:prstGeom prst="rect">
            <a:avLst/>
          </a:prstGeom>
          <a:noFill/>
          <a:ln>
            <a:noFill/>
          </a:ln>
        </p:spPr>
      </p:pic>
      <p:pic>
        <p:nvPicPr>
          <p:cNvPr id="216" name="Google Shape;216;p26"/>
          <p:cNvPicPr preferRelativeResize="0"/>
          <p:nvPr/>
        </p:nvPicPr>
        <p:blipFill>
          <a:blip r:embed="rId4">
            <a:alphaModFix/>
          </a:blip>
          <a:stretch>
            <a:fillRect/>
          </a:stretch>
        </p:blipFill>
        <p:spPr>
          <a:xfrm>
            <a:off x="2460325" y="988975"/>
            <a:ext cx="4285666" cy="3660325"/>
          </a:xfrm>
          <a:prstGeom prst="rect">
            <a:avLst/>
          </a:prstGeom>
          <a:noFill/>
          <a:ln>
            <a:noFill/>
          </a:ln>
        </p:spPr>
      </p:pic>
      <p:sp>
        <p:nvSpPr>
          <p:cNvPr id="217" name="Google Shape;217;p26"/>
          <p:cNvSpPr txBox="1"/>
          <p:nvPr/>
        </p:nvSpPr>
        <p:spPr>
          <a:xfrm>
            <a:off x="570400" y="274050"/>
            <a:ext cx="1689300" cy="5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rgbClr val="FFFFFF"/>
                </a:solidFill>
                <a:latin typeface="Comfortaa"/>
                <a:ea typeface="Comfortaa"/>
                <a:cs typeface="Comfortaa"/>
                <a:sym typeface="Comfortaa"/>
              </a:rPr>
              <a:t>App</a:t>
            </a:r>
            <a:endParaRPr sz="2400">
              <a:solidFill>
                <a:srgbClr val="FFFFFF"/>
              </a:solidFill>
              <a:latin typeface="Comfortaa"/>
              <a:ea typeface="Comfortaa"/>
              <a:cs typeface="Comfortaa"/>
              <a:sym typeface="Comfortaa"/>
            </a:endParaRPr>
          </a:p>
        </p:txBody>
      </p:sp>
      <p:sp>
        <p:nvSpPr>
          <p:cNvPr id="218" name="Google Shape;218;p26"/>
          <p:cNvSpPr txBox="1"/>
          <p:nvPr/>
        </p:nvSpPr>
        <p:spPr>
          <a:xfrm>
            <a:off x="2460300" y="313775"/>
            <a:ext cx="4285800" cy="50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rgbClr val="FFFFFF"/>
                </a:solidFill>
                <a:latin typeface="Comfortaa"/>
                <a:ea typeface="Comfortaa"/>
                <a:cs typeface="Comfortaa"/>
                <a:sym typeface="Comfortaa"/>
              </a:rPr>
              <a:t>Database</a:t>
            </a:r>
            <a:endParaRPr sz="2000">
              <a:solidFill>
                <a:srgbClr val="FFFFFF"/>
              </a:solidFill>
              <a:latin typeface="Comfortaa"/>
              <a:ea typeface="Comfortaa"/>
              <a:cs typeface="Comfortaa"/>
              <a:sym typeface="Comfortaa"/>
            </a:endParaRPr>
          </a:p>
        </p:txBody>
      </p:sp>
      <p:sp>
        <p:nvSpPr>
          <p:cNvPr id="219" name="Google Shape;219;p26"/>
          <p:cNvSpPr/>
          <p:nvPr/>
        </p:nvSpPr>
        <p:spPr>
          <a:xfrm>
            <a:off x="3129800" y="1664200"/>
            <a:ext cx="3346200" cy="33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1968025" y="1415950"/>
            <a:ext cx="291600" cy="20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6"/>
          <p:cNvCxnSpPr>
            <a:stCxn id="220" idx="3"/>
            <a:endCxn id="219" idx="1"/>
          </p:cNvCxnSpPr>
          <p:nvPr/>
        </p:nvCxnSpPr>
        <p:spPr>
          <a:xfrm>
            <a:off x="2259625" y="1520200"/>
            <a:ext cx="870300" cy="312900"/>
          </a:xfrm>
          <a:prstGeom prst="straightConnector1">
            <a:avLst/>
          </a:prstGeom>
          <a:noFill/>
          <a:ln cap="flat" cmpd="sng" w="9525">
            <a:solidFill>
              <a:srgbClr val="FF0000"/>
            </a:solidFill>
            <a:prstDash val="solid"/>
            <a:round/>
            <a:headEnd len="med" w="med" type="none"/>
            <a:tailEnd len="med" w="med" type="triangle"/>
          </a:ln>
        </p:spPr>
      </p:cxnSp>
      <p:sp>
        <p:nvSpPr>
          <p:cNvPr id="222" name="Google Shape;222;p26"/>
          <p:cNvSpPr/>
          <p:nvPr/>
        </p:nvSpPr>
        <p:spPr>
          <a:xfrm>
            <a:off x="570400" y="1624450"/>
            <a:ext cx="444300" cy="26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6"/>
          <p:cNvCxnSpPr>
            <a:endCxn id="224" idx="1"/>
          </p:cNvCxnSpPr>
          <p:nvPr/>
        </p:nvCxnSpPr>
        <p:spPr>
          <a:xfrm>
            <a:off x="1014800" y="1751975"/>
            <a:ext cx="2115000" cy="1752600"/>
          </a:xfrm>
          <a:prstGeom prst="straightConnector1">
            <a:avLst/>
          </a:prstGeom>
          <a:noFill/>
          <a:ln cap="flat" cmpd="sng" w="9525">
            <a:solidFill>
              <a:srgbClr val="FF0000"/>
            </a:solidFill>
            <a:prstDash val="solid"/>
            <a:round/>
            <a:headEnd len="med" w="med" type="none"/>
            <a:tailEnd len="med" w="med" type="triangle"/>
          </a:ln>
        </p:spPr>
      </p:cxnSp>
      <p:sp>
        <p:nvSpPr>
          <p:cNvPr id="224" name="Google Shape;224;p26"/>
          <p:cNvSpPr/>
          <p:nvPr/>
        </p:nvSpPr>
        <p:spPr>
          <a:xfrm>
            <a:off x="3129800" y="3335825"/>
            <a:ext cx="3346200" cy="33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Current Development Plan</a:t>
            </a:r>
            <a:endParaRPr b="1">
              <a:latin typeface="Comfortaa"/>
              <a:ea typeface="Comfortaa"/>
              <a:cs typeface="Comfortaa"/>
              <a:sym typeface="Comfortaa"/>
            </a:endParaRPr>
          </a:p>
        </p:txBody>
      </p:sp>
      <p:sp>
        <p:nvSpPr>
          <p:cNvPr id="230" name="Google Shape;23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mfortaa"/>
              <a:buChar char="●"/>
            </a:pPr>
            <a:r>
              <a:rPr b="1" lang="en-GB">
                <a:latin typeface="Comfortaa"/>
                <a:ea typeface="Comfortaa"/>
                <a:cs typeface="Comfortaa"/>
                <a:sym typeface="Comfortaa"/>
              </a:rPr>
              <a:t>Chatbox Features</a:t>
            </a:r>
            <a:r>
              <a:rPr lang="en-GB">
                <a:latin typeface="Comfortaa"/>
                <a:ea typeface="Comfortaa"/>
                <a:cs typeface="Comfortaa"/>
                <a:sym typeface="Comfortaa"/>
              </a:rPr>
              <a:t> - search in text, scroll bar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GB">
                <a:latin typeface="Comfortaa"/>
                <a:ea typeface="Comfortaa"/>
                <a:cs typeface="Comfortaa"/>
                <a:sym typeface="Comfortaa"/>
              </a:rPr>
              <a:t>Biometric Authentication</a:t>
            </a:r>
            <a:endParaRPr b="1">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GB">
                <a:latin typeface="Comfortaa"/>
                <a:ea typeface="Comfortaa"/>
                <a:cs typeface="Comfortaa"/>
                <a:sym typeface="Comfortaa"/>
              </a:rPr>
              <a:t>Testimony / Feedback Page</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GB">
                <a:latin typeface="Comfortaa"/>
                <a:ea typeface="Comfortaa"/>
                <a:cs typeface="Comfortaa"/>
                <a:sym typeface="Comfortaa"/>
              </a:rPr>
              <a:t>Sending documents</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GB">
                <a:latin typeface="Comfortaa"/>
                <a:ea typeface="Comfortaa"/>
                <a:cs typeface="Comfortaa"/>
                <a:sym typeface="Comfortaa"/>
              </a:rPr>
              <a:t>User friendly error messages</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GB">
                <a:latin typeface="Comfortaa"/>
                <a:ea typeface="Comfortaa"/>
                <a:cs typeface="Comfortaa"/>
                <a:sym typeface="Comfortaa"/>
              </a:rPr>
              <a:t>License page</a:t>
            </a:r>
            <a:endParaRPr>
              <a:latin typeface="Comfortaa"/>
              <a:ea typeface="Comfortaa"/>
              <a:cs typeface="Comfortaa"/>
              <a:sym typeface="Comfortaa"/>
            </a:endParaRPr>
          </a:p>
          <a:p>
            <a:pPr indent="0" lvl="0" marL="457200" rtl="0" algn="l">
              <a:spcBef>
                <a:spcPts val="1600"/>
              </a:spcBef>
              <a:spcAft>
                <a:spcPts val="1600"/>
              </a:spcAft>
              <a:buNone/>
            </a:pPr>
            <a:r>
              <a:t/>
            </a:r>
            <a:endParaRPr>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Developing for iOS</a:t>
            </a:r>
            <a:endParaRPr b="1">
              <a:latin typeface="Comfortaa"/>
              <a:ea typeface="Comfortaa"/>
              <a:cs typeface="Comfortaa"/>
              <a:sym typeface="Comfortaa"/>
            </a:endParaRPr>
          </a:p>
        </p:txBody>
      </p:sp>
      <p:sp>
        <p:nvSpPr>
          <p:cNvPr id="236" name="Google Shape;236;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Code written </a:t>
            </a:r>
            <a:r>
              <a:rPr b="1" lang="en-GB">
                <a:latin typeface="Comfortaa"/>
                <a:ea typeface="Comfortaa"/>
                <a:cs typeface="Comfortaa"/>
                <a:sym typeface="Comfortaa"/>
              </a:rPr>
              <a:t>will work on iOS</a:t>
            </a:r>
            <a:endParaRPr b="1">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Cannot </a:t>
            </a:r>
            <a:r>
              <a:rPr b="1" lang="en-GB">
                <a:latin typeface="Comfortaa"/>
                <a:ea typeface="Comfortaa"/>
                <a:cs typeface="Comfortaa"/>
                <a:sym typeface="Comfortaa"/>
              </a:rPr>
              <a:t>test or compile apps</a:t>
            </a:r>
            <a:r>
              <a:rPr lang="en-GB">
                <a:latin typeface="Comfortaa"/>
                <a:ea typeface="Comfortaa"/>
                <a:cs typeface="Comfortaa"/>
                <a:sym typeface="Comfortaa"/>
              </a:rPr>
              <a:t> without a Mac device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Exploring potential workaround</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Lower priority </a:t>
            </a:r>
            <a:endParaRPr>
              <a:latin typeface="Comfortaa"/>
              <a:ea typeface="Comfortaa"/>
              <a:cs typeface="Comfortaa"/>
              <a:sym typeface="Comfortaa"/>
            </a:endParaRPr>
          </a:p>
          <a:p>
            <a:pPr indent="0" lvl="0" marL="457200" rtl="0" algn="l">
              <a:spcBef>
                <a:spcPts val="1600"/>
              </a:spcBef>
              <a:spcAft>
                <a:spcPts val="1600"/>
              </a:spcAft>
              <a:buNone/>
            </a:pPr>
            <a:r>
              <a:t/>
            </a:r>
            <a:endParaRPr>
              <a:latin typeface="Comfortaa"/>
              <a:ea typeface="Comfortaa"/>
              <a:cs typeface="Comfortaa"/>
              <a:sym typeface="Comfortaa"/>
            </a:endParaRPr>
          </a:p>
        </p:txBody>
      </p:sp>
      <p:pic>
        <p:nvPicPr>
          <p:cNvPr id="237" name="Google Shape;237;p28"/>
          <p:cNvPicPr preferRelativeResize="0"/>
          <p:nvPr/>
        </p:nvPicPr>
        <p:blipFill>
          <a:blip r:embed="rId3">
            <a:alphaModFix/>
          </a:blip>
          <a:stretch>
            <a:fillRect/>
          </a:stretch>
        </p:blipFill>
        <p:spPr>
          <a:xfrm>
            <a:off x="6662760" y="134550"/>
            <a:ext cx="2481240" cy="3754152"/>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Pricing</a:t>
            </a:r>
            <a:endParaRPr>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81275" y="263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Pricing </a:t>
            </a:r>
            <a:endParaRPr>
              <a:latin typeface="Comfortaa"/>
              <a:ea typeface="Comfortaa"/>
              <a:cs typeface="Comfortaa"/>
              <a:sym typeface="Comfortaa"/>
            </a:endParaRPr>
          </a:p>
        </p:txBody>
      </p:sp>
      <p:sp>
        <p:nvSpPr>
          <p:cNvPr id="248" name="Google Shape;248;p30"/>
          <p:cNvSpPr/>
          <p:nvPr/>
        </p:nvSpPr>
        <p:spPr>
          <a:xfrm>
            <a:off x="2856300" y="822750"/>
            <a:ext cx="3431400" cy="5334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Pricing</a:t>
            </a:r>
            <a:endParaRPr b="1">
              <a:latin typeface="Comfortaa"/>
              <a:ea typeface="Comfortaa"/>
              <a:cs typeface="Comfortaa"/>
              <a:sym typeface="Comfortaa"/>
            </a:endParaRPr>
          </a:p>
        </p:txBody>
      </p:sp>
      <p:sp>
        <p:nvSpPr>
          <p:cNvPr id="249" name="Google Shape;249;p30"/>
          <p:cNvSpPr/>
          <p:nvPr/>
        </p:nvSpPr>
        <p:spPr>
          <a:xfrm>
            <a:off x="942175" y="1619299"/>
            <a:ext cx="3391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Registration Cost</a:t>
            </a:r>
            <a:endParaRPr b="1">
              <a:latin typeface="Comfortaa"/>
              <a:ea typeface="Comfortaa"/>
              <a:cs typeface="Comfortaa"/>
              <a:sym typeface="Comfortaa"/>
            </a:endParaRPr>
          </a:p>
        </p:txBody>
      </p:sp>
      <p:sp>
        <p:nvSpPr>
          <p:cNvPr id="250" name="Google Shape;250;p30"/>
          <p:cNvSpPr/>
          <p:nvPr/>
        </p:nvSpPr>
        <p:spPr>
          <a:xfrm>
            <a:off x="4814275" y="1619297"/>
            <a:ext cx="34314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Running Cost</a:t>
            </a:r>
            <a:endParaRPr b="1">
              <a:latin typeface="Comfortaa"/>
              <a:ea typeface="Comfortaa"/>
              <a:cs typeface="Comfortaa"/>
              <a:sym typeface="Comfortaa"/>
            </a:endParaRPr>
          </a:p>
        </p:txBody>
      </p:sp>
      <p:sp>
        <p:nvSpPr>
          <p:cNvPr id="251" name="Google Shape;251;p30"/>
          <p:cNvSpPr/>
          <p:nvPr/>
        </p:nvSpPr>
        <p:spPr>
          <a:xfrm>
            <a:off x="397100" y="2404725"/>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App Store</a:t>
            </a:r>
            <a:endParaRPr b="1">
              <a:latin typeface="Comfortaa"/>
              <a:ea typeface="Comfortaa"/>
              <a:cs typeface="Comfortaa"/>
              <a:sym typeface="Comfortaa"/>
            </a:endParaRPr>
          </a:p>
        </p:txBody>
      </p:sp>
      <p:sp>
        <p:nvSpPr>
          <p:cNvPr id="252" name="Google Shape;252;p30"/>
          <p:cNvSpPr/>
          <p:nvPr/>
        </p:nvSpPr>
        <p:spPr>
          <a:xfrm>
            <a:off x="5835925" y="2415850"/>
            <a:ext cx="13881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Firebase</a:t>
            </a:r>
            <a:endParaRPr b="1">
              <a:latin typeface="Comfortaa"/>
              <a:ea typeface="Comfortaa"/>
              <a:cs typeface="Comfortaa"/>
              <a:sym typeface="Comfortaa"/>
            </a:endParaRPr>
          </a:p>
        </p:txBody>
      </p:sp>
      <p:cxnSp>
        <p:nvCxnSpPr>
          <p:cNvPr id="253" name="Google Shape;253;p30"/>
          <p:cNvCxnSpPr>
            <a:stCxn id="248" idx="2"/>
            <a:endCxn id="249" idx="0"/>
          </p:cNvCxnSpPr>
          <p:nvPr/>
        </p:nvCxnSpPr>
        <p:spPr>
          <a:xfrm flipH="1">
            <a:off x="2638200" y="1356150"/>
            <a:ext cx="1933800" cy="263100"/>
          </a:xfrm>
          <a:prstGeom prst="straightConnector1">
            <a:avLst/>
          </a:prstGeom>
          <a:noFill/>
          <a:ln cap="flat" cmpd="sng" w="9525">
            <a:solidFill>
              <a:schemeClr val="accent5"/>
            </a:solidFill>
            <a:prstDash val="solid"/>
            <a:round/>
            <a:headEnd len="med" w="med" type="none"/>
            <a:tailEnd len="med" w="med" type="triangle"/>
          </a:ln>
        </p:spPr>
      </p:cxnSp>
      <p:cxnSp>
        <p:nvCxnSpPr>
          <p:cNvPr id="254" name="Google Shape;254;p30"/>
          <p:cNvCxnSpPr>
            <a:stCxn id="248" idx="2"/>
            <a:endCxn id="250" idx="0"/>
          </p:cNvCxnSpPr>
          <p:nvPr/>
        </p:nvCxnSpPr>
        <p:spPr>
          <a:xfrm>
            <a:off x="4572000" y="1356150"/>
            <a:ext cx="1958100" cy="263100"/>
          </a:xfrm>
          <a:prstGeom prst="straightConnector1">
            <a:avLst/>
          </a:prstGeom>
          <a:noFill/>
          <a:ln cap="flat" cmpd="sng" w="9525">
            <a:solidFill>
              <a:schemeClr val="accent5"/>
            </a:solidFill>
            <a:prstDash val="solid"/>
            <a:round/>
            <a:headEnd len="med" w="med" type="none"/>
            <a:tailEnd len="med" w="med" type="triangle"/>
          </a:ln>
        </p:spPr>
      </p:cxnSp>
      <p:cxnSp>
        <p:nvCxnSpPr>
          <p:cNvPr id="255" name="Google Shape;255;p30"/>
          <p:cNvCxnSpPr>
            <a:stCxn id="249" idx="2"/>
            <a:endCxn id="256" idx="0"/>
          </p:cNvCxnSpPr>
          <p:nvPr/>
        </p:nvCxnSpPr>
        <p:spPr>
          <a:xfrm>
            <a:off x="2638075" y="2152699"/>
            <a:ext cx="975900" cy="252000"/>
          </a:xfrm>
          <a:prstGeom prst="straightConnector1">
            <a:avLst/>
          </a:prstGeom>
          <a:noFill/>
          <a:ln cap="flat" cmpd="sng" w="9525">
            <a:solidFill>
              <a:schemeClr val="accent5"/>
            </a:solidFill>
            <a:prstDash val="solid"/>
            <a:round/>
            <a:headEnd len="med" w="med" type="none"/>
            <a:tailEnd len="med" w="med" type="triangle"/>
          </a:ln>
        </p:spPr>
      </p:cxnSp>
      <p:cxnSp>
        <p:nvCxnSpPr>
          <p:cNvPr id="257" name="Google Shape;257;p30"/>
          <p:cNvCxnSpPr>
            <a:stCxn id="250" idx="2"/>
            <a:endCxn id="252" idx="0"/>
          </p:cNvCxnSpPr>
          <p:nvPr/>
        </p:nvCxnSpPr>
        <p:spPr>
          <a:xfrm>
            <a:off x="6529975" y="2152697"/>
            <a:ext cx="0" cy="263100"/>
          </a:xfrm>
          <a:prstGeom prst="straightConnector1">
            <a:avLst/>
          </a:prstGeom>
          <a:noFill/>
          <a:ln cap="flat" cmpd="sng" w="9525">
            <a:solidFill>
              <a:schemeClr val="accent5"/>
            </a:solidFill>
            <a:prstDash val="solid"/>
            <a:round/>
            <a:headEnd len="med" w="med" type="none"/>
            <a:tailEnd len="med" w="med" type="triangle"/>
          </a:ln>
        </p:spPr>
      </p:cxnSp>
      <p:sp>
        <p:nvSpPr>
          <p:cNvPr id="256" name="Google Shape;256;p30"/>
          <p:cNvSpPr/>
          <p:nvPr/>
        </p:nvSpPr>
        <p:spPr>
          <a:xfrm>
            <a:off x="2656200" y="2404725"/>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Play Store</a:t>
            </a:r>
            <a:endParaRPr b="1">
              <a:latin typeface="Comfortaa"/>
              <a:ea typeface="Comfortaa"/>
              <a:cs typeface="Comfortaa"/>
              <a:sym typeface="Comfortaa"/>
            </a:endParaRPr>
          </a:p>
        </p:txBody>
      </p:sp>
      <p:sp>
        <p:nvSpPr>
          <p:cNvPr id="258" name="Google Shape;258;p30"/>
          <p:cNvSpPr/>
          <p:nvPr/>
        </p:nvSpPr>
        <p:spPr>
          <a:xfrm>
            <a:off x="397100" y="3160950"/>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$99 Annually</a:t>
            </a:r>
            <a:endParaRPr b="1">
              <a:latin typeface="Comfortaa"/>
              <a:ea typeface="Comfortaa"/>
              <a:cs typeface="Comfortaa"/>
              <a:sym typeface="Comfortaa"/>
            </a:endParaRPr>
          </a:p>
        </p:txBody>
      </p:sp>
      <p:sp>
        <p:nvSpPr>
          <p:cNvPr id="259" name="Google Shape;259;p30"/>
          <p:cNvSpPr/>
          <p:nvPr/>
        </p:nvSpPr>
        <p:spPr>
          <a:xfrm>
            <a:off x="2656200" y="3160950"/>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$25 One time</a:t>
            </a:r>
            <a:endParaRPr b="1">
              <a:latin typeface="Comfortaa"/>
              <a:ea typeface="Comfortaa"/>
              <a:cs typeface="Comfortaa"/>
              <a:sym typeface="Comfortaa"/>
            </a:endParaRPr>
          </a:p>
        </p:txBody>
      </p:sp>
      <p:sp>
        <p:nvSpPr>
          <p:cNvPr id="260" name="Google Shape;260;p30"/>
          <p:cNvSpPr/>
          <p:nvPr/>
        </p:nvSpPr>
        <p:spPr>
          <a:xfrm>
            <a:off x="397100" y="3917175"/>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~₹7600</a:t>
            </a:r>
            <a:endParaRPr b="1">
              <a:latin typeface="Comfortaa"/>
              <a:ea typeface="Comfortaa"/>
              <a:cs typeface="Comfortaa"/>
              <a:sym typeface="Comfortaa"/>
            </a:endParaRPr>
          </a:p>
        </p:txBody>
      </p:sp>
      <p:sp>
        <p:nvSpPr>
          <p:cNvPr id="261" name="Google Shape;261;p30"/>
          <p:cNvSpPr/>
          <p:nvPr/>
        </p:nvSpPr>
        <p:spPr>
          <a:xfrm>
            <a:off x="2656200" y="3949325"/>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a:t>
            </a:r>
            <a:r>
              <a:rPr b="1" lang="en-GB">
                <a:latin typeface="Comfortaa"/>
                <a:ea typeface="Comfortaa"/>
                <a:cs typeface="Comfortaa"/>
                <a:sym typeface="Comfortaa"/>
              </a:rPr>
              <a:t>₹1900</a:t>
            </a:r>
            <a:endParaRPr b="1">
              <a:latin typeface="Comfortaa"/>
              <a:ea typeface="Comfortaa"/>
              <a:cs typeface="Comfortaa"/>
              <a:sym typeface="Comfortaa"/>
            </a:endParaRPr>
          </a:p>
        </p:txBody>
      </p:sp>
      <p:cxnSp>
        <p:nvCxnSpPr>
          <p:cNvPr id="262" name="Google Shape;262;p30"/>
          <p:cNvCxnSpPr>
            <a:stCxn id="256" idx="2"/>
            <a:endCxn id="259" idx="0"/>
          </p:cNvCxnSpPr>
          <p:nvPr/>
        </p:nvCxnSpPr>
        <p:spPr>
          <a:xfrm>
            <a:off x="3614100" y="2938125"/>
            <a:ext cx="0" cy="222900"/>
          </a:xfrm>
          <a:prstGeom prst="straightConnector1">
            <a:avLst/>
          </a:prstGeom>
          <a:noFill/>
          <a:ln cap="flat" cmpd="sng" w="9525">
            <a:solidFill>
              <a:schemeClr val="accent5"/>
            </a:solidFill>
            <a:prstDash val="solid"/>
            <a:round/>
            <a:headEnd len="med" w="med" type="none"/>
            <a:tailEnd len="med" w="med" type="triangle"/>
          </a:ln>
        </p:spPr>
      </p:cxnSp>
      <p:cxnSp>
        <p:nvCxnSpPr>
          <p:cNvPr id="263" name="Google Shape;263;p30"/>
          <p:cNvCxnSpPr/>
          <p:nvPr/>
        </p:nvCxnSpPr>
        <p:spPr>
          <a:xfrm>
            <a:off x="3614100" y="3710375"/>
            <a:ext cx="0" cy="222900"/>
          </a:xfrm>
          <a:prstGeom prst="straightConnector1">
            <a:avLst/>
          </a:prstGeom>
          <a:noFill/>
          <a:ln cap="flat" cmpd="sng" w="9525">
            <a:solidFill>
              <a:schemeClr val="accent5"/>
            </a:solidFill>
            <a:prstDash val="solid"/>
            <a:round/>
            <a:headEnd len="med" w="med" type="none"/>
            <a:tailEnd len="med" w="med" type="triangle"/>
          </a:ln>
        </p:spPr>
      </p:cxnSp>
      <p:cxnSp>
        <p:nvCxnSpPr>
          <p:cNvPr id="264" name="Google Shape;264;p30"/>
          <p:cNvCxnSpPr/>
          <p:nvPr/>
        </p:nvCxnSpPr>
        <p:spPr>
          <a:xfrm>
            <a:off x="1409775" y="2938125"/>
            <a:ext cx="0" cy="222900"/>
          </a:xfrm>
          <a:prstGeom prst="straightConnector1">
            <a:avLst/>
          </a:prstGeom>
          <a:noFill/>
          <a:ln cap="flat" cmpd="sng" w="9525">
            <a:solidFill>
              <a:schemeClr val="accent5"/>
            </a:solidFill>
            <a:prstDash val="solid"/>
            <a:round/>
            <a:headEnd len="med" w="med" type="none"/>
            <a:tailEnd len="med" w="med" type="triangle"/>
          </a:ln>
        </p:spPr>
      </p:cxnSp>
      <p:cxnSp>
        <p:nvCxnSpPr>
          <p:cNvPr id="265" name="Google Shape;265;p30"/>
          <p:cNvCxnSpPr/>
          <p:nvPr/>
        </p:nvCxnSpPr>
        <p:spPr>
          <a:xfrm>
            <a:off x="1409775" y="3710375"/>
            <a:ext cx="0" cy="222900"/>
          </a:xfrm>
          <a:prstGeom prst="straightConnector1">
            <a:avLst/>
          </a:prstGeom>
          <a:noFill/>
          <a:ln cap="flat" cmpd="sng" w="9525">
            <a:solidFill>
              <a:schemeClr val="accent5"/>
            </a:solidFill>
            <a:prstDash val="solid"/>
            <a:round/>
            <a:headEnd len="med" w="med" type="none"/>
            <a:tailEnd len="med" w="med" type="triangle"/>
          </a:ln>
        </p:spPr>
      </p:cxnSp>
      <p:cxnSp>
        <p:nvCxnSpPr>
          <p:cNvPr id="266" name="Google Shape;266;p30"/>
          <p:cNvCxnSpPr>
            <a:stCxn id="249" idx="2"/>
            <a:endCxn id="251" idx="0"/>
          </p:cNvCxnSpPr>
          <p:nvPr/>
        </p:nvCxnSpPr>
        <p:spPr>
          <a:xfrm flipH="1">
            <a:off x="1354975" y="2152699"/>
            <a:ext cx="1283100" cy="2520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197200" y="171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Firebase Free Quota</a:t>
            </a:r>
            <a:endParaRPr>
              <a:latin typeface="Comfortaa"/>
              <a:ea typeface="Comfortaa"/>
              <a:cs typeface="Comfortaa"/>
              <a:sym typeface="Comfortaa"/>
            </a:endParaRPr>
          </a:p>
        </p:txBody>
      </p:sp>
      <p:sp>
        <p:nvSpPr>
          <p:cNvPr id="272" name="Google Shape;272;p31"/>
          <p:cNvSpPr txBox="1"/>
          <p:nvPr>
            <p:ph idx="1" type="body"/>
          </p:nvPr>
        </p:nvSpPr>
        <p:spPr>
          <a:xfrm>
            <a:off x="273525" y="819550"/>
            <a:ext cx="8520600" cy="7248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202124"/>
              </a:buClr>
              <a:buSzPts val="1200"/>
              <a:buFont typeface="Comfortaa"/>
              <a:buChar char="●"/>
            </a:pPr>
            <a:r>
              <a:rPr b="1" lang="en-GB" sz="1200">
                <a:solidFill>
                  <a:srgbClr val="202124"/>
                </a:solidFill>
                <a:latin typeface="Comfortaa"/>
                <a:ea typeface="Comfortaa"/>
                <a:cs typeface="Comfortaa"/>
                <a:sym typeface="Comfortaa"/>
              </a:rPr>
              <a:t>Cloud Firestore offers free quota that allows you to get started at no cost. The free quota amounts are listed below</a:t>
            </a:r>
            <a:endParaRPr b="1" sz="1200">
              <a:solidFill>
                <a:srgbClr val="202124"/>
              </a:solidFill>
              <a:latin typeface="Comfortaa"/>
              <a:ea typeface="Comfortaa"/>
              <a:cs typeface="Comfortaa"/>
              <a:sym typeface="Comfortaa"/>
            </a:endParaRPr>
          </a:p>
          <a:p>
            <a:pPr indent="0" lvl="0" marL="457200" rtl="0" algn="l">
              <a:spcBef>
                <a:spcPts val="1200"/>
              </a:spcBef>
              <a:spcAft>
                <a:spcPts val="1200"/>
              </a:spcAft>
              <a:buNone/>
            </a:pPr>
            <a:r>
              <a:t/>
            </a:r>
            <a:endParaRPr b="1" sz="1200">
              <a:solidFill>
                <a:srgbClr val="202124"/>
              </a:solidFill>
              <a:latin typeface="Comfortaa"/>
              <a:ea typeface="Comfortaa"/>
              <a:cs typeface="Comfortaa"/>
              <a:sym typeface="Comfortaa"/>
            </a:endParaRPr>
          </a:p>
        </p:txBody>
      </p:sp>
      <p:pic>
        <p:nvPicPr>
          <p:cNvPr id="273" name="Google Shape;273;p31"/>
          <p:cNvPicPr preferRelativeResize="0"/>
          <p:nvPr/>
        </p:nvPicPr>
        <p:blipFill rotWithShape="1">
          <a:blip r:embed="rId3">
            <a:alphaModFix/>
          </a:blip>
          <a:srcRect b="-10926" l="0" r="0" t="0"/>
          <a:stretch/>
        </p:blipFill>
        <p:spPr>
          <a:xfrm>
            <a:off x="696725" y="1637175"/>
            <a:ext cx="6328725" cy="350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320625"/>
            <a:ext cx="8520600" cy="34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Comfortaa"/>
                <a:ea typeface="Comfortaa"/>
                <a:cs typeface="Comfortaa"/>
                <a:sym typeface="Comfortaa"/>
              </a:rPr>
              <a:t>   </a:t>
            </a:r>
            <a:r>
              <a:rPr b="1" lang="en-GB" sz="3100">
                <a:latin typeface="Comfortaa"/>
                <a:ea typeface="Comfortaa"/>
                <a:cs typeface="Comfortaa"/>
                <a:sym typeface="Comfortaa"/>
              </a:rPr>
              <a:t> </a:t>
            </a:r>
            <a:r>
              <a:rPr b="1" lang="en-GB" sz="3100">
                <a:latin typeface="Comfortaa"/>
                <a:ea typeface="Comfortaa"/>
                <a:cs typeface="Comfortaa"/>
                <a:sym typeface="Comfortaa"/>
              </a:rPr>
              <a:t>Introduction</a:t>
            </a:r>
            <a:endParaRPr b="1" sz="3100">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a:p>
            <a:pPr indent="457200" lvl="0" marL="0" rtl="0" algn="l">
              <a:spcBef>
                <a:spcPts val="0"/>
              </a:spcBef>
              <a:spcAft>
                <a:spcPts val="0"/>
              </a:spcAft>
              <a:buNone/>
            </a:pPr>
            <a:r>
              <a:rPr b="1" lang="en-GB" sz="2200">
                <a:latin typeface="Comfortaa"/>
                <a:ea typeface="Comfortaa"/>
                <a:cs typeface="Comfortaa"/>
                <a:sym typeface="Comfortaa"/>
              </a:rPr>
              <a:t>What does this app do?</a:t>
            </a:r>
            <a:endParaRPr b="1" sz="2200">
              <a:latin typeface="Comfortaa"/>
              <a:ea typeface="Comfortaa"/>
              <a:cs typeface="Comfortaa"/>
              <a:sym typeface="Comfortaa"/>
            </a:endParaRPr>
          </a:p>
          <a:p>
            <a:pPr indent="457200" lvl="0" marL="0" rtl="0" algn="l">
              <a:spcBef>
                <a:spcPts val="0"/>
              </a:spcBef>
              <a:spcAft>
                <a:spcPts val="0"/>
              </a:spcAft>
              <a:buNone/>
            </a:pPr>
            <a:r>
              <a:t/>
            </a:r>
            <a:endParaRPr b="1" sz="1800">
              <a:latin typeface="Comfortaa"/>
              <a:ea typeface="Comfortaa"/>
              <a:cs typeface="Comfortaa"/>
              <a:sym typeface="Comfortaa"/>
            </a:endParaRPr>
          </a:p>
          <a:p>
            <a:pPr indent="0" lvl="0" marL="0" rtl="0" algn="l">
              <a:spcBef>
                <a:spcPts val="0"/>
              </a:spcBef>
              <a:spcAft>
                <a:spcPts val="0"/>
              </a:spcAft>
              <a:buNone/>
            </a:pPr>
            <a:r>
              <a:t/>
            </a:r>
            <a:endParaRPr sz="1700">
              <a:latin typeface="Comfortaa"/>
              <a:ea typeface="Comfortaa"/>
              <a:cs typeface="Comfortaa"/>
              <a:sym typeface="Comfortaa"/>
            </a:endParaRPr>
          </a:p>
          <a:p>
            <a:pPr indent="-342900" lvl="0" marL="457200" rtl="0" algn="l">
              <a:spcBef>
                <a:spcPts val="0"/>
              </a:spcBef>
              <a:spcAft>
                <a:spcPts val="0"/>
              </a:spcAft>
              <a:buClr>
                <a:srgbClr val="000000"/>
              </a:buClr>
              <a:buSzPts val="1800"/>
              <a:buFont typeface="Comfortaa"/>
              <a:buChar char="●"/>
            </a:pPr>
            <a:r>
              <a:rPr lang="en-GB" sz="1800">
                <a:solidFill>
                  <a:srgbClr val="000000"/>
                </a:solidFill>
                <a:latin typeface="Comfortaa"/>
                <a:ea typeface="Comfortaa"/>
                <a:cs typeface="Comfortaa"/>
                <a:sym typeface="Comfortaa"/>
              </a:rPr>
              <a:t>This app is designed for the people who are going through depression, anxiety, loneliness, stress and all other problems that are really sensitive to speak of.</a:t>
            </a:r>
            <a:endParaRPr sz="1800">
              <a:solidFill>
                <a:srgbClr val="000000"/>
              </a:solidFill>
              <a:latin typeface="Comfortaa"/>
              <a:ea typeface="Comfortaa"/>
              <a:cs typeface="Comfortaa"/>
              <a:sym typeface="Comfortaa"/>
            </a:endParaRPr>
          </a:p>
          <a:p>
            <a:pPr indent="0" lvl="0" marL="457200" rtl="0" algn="l">
              <a:spcBef>
                <a:spcPts val="0"/>
              </a:spcBef>
              <a:spcAft>
                <a:spcPts val="0"/>
              </a:spcAft>
              <a:buNone/>
            </a:pPr>
            <a:r>
              <a:t/>
            </a:r>
            <a:endParaRPr sz="1800">
              <a:latin typeface="Comfortaa"/>
              <a:ea typeface="Comfortaa"/>
              <a:cs typeface="Comfortaa"/>
              <a:sym typeface="Comfortaa"/>
            </a:endParaRPr>
          </a:p>
          <a:p>
            <a:pPr indent="-342900" lvl="0" marL="457200" rtl="0" algn="l">
              <a:spcBef>
                <a:spcPts val="0"/>
              </a:spcBef>
              <a:spcAft>
                <a:spcPts val="0"/>
              </a:spcAft>
              <a:buClr>
                <a:srgbClr val="000000"/>
              </a:buClr>
              <a:buSzPts val="1800"/>
              <a:buFont typeface="Comfortaa"/>
              <a:buChar char="●"/>
            </a:pPr>
            <a:r>
              <a:rPr lang="en-GB" sz="1800">
                <a:solidFill>
                  <a:srgbClr val="000000"/>
                </a:solidFill>
                <a:latin typeface="Comfortaa"/>
                <a:ea typeface="Comfortaa"/>
                <a:cs typeface="Comfortaa"/>
                <a:sym typeface="Comfortaa"/>
              </a:rPr>
              <a:t>It acts as a virtual medium of communication between a student and a counsellor.</a:t>
            </a:r>
            <a:endParaRPr sz="18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700">
              <a:latin typeface="Comfortaa"/>
              <a:ea typeface="Comfortaa"/>
              <a:cs typeface="Comfortaa"/>
              <a:sym typeface="Comfortaa"/>
            </a:endParaRPr>
          </a:p>
          <a:p>
            <a:pPr indent="0" lvl="0" marL="0" rtl="0" algn="l">
              <a:spcBef>
                <a:spcPts val="0"/>
              </a:spcBef>
              <a:spcAft>
                <a:spcPts val="0"/>
              </a:spcAft>
              <a:buNone/>
            </a:pPr>
            <a:r>
              <a:t/>
            </a:r>
            <a:endParaRPr sz="1700">
              <a:latin typeface="Comfortaa"/>
              <a:ea typeface="Comfortaa"/>
              <a:cs typeface="Comfortaa"/>
              <a:sym typeface="Comfortaa"/>
            </a:endParaRPr>
          </a:p>
          <a:p>
            <a:pPr indent="0" lvl="0" marL="0" rtl="0" algn="l">
              <a:spcBef>
                <a:spcPts val="0"/>
              </a:spcBef>
              <a:spcAft>
                <a:spcPts val="0"/>
              </a:spcAft>
              <a:buNone/>
            </a:pPr>
            <a:r>
              <a:t/>
            </a:r>
            <a:endParaRPr sz="2600">
              <a:latin typeface="Comfortaa"/>
              <a:ea typeface="Comfortaa"/>
              <a:cs typeface="Comfortaa"/>
              <a:sym typeface="Comfortaa"/>
            </a:endParaRPr>
          </a:p>
          <a:p>
            <a:pPr indent="0" lvl="0" marL="0" rtl="0" algn="l">
              <a:spcBef>
                <a:spcPts val="0"/>
              </a:spcBef>
              <a:spcAft>
                <a:spcPts val="0"/>
              </a:spcAft>
              <a:buNone/>
            </a:pPr>
            <a:r>
              <a:t/>
            </a:r>
            <a:endParaRPr sz="3000">
              <a:latin typeface="Comfortaa"/>
              <a:ea typeface="Comfortaa"/>
              <a:cs typeface="Comfortaa"/>
              <a:sym typeface="Comfortaa"/>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161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F</a:t>
            </a:r>
            <a:r>
              <a:rPr lang="en-GB">
                <a:latin typeface="Comfortaa"/>
                <a:ea typeface="Comfortaa"/>
                <a:cs typeface="Comfortaa"/>
                <a:sym typeface="Comfortaa"/>
              </a:rPr>
              <a:t>irebase Price Scaling</a:t>
            </a:r>
            <a:endParaRPr>
              <a:latin typeface="Comfortaa"/>
              <a:ea typeface="Comfortaa"/>
              <a:cs typeface="Comfortaa"/>
              <a:sym typeface="Comfortaa"/>
            </a:endParaRPr>
          </a:p>
        </p:txBody>
      </p:sp>
      <p:sp>
        <p:nvSpPr>
          <p:cNvPr id="279" name="Google Shape;279;p32"/>
          <p:cNvSpPr txBox="1"/>
          <p:nvPr>
            <p:ph idx="1" type="body"/>
          </p:nvPr>
        </p:nvSpPr>
        <p:spPr>
          <a:xfrm>
            <a:off x="311700" y="714475"/>
            <a:ext cx="8520600" cy="316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00">
                <a:solidFill>
                  <a:srgbClr val="202124"/>
                </a:solidFill>
                <a:highlight>
                  <a:schemeClr val="lt1"/>
                </a:highlight>
                <a:latin typeface="Comfortaa"/>
                <a:ea typeface="Comfortaa"/>
                <a:cs typeface="Comfortaa"/>
                <a:sym typeface="Comfortaa"/>
              </a:rPr>
              <a:t>When you use Cloud Firestore, you are charged for the following:</a:t>
            </a:r>
            <a:endParaRPr sz="1200">
              <a:solidFill>
                <a:srgbClr val="202124"/>
              </a:solidFill>
              <a:highlight>
                <a:schemeClr val="lt1"/>
              </a:highlight>
              <a:latin typeface="Comfortaa"/>
              <a:ea typeface="Comfortaa"/>
              <a:cs typeface="Comfortaa"/>
              <a:sym typeface="Comfortaa"/>
            </a:endParaRPr>
          </a:p>
          <a:p>
            <a:pPr indent="-304800" lvl="0" marL="457200" rtl="0" algn="l">
              <a:spcBef>
                <a:spcPts val="1200"/>
              </a:spcBef>
              <a:spcAft>
                <a:spcPts val="0"/>
              </a:spcAft>
              <a:buClr>
                <a:srgbClr val="202124"/>
              </a:buClr>
              <a:buSzPts val="1200"/>
              <a:buChar char="●"/>
            </a:pPr>
            <a:r>
              <a:rPr b="1" lang="en-GB" sz="1200">
                <a:solidFill>
                  <a:srgbClr val="202124"/>
                </a:solidFill>
                <a:highlight>
                  <a:schemeClr val="lt1"/>
                </a:highlight>
                <a:latin typeface="Comfortaa"/>
                <a:ea typeface="Comfortaa"/>
                <a:cs typeface="Comfortaa"/>
                <a:sym typeface="Comfortaa"/>
              </a:rPr>
              <a:t>The number of reads, writes, and deletes that you perform</a:t>
            </a:r>
            <a:r>
              <a:rPr lang="en-GB" sz="1200">
                <a:solidFill>
                  <a:srgbClr val="202124"/>
                </a:solidFill>
                <a:highlight>
                  <a:schemeClr val="lt1"/>
                </a:highlight>
                <a:latin typeface="Comfortaa"/>
                <a:ea typeface="Comfortaa"/>
                <a:cs typeface="Comfortaa"/>
                <a:sym typeface="Comfortaa"/>
              </a:rPr>
              <a:t>.</a:t>
            </a:r>
            <a:endParaRPr sz="1200">
              <a:solidFill>
                <a:srgbClr val="202124"/>
              </a:solidFill>
              <a:highlight>
                <a:schemeClr val="lt1"/>
              </a:highlight>
              <a:latin typeface="Comfortaa"/>
              <a:ea typeface="Comfortaa"/>
              <a:cs typeface="Comfortaa"/>
              <a:sym typeface="Comfortaa"/>
            </a:endParaRPr>
          </a:p>
          <a:p>
            <a:pPr indent="-304800" lvl="0" marL="457200" rtl="0" algn="l">
              <a:spcBef>
                <a:spcPts val="0"/>
              </a:spcBef>
              <a:spcAft>
                <a:spcPts val="0"/>
              </a:spcAft>
              <a:buClr>
                <a:srgbClr val="202124"/>
              </a:buClr>
              <a:buSzPts val="1200"/>
              <a:buChar char="●"/>
            </a:pPr>
            <a:r>
              <a:rPr b="1" lang="en-GB" sz="1200">
                <a:solidFill>
                  <a:srgbClr val="202124"/>
                </a:solidFill>
                <a:highlight>
                  <a:schemeClr val="lt1"/>
                </a:highlight>
                <a:latin typeface="Comfortaa"/>
                <a:ea typeface="Comfortaa"/>
                <a:cs typeface="Comfortaa"/>
                <a:sym typeface="Comfortaa"/>
              </a:rPr>
              <a:t>The amount of storage that your database uses</a:t>
            </a:r>
            <a:r>
              <a:rPr lang="en-GB" sz="1200">
                <a:solidFill>
                  <a:srgbClr val="202124"/>
                </a:solidFill>
                <a:highlight>
                  <a:schemeClr val="lt1"/>
                </a:highlight>
                <a:latin typeface="Comfortaa"/>
                <a:ea typeface="Comfortaa"/>
                <a:cs typeface="Comfortaa"/>
                <a:sym typeface="Comfortaa"/>
              </a:rPr>
              <a:t>, </a:t>
            </a:r>
            <a:r>
              <a:rPr b="1" lang="en-GB" sz="1200">
                <a:solidFill>
                  <a:srgbClr val="202124"/>
                </a:solidFill>
                <a:highlight>
                  <a:schemeClr val="lt1"/>
                </a:highlight>
                <a:latin typeface="Comfortaa"/>
                <a:ea typeface="Comfortaa"/>
                <a:cs typeface="Comfortaa"/>
                <a:sym typeface="Comfortaa"/>
              </a:rPr>
              <a:t>including overhead for metadata and indexes.</a:t>
            </a:r>
            <a:endParaRPr b="1" sz="1200">
              <a:solidFill>
                <a:srgbClr val="202124"/>
              </a:solidFill>
              <a:highlight>
                <a:schemeClr val="lt1"/>
              </a:highlight>
              <a:latin typeface="Comfortaa"/>
              <a:ea typeface="Comfortaa"/>
              <a:cs typeface="Comfortaa"/>
              <a:sym typeface="Comfortaa"/>
            </a:endParaRPr>
          </a:p>
          <a:p>
            <a:pPr indent="-304800" lvl="0" marL="457200" rtl="0" algn="l">
              <a:spcBef>
                <a:spcPts val="0"/>
              </a:spcBef>
              <a:spcAft>
                <a:spcPts val="0"/>
              </a:spcAft>
              <a:buClr>
                <a:srgbClr val="202124"/>
              </a:buClr>
              <a:buSzPts val="1200"/>
              <a:buChar char="●"/>
            </a:pPr>
            <a:r>
              <a:rPr b="1" lang="en-GB" sz="1200">
                <a:solidFill>
                  <a:srgbClr val="202124"/>
                </a:solidFill>
                <a:highlight>
                  <a:schemeClr val="lt1"/>
                </a:highlight>
                <a:latin typeface="Comfortaa"/>
                <a:ea typeface="Comfortaa"/>
                <a:cs typeface="Comfortaa"/>
                <a:sym typeface="Comfortaa"/>
              </a:rPr>
              <a:t>The amount of network bandwidth that you use</a:t>
            </a:r>
            <a:r>
              <a:rPr lang="en-GB" sz="1200">
                <a:solidFill>
                  <a:srgbClr val="202124"/>
                </a:solidFill>
                <a:highlight>
                  <a:schemeClr val="lt1"/>
                </a:highlight>
                <a:latin typeface="Comfortaa"/>
                <a:ea typeface="Comfortaa"/>
                <a:cs typeface="Comfortaa"/>
                <a:sym typeface="Comfortaa"/>
              </a:rPr>
              <a:t>.</a:t>
            </a:r>
            <a:endParaRPr sz="1200">
              <a:solidFill>
                <a:srgbClr val="202124"/>
              </a:solidFill>
              <a:highlight>
                <a:schemeClr val="lt1"/>
              </a:highlight>
              <a:latin typeface="Comfortaa"/>
              <a:ea typeface="Comfortaa"/>
              <a:cs typeface="Comfortaa"/>
              <a:sym typeface="Comfortaa"/>
            </a:endParaRPr>
          </a:p>
          <a:p>
            <a:pPr indent="-304800" lvl="0" marL="457200" rtl="0" algn="l">
              <a:spcBef>
                <a:spcPts val="0"/>
              </a:spcBef>
              <a:spcAft>
                <a:spcPts val="0"/>
              </a:spcAft>
              <a:buClr>
                <a:srgbClr val="202124"/>
              </a:buClr>
              <a:buSzPts val="1200"/>
              <a:buFont typeface="Comfortaa"/>
              <a:buChar char="●"/>
            </a:pPr>
            <a:r>
              <a:rPr b="1" lang="en-GB" sz="1200">
                <a:solidFill>
                  <a:srgbClr val="202124"/>
                </a:solidFill>
                <a:latin typeface="Comfortaa"/>
                <a:ea typeface="Comfortaa"/>
                <a:cs typeface="Comfortaa"/>
                <a:sym typeface="Comfortaa"/>
              </a:rPr>
              <a:t>Cloud Firestore offers free quota that allows you to get started at no cost. The free quota amounts are listed below</a:t>
            </a:r>
            <a:endParaRPr sz="1200">
              <a:solidFill>
                <a:srgbClr val="202124"/>
              </a:solidFill>
              <a:highlight>
                <a:schemeClr val="lt1"/>
              </a:highlight>
              <a:latin typeface="Comfortaa"/>
              <a:ea typeface="Comfortaa"/>
              <a:cs typeface="Comfortaa"/>
              <a:sym typeface="Comfortaa"/>
            </a:endParaRPr>
          </a:p>
          <a:p>
            <a:pPr indent="0" lvl="0" marL="457200" rtl="0" algn="l">
              <a:spcBef>
                <a:spcPts val="1200"/>
              </a:spcBef>
              <a:spcAft>
                <a:spcPts val="0"/>
              </a:spcAft>
              <a:buNone/>
            </a:pPr>
            <a:r>
              <a:t/>
            </a:r>
            <a:endParaRPr b="1" sz="1200">
              <a:solidFill>
                <a:srgbClr val="202124"/>
              </a:solidFill>
              <a:highlight>
                <a:schemeClr val="lt1"/>
              </a:highlight>
              <a:latin typeface="Comfortaa"/>
              <a:ea typeface="Comfortaa"/>
              <a:cs typeface="Comfortaa"/>
              <a:sym typeface="Comfortaa"/>
            </a:endParaRPr>
          </a:p>
          <a:p>
            <a:pPr indent="0" lvl="0" marL="0" rtl="0" algn="l">
              <a:spcBef>
                <a:spcPts val="1200"/>
              </a:spcBef>
              <a:spcAft>
                <a:spcPts val="1600"/>
              </a:spcAft>
              <a:buNone/>
            </a:pPr>
            <a:r>
              <a:t/>
            </a:r>
            <a:endParaRPr/>
          </a:p>
        </p:txBody>
      </p:sp>
      <p:pic>
        <p:nvPicPr>
          <p:cNvPr id="280" name="Google Shape;280;p32"/>
          <p:cNvPicPr preferRelativeResize="0"/>
          <p:nvPr/>
        </p:nvPicPr>
        <p:blipFill>
          <a:blip r:embed="rId3">
            <a:alphaModFix/>
          </a:blip>
          <a:stretch>
            <a:fillRect/>
          </a:stretch>
        </p:blipFill>
        <p:spPr>
          <a:xfrm>
            <a:off x="541650" y="2432225"/>
            <a:ext cx="8082649" cy="236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311700" y="273450"/>
            <a:ext cx="8520600" cy="9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Comfortaa"/>
                <a:ea typeface="Comfortaa"/>
                <a:cs typeface="Comfortaa"/>
                <a:sym typeface="Comfortaa"/>
              </a:rPr>
              <a:t>Firebase price scaling after crossing the threshold</a:t>
            </a:r>
            <a:endParaRPr sz="2700">
              <a:latin typeface="Comfortaa"/>
              <a:ea typeface="Comfortaa"/>
              <a:cs typeface="Comfortaa"/>
              <a:sym typeface="Comfortaa"/>
            </a:endParaRPr>
          </a:p>
        </p:txBody>
      </p:sp>
      <p:sp>
        <p:nvSpPr>
          <p:cNvPr id="286" name="Google Shape;286;p33"/>
          <p:cNvSpPr txBox="1"/>
          <p:nvPr>
            <p:ph idx="1" type="body"/>
          </p:nvPr>
        </p:nvSpPr>
        <p:spPr>
          <a:xfrm>
            <a:off x="493025" y="1428125"/>
            <a:ext cx="63033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latin typeface="Comfortaa"/>
                <a:ea typeface="Comfortaa"/>
                <a:cs typeface="Comfortaa"/>
                <a:sym typeface="Comfortaa"/>
              </a:rPr>
              <a:t>100k reads = $.06 (4.5 rupees)</a:t>
            </a:r>
            <a:endParaRPr sz="1400">
              <a:latin typeface="Comfortaa"/>
              <a:ea typeface="Comfortaa"/>
              <a:cs typeface="Comfortaa"/>
              <a:sym typeface="Comfortaa"/>
            </a:endParaRPr>
          </a:p>
          <a:p>
            <a:pPr indent="0" lvl="0" marL="0" rtl="0" algn="l">
              <a:lnSpc>
                <a:spcPct val="115000"/>
              </a:lnSpc>
              <a:spcBef>
                <a:spcPts val="1600"/>
              </a:spcBef>
              <a:spcAft>
                <a:spcPts val="0"/>
              </a:spcAft>
              <a:buNone/>
            </a:pPr>
            <a:r>
              <a:rPr lang="en-GB" sz="1400">
                <a:latin typeface="Comfortaa"/>
                <a:ea typeface="Comfortaa"/>
                <a:cs typeface="Comfortaa"/>
                <a:sym typeface="Comfortaa"/>
              </a:rPr>
              <a:t>100k writes = $.18 (14 rupees)</a:t>
            </a:r>
            <a:endParaRPr sz="1400">
              <a:latin typeface="Comfortaa"/>
              <a:ea typeface="Comfortaa"/>
              <a:cs typeface="Comfortaa"/>
              <a:sym typeface="Comfortaa"/>
            </a:endParaRPr>
          </a:p>
          <a:p>
            <a:pPr indent="0" lvl="0" marL="0" rtl="0" algn="l">
              <a:lnSpc>
                <a:spcPct val="115000"/>
              </a:lnSpc>
              <a:spcBef>
                <a:spcPts val="1600"/>
              </a:spcBef>
              <a:spcAft>
                <a:spcPts val="0"/>
              </a:spcAft>
              <a:buNone/>
            </a:pPr>
            <a:r>
              <a:rPr lang="en-GB" sz="1400">
                <a:latin typeface="Comfortaa"/>
                <a:ea typeface="Comfortaa"/>
                <a:cs typeface="Comfortaa"/>
                <a:sym typeface="Comfortaa"/>
              </a:rPr>
              <a:t>100k deletes  = $.02 (1.5 rupees)</a:t>
            </a:r>
            <a:endParaRPr sz="1400">
              <a:latin typeface="Comfortaa"/>
              <a:ea typeface="Comfortaa"/>
              <a:cs typeface="Comfortaa"/>
              <a:sym typeface="Comfortaa"/>
            </a:endParaRPr>
          </a:p>
          <a:p>
            <a:pPr indent="0" lvl="0" marL="0" rtl="0" algn="l">
              <a:lnSpc>
                <a:spcPct val="115000"/>
              </a:lnSpc>
              <a:spcBef>
                <a:spcPts val="1600"/>
              </a:spcBef>
              <a:spcAft>
                <a:spcPts val="0"/>
              </a:spcAft>
              <a:buNone/>
            </a:pPr>
            <a:r>
              <a:rPr lang="en-GB" sz="1400">
                <a:latin typeface="Comfortaa"/>
                <a:ea typeface="Comfortaa"/>
                <a:cs typeface="Comfortaa"/>
                <a:sym typeface="Comfortaa"/>
              </a:rPr>
              <a:t>Stored data per month = $0.18/GB (14 rupees)</a:t>
            </a:r>
            <a:endParaRPr sz="1400">
              <a:latin typeface="Comfortaa"/>
              <a:ea typeface="Comfortaa"/>
              <a:cs typeface="Comfortaa"/>
              <a:sym typeface="Comfortaa"/>
            </a:endParaRPr>
          </a:p>
          <a:p>
            <a:pPr indent="0" lvl="0" marL="0" rtl="0" algn="l">
              <a:lnSpc>
                <a:spcPct val="115000"/>
              </a:lnSpc>
              <a:spcBef>
                <a:spcPts val="1600"/>
              </a:spcBef>
              <a:spcAft>
                <a:spcPts val="1600"/>
              </a:spcAft>
              <a:buNone/>
            </a:pPr>
            <a:r>
              <a:rPr b="1" lang="en-GB" sz="1400" u="sng">
                <a:latin typeface="Comfortaa"/>
                <a:ea typeface="Comfortaa"/>
                <a:cs typeface="Comfortaa"/>
                <a:sym typeface="Comfortaa"/>
              </a:rPr>
              <a:t>The firebase pricing can only be estimated accurately once the app has been released.</a:t>
            </a:r>
            <a:r>
              <a:rPr lang="en-GB" sz="1400" u="sng">
                <a:latin typeface="Comfortaa"/>
                <a:ea typeface="Comfortaa"/>
                <a:cs typeface="Comfortaa"/>
                <a:sym typeface="Comfortaa"/>
              </a:rPr>
              <a:t> </a:t>
            </a:r>
            <a:endParaRPr sz="1400" u="sng">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311700" y="171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Comfortaa"/>
                <a:ea typeface="Comfortaa"/>
                <a:cs typeface="Comfortaa"/>
                <a:sym typeface="Comfortaa"/>
              </a:rPr>
              <a:t>Rough Estimate of Prices </a:t>
            </a:r>
            <a:r>
              <a:rPr lang="en-GB" sz="2100">
                <a:latin typeface="Comfortaa"/>
                <a:ea typeface="Comfortaa"/>
                <a:cs typeface="Comfortaa"/>
                <a:sym typeface="Comfortaa"/>
              </a:rPr>
              <a:t>(hypothetical approach</a:t>
            </a:r>
            <a:r>
              <a:rPr lang="en-GB">
                <a:latin typeface="Comfortaa"/>
                <a:ea typeface="Comfortaa"/>
                <a:cs typeface="Comfortaa"/>
                <a:sym typeface="Comfortaa"/>
              </a:rPr>
              <a:t>)</a:t>
            </a:r>
            <a:endParaRPr>
              <a:latin typeface="Comfortaa"/>
              <a:ea typeface="Comfortaa"/>
              <a:cs typeface="Comfortaa"/>
              <a:sym typeface="Comfortaa"/>
            </a:endParaRPr>
          </a:p>
        </p:txBody>
      </p:sp>
      <p:sp>
        <p:nvSpPr>
          <p:cNvPr id="292" name="Google Shape;292;p34"/>
          <p:cNvSpPr txBox="1"/>
          <p:nvPr>
            <p:ph idx="1" type="body"/>
          </p:nvPr>
        </p:nvSpPr>
        <p:spPr>
          <a:xfrm>
            <a:off x="311700" y="1017800"/>
            <a:ext cx="8520600" cy="3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Comfortaa"/>
                <a:ea typeface="Comfortaa"/>
                <a:cs typeface="Comfortaa"/>
                <a:sym typeface="Comfortaa"/>
              </a:rPr>
              <a:t>Assuming 500 daily active users where one person has 100 reads </a:t>
            </a:r>
            <a:br>
              <a:rPr lang="en-GB" sz="1500">
                <a:latin typeface="Comfortaa"/>
                <a:ea typeface="Comfortaa"/>
                <a:cs typeface="Comfortaa"/>
                <a:sym typeface="Comfortaa"/>
              </a:rPr>
            </a:br>
            <a:endParaRPr sz="1500">
              <a:latin typeface="Comfortaa"/>
              <a:ea typeface="Comfortaa"/>
              <a:cs typeface="Comfortaa"/>
              <a:sym typeface="Comfortaa"/>
            </a:endParaRPr>
          </a:p>
          <a:p>
            <a:pPr indent="0" lvl="0" marL="0" rtl="0" algn="l">
              <a:spcBef>
                <a:spcPts val="1600"/>
              </a:spcBef>
              <a:spcAft>
                <a:spcPts val="1600"/>
              </a:spcAft>
              <a:buNone/>
            </a:pPr>
            <a:r>
              <a:rPr lang="en-GB" sz="1500">
                <a:latin typeface="Comfortaa"/>
                <a:ea typeface="Comfortaa"/>
                <a:cs typeface="Comfortaa"/>
                <a:sym typeface="Comfortaa"/>
              </a:rPr>
              <a:t>In order to check what the pricing of firebase would be,we would first calculate how many people can accomodate inside 15,00,000 reads because reads below 15,00,000 are provided free by firebase.</a:t>
            </a:r>
            <a:br>
              <a:rPr lang="en-GB" sz="1500">
                <a:latin typeface="Comfortaa"/>
                <a:ea typeface="Comfortaa"/>
                <a:cs typeface="Comfortaa"/>
                <a:sym typeface="Comfortaa"/>
              </a:rPr>
            </a:br>
            <a:r>
              <a:rPr lang="en-GB" sz="1500">
                <a:latin typeface="Comfortaa"/>
                <a:ea typeface="Comfortaa"/>
                <a:cs typeface="Comfortaa"/>
                <a:sym typeface="Comfortaa"/>
              </a:rPr>
              <a:t>So since one person can accomodate 100 reads,</a:t>
            </a:r>
            <a:br>
              <a:rPr lang="en-GB" sz="1500">
                <a:latin typeface="Comfortaa"/>
                <a:ea typeface="Comfortaa"/>
                <a:cs typeface="Comfortaa"/>
                <a:sym typeface="Comfortaa"/>
              </a:rPr>
            </a:br>
            <a:r>
              <a:rPr lang="en-GB" sz="1500">
                <a:latin typeface="Comfortaa"/>
                <a:ea typeface="Comfortaa"/>
                <a:cs typeface="Comfortaa"/>
                <a:sym typeface="Comfortaa"/>
              </a:rPr>
              <a:t>Therefore 15,000 people can </a:t>
            </a:r>
            <a:r>
              <a:rPr lang="en-GB" sz="1500">
                <a:latin typeface="Comfortaa"/>
                <a:ea typeface="Comfortaa"/>
                <a:cs typeface="Comfortaa"/>
                <a:sym typeface="Comfortaa"/>
              </a:rPr>
              <a:t>accommodate</a:t>
            </a:r>
            <a:r>
              <a:rPr lang="en-GB" sz="1500">
                <a:latin typeface="Comfortaa"/>
                <a:ea typeface="Comfortaa"/>
                <a:cs typeface="Comfortaa"/>
                <a:sym typeface="Comfortaa"/>
              </a:rPr>
              <a:t> 15,00,00 reads.</a:t>
            </a:r>
            <a:br>
              <a:rPr lang="en-GB" sz="1500">
                <a:latin typeface="Comfortaa"/>
                <a:ea typeface="Comfortaa"/>
                <a:cs typeface="Comfortaa"/>
                <a:sym typeface="Comfortaa"/>
              </a:rPr>
            </a:br>
            <a:r>
              <a:rPr lang="en-GB" sz="1500">
                <a:latin typeface="Comfortaa"/>
                <a:ea typeface="Comfortaa"/>
                <a:cs typeface="Comfortaa"/>
                <a:sym typeface="Comfortaa"/>
              </a:rPr>
              <a:t>Now since our app is going to accomodate 500 daily new users</a:t>
            </a:r>
            <a:br>
              <a:rPr lang="en-GB" sz="1500">
                <a:latin typeface="Comfortaa"/>
                <a:ea typeface="Comfortaa"/>
                <a:cs typeface="Comfortaa"/>
                <a:sym typeface="Comfortaa"/>
              </a:rPr>
            </a:br>
            <a:r>
              <a:rPr lang="en-GB" sz="1500">
                <a:latin typeface="Comfortaa"/>
                <a:ea typeface="Comfortaa"/>
                <a:cs typeface="Comfortaa"/>
                <a:sym typeface="Comfortaa"/>
              </a:rPr>
              <a:t>Therefore our app would work for free forever assuming we have 500 daily users.</a:t>
            </a:r>
            <a:br>
              <a:rPr lang="en-GB" sz="1500">
                <a:latin typeface="Comfortaa"/>
                <a:ea typeface="Comfortaa"/>
                <a:cs typeface="Comfortaa"/>
                <a:sym typeface="Comfortaa"/>
              </a:rPr>
            </a:br>
            <a:r>
              <a:rPr lang="en-GB" sz="1500">
                <a:latin typeface="Comfortaa"/>
                <a:ea typeface="Comfortaa"/>
                <a:cs typeface="Comfortaa"/>
                <a:sym typeface="Comfortaa"/>
              </a:rPr>
              <a:t>Hence our app is going to be basically free forever in case of reads if one person has 100 reads respectively </a:t>
            </a:r>
            <a:endParaRPr sz="150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311700" y="180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Comfortaa"/>
                <a:ea typeface="Comfortaa"/>
                <a:cs typeface="Comfortaa"/>
                <a:sym typeface="Comfortaa"/>
              </a:rPr>
              <a:t>Rough Estimate of Prices </a:t>
            </a:r>
            <a:r>
              <a:rPr lang="en-GB" sz="2100">
                <a:latin typeface="Comfortaa"/>
                <a:ea typeface="Comfortaa"/>
                <a:cs typeface="Comfortaa"/>
                <a:sym typeface="Comfortaa"/>
              </a:rPr>
              <a:t>(hypothetical approach</a:t>
            </a:r>
            <a:r>
              <a:rPr lang="en-GB">
                <a:latin typeface="Comfortaa"/>
                <a:ea typeface="Comfortaa"/>
                <a:cs typeface="Comfortaa"/>
                <a:sym typeface="Comfortaa"/>
              </a:rPr>
              <a:t>)</a:t>
            </a:r>
            <a:r>
              <a:rPr lang="en-GB"/>
              <a:t> </a:t>
            </a:r>
            <a:endParaRPr/>
          </a:p>
        </p:txBody>
      </p:sp>
      <p:sp>
        <p:nvSpPr>
          <p:cNvPr id="298" name="Google Shape;298;p35"/>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Comfortaa"/>
                <a:ea typeface="Comfortaa"/>
                <a:cs typeface="Comfortaa"/>
                <a:sym typeface="Comfortaa"/>
              </a:rPr>
              <a:t>Assuming 500 daily active users where one person has 50 writes</a:t>
            </a:r>
            <a:br>
              <a:rPr lang="en-GB" sz="1500">
                <a:latin typeface="Comfortaa"/>
                <a:ea typeface="Comfortaa"/>
                <a:cs typeface="Comfortaa"/>
                <a:sym typeface="Comfortaa"/>
              </a:rPr>
            </a:br>
            <a:endParaRPr sz="1500">
              <a:latin typeface="Comfortaa"/>
              <a:ea typeface="Comfortaa"/>
              <a:cs typeface="Comfortaa"/>
              <a:sym typeface="Comfortaa"/>
            </a:endParaRPr>
          </a:p>
          <a:p>
            <a:pPr indent="0" lvl="0" marL="0" rtl="0" algn="l">
              <a:spcBef>
                <a:spcPts val="1600"/>
              </a:spcBef>
              <a:spcAft>
                <a:spcPts val="1600"/>
              </a:spcAft>
              <a:buNone/>
            </a:pPr>
            <a:r>
              <a:rPr lang="en-GB" sz="1500">
                <a:latin typeface="Comfortaa"/>
                <a:ea typeface="Comfortaa"/>
                <a:cs typeface="Comfortaa"/>
                <a:sym typeface="Comfortaa"/>
              </a:rPr>
              <a:t>In order to check what the pricing of firebase would be,we would first calculate how many people can accomodate inside 6,00,000 writes because writes below 6,00,000 are provided free by firebase.</a:t>
            </a:r>
            <a:br>
              <a:rPr lang="en-GB" sz="1500">
                <a:latin typeface="Comfortaa"/>
                <a:ea typeface="Comfortaa"/>
                <a:cs typeface="Comfortaa"/>
                <a:sym typeface="Comfortaa"/>
              </a:rPr>
            </a:br>
            <a:r>
              <a:rPr lang="en-GB" sz="1500">
                <a:latin typeface="Comfortaa"/>
                <a:ea typeface="Comfortaa"/>
                <a:cs typeface="Comfortaa"/>
                <a:sym typeface="Comfortaa"/>
              </a:rPr>
              <a:t>So since one person can accomodate 50 writes,</a:t>
            </a:r>
            <a:br>
              <a:rPr lang="en-GB" sz="1500">
                <a:latin typeface="Comfortaa"/>
                <a:ea typeface="Comfortaa"/>
                <a:cs typeface="Comfortaa"/>
                <a:sym typeface="Comfortaa"/>
              </a:rPr>
            </a:br>
            <a:r>
              <a:rPr lang="en-GB" sz="1500">
                <a:latin typeface="Comfortaa"/>
                <a:ea typeface="Comfortaa"/>
                <a:cs typeface="Comfortaa"/>
                <a:sym typeface="Comfortaa"/>
              </a:rPr>
              <a:t>Therefore 12,000 people can accommodate 6,00,000 writes</a:t>
            </a:r>
            <a:br>
              <a:rPr lang="en-GB" sz="1500">
                <a:latin typeface="Comfortaa"/>
                <a:ea typeface="Comfortaa"/>
                <a:cs typeface="Comfortaa"/>
                <a:sym typeface="Comfortaa"/>
              </a:rPr>
            </a:br>
            <a:r>
              <a:rPr lang="en-GB" sz="1500">
                <a:latin typeface="Comfortaa"/>
                <a:ea typeface="Comfortaa"/>
                <a:cs typeface="Comfortaa"/>
                <a:sym typeface="Comfortaa"/>
              </a:rPr>
              <a:t>Now since our app is going to accomodate 500 daily new users</a:t>
            </a:r>
            <a:br>
              <a:rPr lang="en-GB" sz="1500">
                <a:latin typeface="Comfortaa"/>
                <a:ea typeface="Comfortaa"/>
                <a:cs typeface="Comfortaa"/>
                <a:sym typeface="Comfortaa"/>
              </a:rPr>
            </a:br>
            <a:r>
              <a:rPr lang="en-GB" sz="1500">
                <a:latin typeface="Comfortaa"/>
                <a:ea typeface="Comfortaa"/>
                <a:cs typeface="Comfortaa"/>
                <a:sym typeface="Comfortaa"/>
              </a:rPr>
              <a:t>Therefore our app would work for free forever assuming we have 500 daily users.</a:t>
            </a:r>
            <a:br>
              <a:rPr lang="en-GB" sz="1500">
                <a:latin typeface="Comfortaa"/>
                <a:ea typeface="Comfortaa"/>
                <a:cs typeface="Comfortaa"/>
                <a:sym typeface="Comfortaa"/>
              </a:rPr>
            </a:br>
            <a:r>
              <a:rPr lang="en-GB" sz="1500">
                <a:latin typeface="Comfortaa"/>
                <a:ea typeface="Comfortaa"/>
                <a:cs typeface="Comfortaa"/>
                <a:sym typeface="Comfortaa"/>
              </a:rPr>
              <a:t>Hence our app is going to be </a:t>
            </a:r>
            <a:r>
              <a:rPr b="1" lang="en-GB" sz="1500">
                <a:latin typeface="Comfortaa"/>
                <a:ea typeface="Comfortaa"/>
                <a:cs typeface="Comfortaa"/>
                <a:sym typeface="Comfortaa"/>
              </a:rPr>
              <a:t>free </a:t>
            </a:r>
            <a:r>
              <a:rPr lang="en-GB" sz="1500">
                <a:latin typeface="Comfortaa"/>
                <a:ea typeface="Comfortaa"/>
                <a:cs typeface="Comfortaa"/>
                <a:sym typeface="Comfortaa"/>
              </a:rPr>
              <a:t>in case of writes if one person has 50 writes</a:t>
            </a:r>
            <a:endParaRPr sz="1500">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Roadmap</a:t>
            </a:r>
            <a:r>
              <a:rPr lang="en-GB">
                <a:latin typeface="Comfortaa"/>
                <a:ea typeface="Comfortaa"/>
                <a:cs typeface="Comfortaa"/>
                <a:sym typeface="Comfortaa"/>
              </a:rPr>
              <a:t> of our app</a:t>
            </a:r>
            <a:endParaRPr>
              <a:latin typeface="Comfortaa"/>
              <a:ea typeface="Comfortaa"/>
              <a:cs typeface="Comfortaa"/>
              <a:sym typeface="Comfortaa"/>
            </a:endParaRPr>
          </a:p>
        </p:txBody>
      </p:sp>
      <p:sp>
        <p:nvSpPr>
          <p:cNvPr id="304" name="Google Shape;304;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Core features ~ 75% implemented</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Making everything production ready - friendly and easy to use toast messages and features</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Private test build for Android by </a:t>
            </a:r>
            <a:r>
              <a:rPr b="1" lang="en-GB">
                <a:latin typeface="Comfortaa"/>
                <a:ea typeface="Comfortaa"/>
                <a:cs typeface="Comfortaa"/>
                <a:sym typeface="Comfortaa"/>
              </a:rPr>
              <a:t>first week of October</a:t>
            </a:r>
            <a:endParaRPr b="1">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a:latin typeface="Comfortaa"/>
                <a:ea typeface="Comfortaa"/>
                <a:cs typeface="Comfortaa"/>
                <a:sym typeface="Comfortaa"/>
              </a:rPr>
              <a:t>How did we get this idea?</a:t>
            </a:r>
            <a:endParaRPr b="1">
              <a:latin typeface="Comfortaa"/>
              <a:ea typeface="Comfortaa"/>
              <a:cs typeface="Comfortaa"/>
              <a:sym typeface="Comfortaa"/>
            </a:endParaRPr>
          </a:p>
          <a:p>
            <a:pPr indent="457200" lvl="0" marL="0" rtl="0" algn="l">
              <a:spcBef>
                <a:spcPts val="0"/>
              </a:spcBef>
              <a:spcAft>
                <a:spcPts val="0"/>
              </a:spcAft>
              <a:buNone/>
            </a:pPr>
            <a:r>
              <a:t/>
            </a:r>
            <a:endParaRPr b="1">
              <a:latin typeface="Comfortaa"/>
              <a:ea typeface="Comfortaa"/>
              <a:cs typeface="Comfortaa"/>
              <a:sym typeface="Comfortaa"/>
            </a:endParaRPr>
          </a:p>
          <a:p>
            <a:pPr indent="457200" lvl="0" marL="0" rtl="0" algn="l">
              <a:spcBef>
                <a:spcPts val="0"/>
              </a:spcBef>
              <a:spcAft>
                <a:spcPts val="0"/>
              </a:spcAft>
              <a:buNone/>
            </a:pPr>
            <a:r>
              <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
        <p:nvSpPr>
          <p:cNvPr id="97" name="Google Shape;97;p15"/>
          <p:cNvSpPr txBox="1"/>
          <p:nvPr>
            <p:ph idx="1" type="body"/>
          </p:nvPr>
        </p:nvSpPr>
        <p:spPr>
          <a:xfrm>
            <a:off x="311700" y="1098200"/>
            <a:ext cx="8520600" cy="3470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omfortaa"/>
              <a:buChar char="●"/>
            </a:pPr>
            <a:r>
              <a:rPr lang="en-GB">
                <a:latin typeface="Comfortaa"/>
                <a:ea typeface="Comfortaa"/>
                <a:cs typeface="Comfortaa"/>
                <a:sym typeface="Comfortaa"/>
              </a:rPr>
              <a:t>As former first year student ourselves we first hand have the experience on  how difficult it is to blend inside the general community and how insecure we all are in the start.</a:t>
            </a:r>
            <a:endParaRPr>
              <a:latin typeface="Comfortaa"/>
              <a:ea typeface="Comfortaa"/>
              <a:cs typeface="Comfortaa"/>
              <a:sym typeface="Comfortaa"/>
            </a:endParaRPr>
          </a:p>
          <a:p>
            <a:pPr indent="0" lvl="0" marL="457200" rtl="0" algn="l">
              <a:lnSpc>
                <a:spcPct val="100000"/>
              </a:lnSpc>
              <a:spcBef>
                <a:spcPts val="0"/>
              </a:spcBef>
              <a:spcAft>
                <a:spcPts val="0"/>
              </a:spcAft>
              <a:buNone/>
            </a:pPr>
            <a:r>
              <a:t/>
            </a:r>
            <a:endParaRPr>
              <a:latin typeface="Comfortaa"/>
              <a:ea typeface="Comfortaa"/>
              <a:cs typeface="Comfortaa"/>
              <a:sym typeface="Comfortaa"/>
            </a:endParaRPr>
          </a:p>
          <a:p>
            <a:pPr indent="-342900" lvl="0" marL="457200" rtl="0" algn="l">
              <a:lnSpc>
                <a:spcPct val="100000"/>
              </a:lnSpc>
              <a:spcBef>
                <a:spcPts val="0"/>
              </a:spcBef>
              <a:spcAft>
                <a:spcPts val="0"/>
              </a:spcAft>
              <a:buSzPts val="1800"/>
              <a:buFont typeface="Comfortaa"/>
              <a:buChar char="●"/>
            </a:pPr>
            <a:r>
              <a:rPr lang="en-GB">
                <a:latin typeface="Comfortaa"/>
                <a:ea typeface="Comfortaa"/>
                <a:cs typeface="Comfortaa"/>
                <a:sym typeface="Comfortaa"/>
              </a:rPr>
              <a:t>Being in college and staying with new faces is a really big change for us and some of us cope with it but some cannot.</a:t>
            </a:r>
            <a:endParaRPr>
              <a:latin typeface="Comfortaa"/>
              <a:ea typeface="Comfortaa"/>
              <a:cs typeface="Comfortaa"/>
              <a:sym typeface="Comfortaa"/>
            </a:endParaRPr>
          </a:p>
          <a:p>
            <a:pPr indent="0" lvl="0" marL="457200" rtl="0" algn="l">
              <a:lnSpc>
                <a:spcPct val="100000"/>
              </a:lnSpc>
              <a:spcBef>
                <a:spcPts val="0"/>
              </a:spcBef>
              <a:spcAft>
                <a:spcPts val="0"/>
              </a:spcAft>
              <a:buNone/>
            </a:pPr>
            <a:r>
              <a:t/>
            </a:r>
            <a:endParaRPr>
              <a:latin typeface="Comfortaa"/>
              <a:ea typeface="Comfortaa"/>
              <a:cs typeface="Comfortaa"/>
              <a:sym typeface="Comfortaa"/>
            </a:endParaRPr>
          </a:p>
          <a:p>
            <a:pPr indent="-342900" lvl="0" marL="457200" rtl="0" algn="l">
              <a:lnSpc>
                <a:spcPct val="100000"/>
              </a:lnSpc>
              <a:spcBef>
                <a:spcPts val="0"/>
              </a:spcBef>
              <a:spcAft>
                <a:spcPts val="0"/>
              </a:spcAft>
              <a:buSzPts val="1800"/>
              <a:buFont typeface="Comfortaa"/>
              <a:buChar char="●"/>
            </a:pPr>
            <a:r>
              <a:rPr lang="en-GB">
                <a:latin typeface="Comfortaa"/>
                <a:ea typeface="Comfortaa"/>
                <a:cs typeface="Comfortaa"/>
                <a:sym typeface="Comfortaa"/>
              </a:rPr>
              <a:t>Getting to know such friends who are unable to cope up with the dwindling stress of assignments and exams,new environments and </a:t>
            </a:r>
            <a:r>
              <a:rPr lang="en-GB">
                <a:latin typeface="Comfortaa"/>
                <a:ea typeface="Comfortaa"/>
                <a:cs typeface="Comfortaa"/>
                <a:sym typeface="Comfortaa"/>
              </a:rPr>
              <a:t>separation from parents is the sole idea behind this app.</a:t>
            </a:r>
            <a:endParaRPr>
              <a:latin typeface="Comfortaa"/>
              <a:ea typeface="Comfortaa"/>
              <a:cs typeface="Comfortaa"/>
              <a:sym typeface="Comfortaa"/>
            </a:endParaRPr>
          </a:p>
          <a:p>
            <a:pPr indent="0" lvl="0" marL="457200" rtl="0" algn="l">
              <a:lnSpc>
                <a:spcPct val="100000"/>
              </a:lnSpc>
              <a:spcBef>
                <a:spcPts val="0"/>
              </a:spcBef>
              <a:spcAft>
                <a:spcPts val="0"/>
              </a:spcAft>
              <a:buNone/>
            </a:pPr>
            <a:r>
              <a:t/>
            </a:r>
            <a:endParaRPr>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Firebase - The Spine of our App	</a:t>
            </a:r>
            <a:endParaRPr b="1" sz="3000">
              <a:latin typeface="Comfortaa"/>
              <a:ea typeface="Comfortaa"/>
              <a:cs typeface="Comfortaa"/>
              <a:sym typeface="Comfortaa"/>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A backend as a service </a:t>
            </a:r>
            <a:r>
              <a:rPr lang="en-GB">
                <a:latin typeface="Comfortaa"/>
                <a:ea typeface="Comfortaa"/>
                <a:cs typeface="Comfortaa"/>
                <a:sym typeface="Comfortaa"/>
              </a:rPr>
              <a:t>platform</a:t>
            </a:r>
            <a:r>
              <a:rPr lang="en-GB">
                <a:latin typeface="Comfortaa"/>
                <a:ea typeface="Comfortaa"/>
                <a:cs typeface="Comfortaa"/>
                <a:sym typeface="Comfortaa"/>
              </a:rPr>
              <a:t> developed by Google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b="1" lang="en-GB">
                <a:latin typeface="Comfortaa"/>
                <a:ea typeface="Comfortaa"/>
                <a:cs typeface="Comfortaa"/>
                <a:sym typeface="Comfortaa"/>
              </a:rPr>
              <a:t>Scalable</a:t>
            </a:r>
            <a:r>
              <a:rPr lang="en-GB">
                <a:latin typeface="Comfortaa"/>
                <a:ea typeface="Comfortaa"/>
                <a:cs typeface="Comfortaa"/>
                <a:sym typeface="Comfortaa"/>
              </a:rPr>
              <a:t>, </a:t>
            </a:r>
            <a:r>
              <a:rPr b="1" lang="en-GB">
                <a:latin typeface="Comfortaa"/>
                <a:ea typeface="Comfortaa"/>
                <a:cs typeface="Comfortaa"/>
                <a:sym typeface="Comfortaa"/>
              </a:rPr>
              <a:t>secure</a:t>
            </a:r>
            <a:r>
              <a:rPr lang="en-GB">
                <a:latin typeface="Comfortaa"/>
                <a:ea typeface="Comfortaa"/>
                <a:cs typeface="Comfortaa"/>
                <a:sym typeface="Comfortaa"/>
              </a:rPr>
              <a:t> and used by millions of developers</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GB">
                <a:latin typeface="Comfortaa"/>
                <a:ea typeface="Comfortaa"/>
                <a:cs typeface="Comfortaa"/>
                <a:sym typeface="Comfortaa"/>
              </a:rPr>
              <a:t>Powers </a:t>
            </a:r>
            <a:r>
              <a:rPr b="1" lang="en-GB">
                <a:latin typeface="Comfortaa"/>
                <a:ea typeface="Comfortaa"/>
                <a:cs typeface="Comfortaa"/>
                <a:sym typeface="Comfortaa"/>
              </a:rPr>
              <a:t>authentication and database</a:t>
            </a:r>
            <a:endParaRPr b="1">
              <a:latin typeface="Comfortaa"/>
              <a:ea typeface="Comfortaa"/>
              <a:cs typeface="Comfortaa"/>
              <a:sym typeface="Comfortaa"/>
            </a:endParaRPr>
          </a:p>
          <a:p>
            <a:pPr indent="0" lvl="0" marL="45720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pic>
        <p:nvPicPr>
          <p:cNvPr id="104" name="Google Shape;104;p16"/>
          <p:cNvPicPr preferRelativeResize="0"/>
          <p:nvPr/>
        </p:nvPicPr>
        <p:blipFill rotWithShape="1">
          <a:blip r:embed="rId3">
            <a:alphaModFix/>
          </a:blip>
          <a:srcRect b="30378" l="4083" r="41545" t="23910"/>
          <a:stretch/>
        </p:blipFill>
        <p:spPr>
          <a:xfrm>
            <a:off x="2086224" y="2538175"/>
            <a:ext cx="4971552" cy="235112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Basic App Design</a:t>
            </a:r>
            <a:endParaRPr b="1">
              <a:latin typeface="Comfortaa"/>
              <a:ea typeface="Comfortaa"/>
              <a:cs typeface="Comfortaa"/>
              <a:sym typeface="Comfortaa"/>
            </a:endParaRPr>
          </a:p>
        </p:txBody>
      </p:sp>
      <p:sp>
        <p:nvSpPr>
          <p:cNvPr id="110" name="Google Shape;110;p17"/>
          <p:cNvSpPr/>
          <p:nvPr/>
        </p:nvSpPr>
        <p:spPr>
          <a:xfrm>
            <a:off x="2856300" y="1087950"/>
            <a:ext cx="3431400" cy="5334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Firebase</a:t>
            </a:r>
            <a:endParaRPr b="1">
              <a:latin typeface="Comfortaa"/>
              <a:ea typeface="Comfortaa"/>
              <a:cs typeface="Comfortaa"/>
              <a:sym typeface="Comfortaa"/>
            </a:endParaRPr>
          </a:p>
        </p:txBody>
      </p:sp>
      <p:sp>
        <p:nvSpPr>
          <p:cNvPr id="111" name="Google Shape;111;p17"/>
          <p:cNvSpPr/>
          <p:nvPr/>
        </p:nvSpPr>
        <p:spPr>
          <a:xfrm>
            <a:off x="928225" y="1882436"/>
            <a:ext cx="3391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Student Application</a:t>
            </a:r>
            <a:endParaRPr b="1">
              <a:latin typeface="Comfortaa"/>
              <a:ea typeface="Comfortaa"/>
              <a:cs typeface="Comfortaa"/>
              <a:sym typeface="Comfortaa"/>
            </a:endParaRPr>
          </a:p>
        </p:txBody>
      </p:sp>
      <p:sp>
        <p:nvSpPr>
          <p:cNvPr id="112" name="Google Shape;112;p17"/>
          <p:cNvSpPr/>
          <p:nvPr/>
        </p:nvSpPr>
        <p:spPr>
          <a:xfrm>
            <a:off x="4814275" y="1882434"/>
            <a:ext cx="34314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Counsellor Application</a:t>
            </a:r>
            <a:endParaRPr b="1">
              <a:latin typeface="Comfortaa"/>
              <a:ea typeface="Comfortaa"/>
              <a:cs typeface="Comfortaa"/>
              <a:sym typeface="Comfortaa"/>
            </a:endParaRPr>
          </a:p>
        </p:txBody>
      </p:sp>
      <p:sp>
        <p:nvSpPr>
          <p:cNvPr id="113" name="Google Shape;113;p17"/>
          <p:cNvSpPr/>
          <p:nvPr/>
        </p:nvSpPr>
        <p:spPr>
          <a:xfrm>
            <a:off x="451700" y="2816475"/>
            <a:ext cx="9642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Forms</a:t>
            </a:r>
            <a:endParaRPr b="1">
              <a:latin typeface="Comfortaa"/>
              <a:ea typeface="Comfortaa"/>
              <a:cs typeface="Comfortaa"/>
              <a:sym typeface="Comfortaa"/>
            </a:endParaRPr>
          </a:p>
        </p:txBody>
      </p:sp>
      <p:sp>
        <p:nvSpPr>
          <p:cNvPr id="114" name="Google Shape;114;p17"/>
          <p:cNvSpPr/>
          <p:nvPr/>
        </p:nvSpPr>
        <p:spPr>
          <a:xfrm>
            <a:off x="3673125" y="2816475"/>
            <a:ext cx="9642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Chats</a:t>
            </a:r>
            <a:endParaRPr b="1">
              <a:latin typeface="Comfortaa"/>
              <a:ea typeface="Comfortaa"/>
              <a:cs typeface="Comfortaa"/>
              <a:sym typeface="Comfortaa"/>
            </a:endParaRPr>
          </a:p>
        </p:txBody>
      </p:sp>
      <p:sp>
        <p:nvSpPr>
          <p:cNvPr id="115" name="Google Shape;115;p17"/>
          <p:cNvSpPr/>
          <p:nvPr/>
        </p:nvSpPr>
        <p:spPr>
          <a:xfrm>
            <a:off x="1666225" y="2816475"/>
            <a:ext cx="19158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Motivational Content</a:t>
            </a:r>
            <a:endParaRPr b="1">
              <a:latin typeface="Comfortaa"/>
              <a:ea typeface="Comfortaa"/>
              <a:cs typeface="Comfortaa"/>
              <a:sym typeface="Comfortaa"/>
            </a:endParaRPr>
          </a:p>
        </p:txBody>
      </p:sp>
      <p:sp>
        <p:nvSpPr>
          <p:cNvPr id="116" name="Google Shape;116;p17"/>
          <p:cNvSpPr/>
          <p:nvPr/>
        </p:nvSpPr>
        <p:spPr>
          <a:xfrm>
            <a:off x="5456325" y="2816475"/>
            <a:ext cx="9642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Chats</a:t>
            </a:r>
            <a:endParaRPr b="1">
              <a:latin typeface="Comfortaa"/>
              <a:ea typeface="Comfortaa"/>
              <a:cs typeface="Comfortaa"/>
              <a:sym typeface="Comfortaa"/>
            </a:endParaRPr>
          </a:p>
        </p:txBody>
      </p:sp>
      <p:sp>
        <p:nvSpPr>
          <p:cNvPr id="117" name="Google Shape;117;p17"/>
          <p:cNvSpPr/>
          <p:nvPr/>
        </p:nvSpPr>
        <p:spPr>
          <a:xfrm>
            <a:off x="6530100" y="2816475"/>
            <a:ext cx="1414500" cy="533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Statistics</a:t>
            </a:r>
            <a:endParaRPr b="1">
              <a:latin typeface="Comfortaa"/>
              <a:ea typeface="Comfortaa"/>
              <a:cs typeface="Comfortaa"/>
              <a:sym typeface="Comfortaa"/>
            </a:endParaRPr>
          </a:p>
        </p:txBody>
      </p:sp>
      <p:cxnSp>
        <p:nvCxnSpPr>
          <p:cNvPr id="118" name="Google Shape;118;p17"/>
          <p:cNvCxnSpPr>
            <a:stCxn id="110" idx="2"/>
            <a:endCxn id="111" idx="0"/>
          </p:cNvCxnSpPr>
          <p:nvPr/>
        </p:nvCxnSpPr>
        <p:spPr>
          <a:xfrm flipH="1">
            <a:off x="2624100" y="1621350"/>
            <a:ext cx="1947900" cy="261000"/>
          </a:xfrm>
          <a:prstGeom prst="straightConnector1">
            <a:avLst/>
          </a:prstGeom>
          <a:noFill/>
          <a:ln cap="flat" cmpd="sng" w="9525">
            <a:solidFill>
              <a:schemeClr val="accent5"/>
            </a:solidFill>
            <a:prstDash val="solid"/>
            <a:round/>
            <a:headEnd len="med" w="med" type="none"/>
            <a:tailEnd len="med" w="med" type="triangle"/>
          </a:ln>
        </p:spPr>
      </p:cxnSp>
      <p:cxnSp>
        <p:nvCxnSpPr>
          <p:cNvPr id="119" name="Google Shape;119;p17"/>
          <p:cNvCxnSpPr>
            <a:stCxn id="110" idx="2"/>
            <a:endCxn id="112" idx="0"/>
          </p:cNvCxnSpPr>
          <p:nvPr/>
        </p:nvCxnSpPr>
        <p:spPr>
          <a:xfrm>
            <a:off x="4572000" y="1621350"/>
            <a:ext cx="1958100" cy="261000"/>
          </a:xfrm>
          <a:prstGeom prst="straightConnector1">
            <a:avLst/>
          </a:prstGeom>
          <a:noFill/>
          <a:ln cap="flat" cmpd="sng" w="9525">
            <a:solidFill>
              <a:schemeClr val="accent5"/>
            </a:solidFill>
            <a:prstDash val="solid"/>
            <a:round/>
            <a:headEnd len="med" w="med" type="none"/>
            <a:tailEnd len="med" w="med" type="triangle"/>
          </a:ln>
        </p:spPr>
      </p:cxnSp>
      <p:cxnSp>
        <p:nvCxnSpPr>
          <p:cNvPr id="120" name="Google Shape;120;p17"/>
          <p:cNvCxnSpPr>
            <a:stCxn id="111" idx="2"/>
            <a:endCxn id="113" idx="0"/>
          </p:cNvCxnSpPr>
          <p:nvPr/>
        </p:nvCxnSpPr>
        <p:spPr>
          <a:xfrm flipH="1">
            <a:off x="933925" y="2415836"/>
            <a:ext cx="1690200" cy="400500"/>
          </a:xfrm>
          <a:prstGeom prst="straightConnector1">
            <a:avLst/>
          </a:prstGeom>
          <a:noFill/>
          <a:ln cap="flat" cmpd="sng" w="9525">
            <a:solidFill>
              <a:schemeClr val="accent5"/>
            </a:solidFill>
            <a:prstDash val="solid"/>
            <a:round/>
            <a:headEnd len="med" w="med" type="none"/>
            <a:tailEnd len="med" w="med" type="triangle"/>
          </a:ln>
        </p:spPr>
      </p:cxnSp>
      <p:cxnSp>
        <p:nvCxnSpPr>
          <p:cNvPr id="121" name="Google Shape;121;p17"/>
          <p:cNvCxnSpPr>
            <a:stCxn id="111" idx="2"/>
            <a:endCxn id="115" idx="0"/>
          </p:cNvCxnSpPr>
          <p:nvPr/>
        </p:nvCxnSpPr>
        <p:spPr>
          <a:xfrm>
            <a:off x="2624125" y="2415836"/>
            <a:ext cx="0" cy="400500"/>
          </a:xfrm>
          <a:prstGeom prst="straightConnector1">
            <a:avLst/>
          </a:prstGeom>
          <a:noFill/>
          <a:ln cap="flat" cmpd="sng" w="9525">
            <a:solidFill>
              <a:schemeClr val="accent5"/>
            </a:solidFill>
            <a:prstDash val="solid"/>
            <a:round/>
            <a:headEnd len="med" w="med" type="none"/>
            <a:tailEnd len="med" w="med" type="triangle"/>
          </a:ln>
        </p:spPr>
      </p:cxnSp>
      <p:cxnSp>
        <p:nvCxnSpPr>
          <p:cNvPr id="122" name="Google Shape;122;p17"/>
          <p:cNvCxnSpPr>
            <a:stCxn id="111" idx="2"/>
            <a:endCxn id="114" idx="0"/>
          </p:cNvCxnSpPr>
          <p:nvPr/>
        </p:nvCxnSpPr>
        <p:spPr>
          <a:xfrm>
            <a:off x="2624125" y="2415836"/>
            <a:ext cx="1531200" cy="400500"/>
          </a:xfrm>
          <a:prstGeom prst="straightConnector1">
            <a:avLst/>
          </a:prstGeom>
          <a:noFill/>
          <a:ln cap="flat" cmpd="sng" w="9525">
            <a:solidFill>
              <a:schemeClr val="accent5"/>
            </a:solidFill>
            <a:prstDash val="solid"/>
            <a:round/>
            <a:headEnd len="med" w="med" type="none"/>
            <a:tailEnd len="med" w="med" type="triangle"/>
          </a:ln>
        </p:spPr>
      </p:cxnSp>
      <p:cxnSp>
        <p:nvCxnSpPr>
          <p:cNvPr id="123" name="Google Shape;123;p17"/>
          <p:cNvCxnSpPr>
            <a:stCxn id="112" idx="2"/>
            <a:endCxn id="116" idx="0"/>
          </p:cNvCxnSpPr>
          <p:nvPr/>
        </p:nvCxnSpPr>
        <p:spPr>
          <a:xfrm flipH="1">
            <a:off x="5938375" y="2415834"/>
            <a:ext cx="591600" cy="400500"/>
          </a:xfrm>
          <a:prstGeom prst="straightConnector1">
            <a:avLst/>
          </a:prstGeom>
          <a:noFill/>
          <a:ln cap="flat" cmpd="sng" w="9525">
            <a:solidFill>
              <a:schemeClr val="accent5"/>
            </a:solidFill>
            <a:prstDash val="solid"/>
            <a:round/>
            <a:headEnd len="med" w="med" type="none"/>
            <a:tailEnd len="med" w="med" type="triangle"/>
          </a:ln>
        </p:spPr>
      </p:cxnSp>
      <p:cxnSp>
        <p:nvCxnSpPr>
          <p:cNvPr id="124" name="Google Shape;124;p17"/>
          <p:cNvCxnSpPr>
            <a:stCxn id="112" idx="2"/>
            <a:endCxn id="117" idx="0"/>
          </p:cNvCxnSpPr>
          <p:nvPr/>
        </p:nvCxnSpPr>
        <p:spPr>
          <a:xfrm>
            <a:off x="6529975" y="2415834"/>
            <a:ext cx="707400" cy="4005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Authentication - Options Considered</a:t>
            </a:r>
            <a:endParaRPr b="1">
              <a:latin typeface="Comfortaa"/>
              <a:ea typeface="Comfortaa"/>
              <a:cs typeface="Comfortaa"/>
              <a:sym typeface="Comfortaa"/>
            </a:endParaRPr>
          </a:p>
          <a:p>
            <a:pPr indent="0" lvl="0" marL="0" rtl="0" algn="l">
              <a:spcBef>
                <a:spcPts val="0"/>
              </a:spcBef>
              <a:spcAft>
                <a:spcPts val="0"/>
              </a:spcAft>
              <a:buNone/>
            </a:pPr>
            <a:r>
              <a:t/>
            </a:r>
            <a:endParaRPr/>
          </a:p>
        </p:txBody>
      </p:sp>
      <p:sp>
        <p:nvSpPr>
          <p:cNvPr id="130" name="Google Shape;13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latin typeface="Comfortaa"/>
                <a:ea typeface="Comfortaa"/>
                <a:cs typeface="Comfortaa"/>
                <a:sym typeface="Comfortaa"/>
              </a:rPr>
              <a:t>Aim</a:t>
            </a:r>
            <a:r>
              <a:rPr lang="en-GB">
                <a:latin typeface="Comfortaa"/>
                <a:ea typeface="Comfortaa"/>
                <a:cs typeface="Comfortaa"/>
                <a:sym typeface="Comfortaa"/>
              </a:rPr>
              <a:t>: Ensure user is a VIT student</a:t>
            </a:r>
            <a:endParaRPr>
              <a:latin typeface="Comfortaa"/>
              <a:ea typeface="Comfortaa"/>
              <a:cs typeface="Comfortaa"/>
              <a:sym typeface="Comfortaa"/>
            </a:endParaRPr>
          </a:p>
        </p:txBody>
      </p:sp>
      <p:graphicFrame>
        <p:nvGraphicFramePr>
          <p:cNvPr id="131" name="Google Shape;131;p18"/>
          <p:cNvGraphicFramePr/>
          <p:nvPr/>
        </p:nvGraphicFramePr>
        <p:xfrm>
          <a:off x="405950" y="1779750"/>
          <a:ext cx="3000000" cy="3000000"/>
        </p:xfrm>
        <a:graphic>
          <a:graphicData uri="http://schemas.openxmlformats.org/drawingml/2006/table">
            <a:tbl>
              <a:tblPr>
                <a:noFill/>
                <a:tableStyleId>{9A75A165-C362-4668-84AB-03FC3B0ECF2B}</a:tableStyleId>
              </a:tblPr>
              <a:tblGrid>
                <a:gridCol w="2056625"/>
                <a:gridCol w="2056625"/>
                <a:gridCol w="2056625"/>
              </a:tblGrid>
              <a:tr h="472125">
                <a:tc>
                  <a:txBody>
                    <a:bodyPr/>
                    <a:lstStyle/>
                    <a:p>
                      <a:pPr indent="0" lvl="0" marL="0" rtl="0" algn="ctr">
                        <a:spcBef>
                          <a:spcPts val="0"/>
                        </a:spcBef>
                        <a:spcAft>
                          <a:spcPts val="0"/>
                        </a:spcAft>
                        <a:buNone/>
                      </a:pPr>
                      <a:r>
                        <a:rPr b="1" lang="en-GB">
                          <a:latin typeface="Comfortaa"/>
                          <a:ea typeface="Comfortaa"/>
                          <a:cs typeface="Comfortaa"/>
                          <a:sym typeface="Comfortaa"/>
                        </a:rPr>
                        <a:t>Options Considered</a:t>
                      </a:r>
                      <a:endParaRPr b="1">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GB">
                          <a:solidFill>
                            <a:srgbClr val="38761D"/>
                          </a:solidFill>
                          <a:latin typeface="Comfortaa"/>
                          <a:ea typeface="Comfortaa"/>
                          <a:cs typeface="Comfortaa"/>
                          <a:sym typeface="Comfortaa"/>
                        </a:rPr>
                        <a:t>Merits</a:t>
                      </a:r>
                      <a:endParaRPr b="1">
                        <a:solidFill>
                          <a:srgbClr val="38761D"/>
                        </a:solidFill>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GB">
                          <a:solidFill>
                            <a:srgbClr val="CC4125"/>
                          </a:solidFill>
                          <a:latin typeface="Comfortaa"/>
                          <a:ea typeface="Comfortaa"/>
                          <a:cs typeface="Comfortaa"/>
                          <a:sym typeface="Comfortaa"/>
                        </a:rPr>
                        <a:t>Drawbacks</a:t>
                      </a:r>
                      <a:endParaRPr b="1">
                        <a:solidFill>
                          <a:srgbClr val="CC4125"/>
                        </a:solidFill>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D9D9"/>
                    </a:solidFill>
                  </a:tcPr>
                </a:tc>
              </a:tr>
              <a:tr h="582350">
                <a:tc>
                  <a:txBody>
                    <a:bodyPr/>
                    <a:lstStyle/>
                    <a:p>
                      <a:pPr indent="0" lvl="0" marL="0" rtl="0" algn="ctr">
                        <a:spcBef>
                          <a:spcPts val="0"/>
                        </a:spcBef>
                        <a:spcAft>
                          <a:spcPts val="0"/>
                        </a:spcAft>
                        <a:buNone/>
                      </a:pPr>
                      <a:r>
                        <a:rPr lang="en-GB">
                          <a:latin typeface="Comfortaa"/>
                          <a:ea typeface="Comfortaa"/>
                          <a:cs typeface="Comfortaa"/>
                          <a:sym typeface="Comfortaa"/>
                        </a:rPr>
                        <a:t>Anonymous</a:t>
                      </a:r>
                      <a:endParaRPr>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omfortaa"/>
                          <a:ea typeface="Comfortaa"/>
                          <a:cs typeface="Comfortaa"/>
                          <a:sym typeface="Comfortaa"/>
                        </a:rPr>
                        <a:t>Great for user privacy</a:t>
                      </a:r>
                      <a:endParaRPr>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omfortaa"/>
                          <a:ea typeface="Comfortaa"/>
                          <a:cs typeface="Comfortaa"/>
                          <a:sym typeface="Comfortaa"/>
                        </a:rPr>
                        <a:t>Anyone can use the app</a:t>
                      </a:r>
                      <a:endParaRPr>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5075">
                <a:tc>
                  <a:txBody>
                    <a:bodyPr/>
                    <a:lstStyle/>
                    <a:p>
                      <a:pPr indent="0" lvl="0" marL="0" rtl="0" algn="ctr">
                        <a:spcBef>
                          <a:spcPts val="0"/>
                        </a:spcBef>
                        <a:spcAft>
                          <a:spcPts val="0"/>
                        </a:spcAft>
                        <a:buNone/>
                      </a:pPr>
                      <a:r>
                        <a:rPr lang="en-GB">
                          <a:latin typeface="Comfortaa"/>
                          <a:ea typeface="Comfortaa"/>
                          <a:cs typeface="Comfortaa"/>
                          <a:sym typeface="Comfortaa"/>
                        </a:rPr>
                        <a:t>Register Number</a:t>
                      </a:r>
                      <a:endParaRPr>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omfortaa"/>
                          <a:ea typeface="Comfortaa"/>
                          <a:cs typeface="Comfortaa"/>
                          <a:sym typeface="Comfortaa"/>
                        </a:rPr>
                        <a:t>Ensures user is a VIT student</a:t>
                      </a:r>
                      <a:endParaRPr>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omfortaa"/>
                          <a:ea typeface="Comfortaa"/>
                          <a:cs typeface="Comfortaa"/>
                          <a:sym typeface="Comfortaa"/>
                        </a:rPr>
                        <a:t>Data required from concerned department</a:t>
                      </a:r>
                      <a:endParaRPr>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5075">
                <a:tc>
                  <a:txBody>
                    <a:bodyPr/>
                    <a:lstStyle/>
                    <a:p>
                      <a:pPr indent="0" lvl="0" marL="0" rtl="0" algn="ctr">
                        <a:spcBef>
                          <a:spcPts val="0"/>
                        </a:spcBef>
                        <a:spcAft>
                          <a:spcPts val="0"/>
                        </a:spcAft>
                        <a:buNone/>
                      </a:pPr>
                      <a:r>
                        <a:rPr b="1" lang="en-GB">
                          <a:latin typeface="Comfortaa"/>
                          <a:ea typeface="Comfortaa"/>
                          <a:cs typeface="Comfortaa"/>
                          <a:sym typeface="Comfortaa"/>
                        </a:rPr>
                        <a:t>VIT Email</a:t>
                      </a:r>
                      <a:endParaRPr b="1">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omfortaa"/>
                          <a:ea typeface="Comfortaa"/>
                          <a:cs typeface="Comfortaa"/>
                          <a:sym typeface="Comfortaa"/>
                        </a:rPr>
                        <a:t>Ensures user is a VIT student</a:t>
                      </a:r>
                      <a:endParaRPr b="1">
                        <a:latin typeface="Comfortaa"/>
                        <a:ea typeface="Comfortaa"/>
                        <a:cs typeface="Comfortaa"/>
                        <a:sym typeface="Comfortaa"/>
                      </a:endParaRPr>
                    </a:p>
                    <a:p>
                      <a:pPr indent="0" lvl="0" marL="0" rtl="0" algn="ctr">
                        <a:spcBef>
                          <a:spcPts val="0"/>
                        </a:spcBef>
                        <a:spcAft>
                          <a:spcPts val="0"/>
                        </a:spcAft>
                        <a:buNone/>
                      </a:pPr>
                      <a:r>
                        <a:t/>
                      </a:r>
                      <a:endParaRPr b="1">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omfortaa"/>
                          <a:ea typeface="Comfortaa"/>
                          <a:cs typeface="Comfortaa"/>
                          <a:sym typeface="Comfortaa"/>
                        </a:rPr>
                        <a:t>No data required</a:t>
                      </a:r>
                      <a:endParaRPr b="1">
                        <a:latin typeface="Comfortaa"/>
                        <a:ea typeface="Comfortaa"/>
                        <a:cs typeface="Comfortaa"/>
                        <a:sym typeface="Comfortaa"/>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Authentication - Powered by Firebase</a:t>
            </a:r>
            <a:endParaRPr b="1">
              <a:latin typeface="Comfortaa"/>
              <a:ea typeface="Comfortaa"/>
              <a:cs typeface="Comfortaa"/>
              <a:sym typeface="Comfortaa"/>
            </a:endParaRPr>
          </a:p>
        </p:txBody>
      </p:sp>
      <p:sp>
        <p:nvSpPr>
          <p:cNvPr id="137" name="Google Shape;137;p19"/>
          <p:cNvSpPr/>
          <p:nvPr/>
        </p:nvSpPr>
        <p:spPr>
          <a:xfrm>
            <a:off x="418650" y="1241500"/>
            <a:ext cx="3431400" cy="2916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User Login</a:t>
            </a:r>
            <a:endParaRPr b="1">
              <a:latin typeface="Comfortaa"/>
              <a:ea typeface="Comfortaa"/>
              <a:cs typeface="Comfortaa"/>
              <a:sym typeface="Comfortaa"/>
            </a:endParaRPr>
          </a:p>
        </p:txBody>
      </p:sp>
      <p:sp>
        <p:nvSpPr>
          <p:cNvPr id="138" name="Google Shape;138;p19"/>
          <p:cNvSpPr/>
          <p:nvPr/>
        </p:nvSpPr>
        <p:spPr>
          <a:xfrm>
            <a:off x="418650" y="1861563"/>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Register with VIT Email</a:t>
            </a:r>
            <a:endParaRPr b="1">
              <a:latin typeface="Comfortaa"/>
              <a:ea typeface="Comfortaa"/>
              <a:cs typeface="Comfortaa"/>
              <a:sym typeface="Comfortaa"/>
            </a:endParaRPr>
          </a:p>
        </p:txBody>
      </p:sp>
      <p:sp>
        <p:nvSpPr>
          <p:cNvPr id="139" name="Google Shape;139;p19"/>
          <p:cNvSpPr/>
          <p:nvPr/>
        </p:nvSpPr>
        <p:spPr>
          <a:xfrm>
            <a:off x="418650" y="2481625"/>
            <a:ext cx="3431400" cy="44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Check for @vitstudent.ac.in/@vit.ac.in</a:t>
            </a:r>
            <a:endParaRPr b="1">
              <a:latin typeface="Comfortaa"/>
              <a:ea typeface="Comfortaa"/>
              <a:cs typeface="Comfortaa"/>
              <a:sym typeface="Comfortaa"/>
            </a:endParaRPr>
          </a:p>
        </p:txBody>
      </p:sp>
      <p:sp>
        <p:nvSpPr>
          <p:cNvPr id="140" name="Google Shape;140;p19"/>
          <p:cNvSpPr/>
          <p:nvPr/>
        </p:nvSpPr>
        <p:spPr>
          <a:xfrm>
            <a:off x="418650" y="3251688"/>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Send verification link</a:t>
            </a:r>
            <a:endParaRPr b="1">
              <a:latin typeface="Comfortaa"/>
              <a:ea typeface="Comfortaa"/>
              <a:cs typeface="Comfortaa"/>
              <a:sym typeface="Comfortaa"/>
            </a:endParaRPr>
          </a:p>
        </p:txBody>
      </p:sp>
      <p:sp>
        <p:nvSpPr>
          <p:cNvPr id="141" name="Google Shape;141;p19"/>
          <p:cNvSpPr/>
          <p:nvPr/>
        </p:nvSpPr>
        <p:spPr>
          <a:xfrm>
            <a:off x="418650" y="3871750"/>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Authenticate</a:t>
            </a:r>
            <a:endParaRPr b="1">
              <a:latin typeface="Comfortaa"/>
              <a:ea typeface="Comfortaa"/>
              <a:cs typeface="Comfortaa"/>
              <a:sym typeface="Comfortaa"/>
            </a:endParaRPr>
          </a:p>
        </p:txBody>
      </p:sp>
      <p:sp>
        <p:nvSpPr>
          <p:cNvPr id="142" name="Google Shape;142;p19"/>
          <p:cNvSpPr/>
          <p:nvPr/>
        </p:nvSpPr>
        <p:spPr>
          <a:xfrm>
            <a:off x="5071625" y="1241513"/>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Counsellor</a:t>
            </a:r>
            <a:r>
              <a:rPr b="1" lang="en-GB">
                <a:latin typeface="Comfortaa"/>
                <a:ea typeface="Comfortaa"/>
                <a:cs typeface="Comfortaa"/>
                <a:sym typeface="Comfortaa"/>
              </a:rPr>
              <a:t> Login</a:t>
            </a:r>
            <a:endParaRPr b="1">
              <a:latin typeface="Comfortaa"/>
              <a:ea typeface="Comfortaa"/>
              <a:cs typeface="Comfortaa"/>
              <a:sym typeface="Comfortaa"/>
            </a:endParaRPr>
          </a:p>
        </p:txBody>
      </p:sp>
      <p:sp>
        <p:nvSpPr>
          <p:cNvPr id="143" name="Google Shape;143;p19"/>
          <p:cNvSpPr/>
          <p:nvPr/>
        </p:nvSpPr>
        <p:spPr>
          <a:xfrm>
            <a:off x="5071625" y="1861579"/>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Check email against database</a:t>
            </a:r>
            <a:endParaRPr b="1">
              <a:latin typeface="Comfortaa"/>
              <a:ea typeface="Comfortaa"/>
              <a:cs typeface="Comfortaa"/>
              <a:sym typeface="Comfortaa"/>
            </a:endParaRPr>
          </a:p>
        </p:txBody>
      </p:sp>
      <p:sp>
        <p:nvSpPr>
          <p:cNvPr id="144" name="Google Shape;144;p19"/>
          <p:cNvSpPr/>
          <p:nvPr/>
        </p:nvSpPr>
        <p:spPr>
          <a:xfrm>
            <a:off x="5071625" y="2481671"/>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Password</a:t>
            </a:r>
            <a:endParaRPr b="1">
              <a:latin typeface="Comfortaa"/>
              <a:ea typeface="Comfortaa"/>
              <a:cs typeface="Comfortaa"/>
              <a:sym typeface="Comfortaa"/>
            </a:endParaRPr>
          </a:p>
        </p:txBody>
      </p:sp>
      <p:sp>
        <p:nvSpPr>
          <p:cNvPr id="145" name="Google Shape;145;p19"/>
          <p:cNvSpPr/>
          <p:nvPr/>
        </p:nvSpPr>
        <p:spPr>
          <a:xfrm>
            <a:off x="5072075" y="3101738"/>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Authenticate</a:t>
            </a:r>
            <a:endParaRPr b="1">
              <a:latin typeface="Comfortaa"/>
              <a:ea typeface="Comfortaa"/>
              <a:cs typeface="Comfortaa"/>
              <a:sym typeface="Comfortaa"/>
            </a:endParaRPr>
          </a:p>
        </p:txBody>
      </p:sp>
      <p:cxnSp>
        <p:nvCxnSpPr>
          <p:cNvPr id="146" name="Google Shape;146;p19"/>
          <p:cNvCxnSpPr>
            <a:stCxn id="137" idx="2"/>
            <a:endCxn id="138" idx="0"/>
          </p:cNvCxnSpPr>
          <p:nvPr/>
        </p:nvCxnSpPr>
        <p:spPr>
          <a:xfrm>
            <a:off x="2134350" y="1533100"/>
            <a:ext cx="0" cy="328500"/>
          </a:xfrm>
          <a:prstGeom prst="straightConnector1">
            <a:avLst/>
          </a:prstGeom>
          <a:noFill/>
          <a:ln cap="flat" cmpd="sng" w="9525">
            <a:solidFill>
              <a:schemeClr val="accent5"/>
            </a:solidFill>
            <a:prstDash val="solid"/>
            <a:round/>
            <a:headEnd len="med" w="med" type="none"/>
            <a:tailEnd len="med" w="med" type="triangle"/>
          </a:ln>
        </p:spPr>
      </p:cxnSp>
      <p:cxnSp>
        <p:nvCxnSpPr>
          <p:cNvPr id="147" name="Google Shape;147;p19"/>
          <p:cNvCxnSpPr/>
          <p:nvPr/>
        </p:nvCxnSpPr>
        <p:spPr>
          <a:xfrm>
            <a:off x="2134350" y="2153175"/>
            <a:ext cx="0" cy="328500"/>
          </a:xfrm>
          <a:prstGeom prst="straightConnector1">
            <a:avLst/>
          </a:prstGeom>
          <a:noFill/>
          <a:ln cap="flat" cmpd="sng" w="9525">
            <a:solidFill>
              <a:schemeClr val="accent5"/>
            </a:solidFill>
            <a:prstDash val="solid"/>
            <a:round/>
            <a:headEnd len="med" w="med" type="none"/>
            <a:tailEnd len="med" w="med" type="triangle"/>
          </a:ln>
        </p:spPr>
      </p:cxnSp>
      <p:cxnSp>
        <p:nvCxnSpPr>
          <p:cNvPr id="148" name="Google Shape;148;p19"/>
          <p:cNvCxnSpPr/>
          <p:nvPr/>
        </p:nvCxnSpPr>
        <p:spPr>
          <a:xfrm>
            <a:off x="2134350" y="2923225"/>
            <a:ext cx="0" cy="328500"/>
          </a:xfrm>
          <a:prstGeom prst="straightConnector1">
            <a:avLst/>
          </a:prstGeom>
          <a:noFill/>
          <a:ln cap="flat" cmpd="sng" w="9525">
            <a:solidFill>
              <a:schemeClr val="accent5"/>
            </a:solidFill>
            <a:prstDash val="solid"/>
            <a:round/>
            <a:headEnd len="med" w="med" type="none"/>
            <a:tailEnd len="med" w="med" type="triangle"/>
          </a:ln>
        </p:spPr>
      </p:cxnSp>
      <p:cxnSp>
        <p:nvCxnSpPr>
          <p:cNvPr id="149" name="Google Shape;149;p19"/>
          <p:cNvCxnSpPr/>
          <p:nvPr/>
        </p:nvCxnSpPr>
        <p:spPr>
          <a:xfrm>
            <a:off x="2134350" y="3543300"/>
            <a:ext cx="0" cy="328500"/>
          </a:xfrm>
          <a:prstGeom prst="straightConnector1">
            <a:avLst/>
          </a:prstGeom>
          <a:noFill/>
          <a:ln cap="flat" cmpd="sng" w="9525">
            <a:solidFill>
              <a:schemeClr val="accent5"/>
            </a:solidFill>
            <a:prstDash val="solid"/>
            <a:round/>
            <a:headEnd len="med" w="med" type="none"/>
            <a:tailEnd len="med" w="med" type="triangle"/>
          </a:ln>
        </p:spPr>
      </p:cxnSp>
      <p:cxnSp>
        <p:nvCxnSpPr>
          <p:cNvPr id="150" name="Google Shape;150;p19"/>
          <p:cNvCxnSpPr>
            <a:endCxn id="143" idx="0"/>
          </p:cNvCxnSpPr>
          <p:nvPr/>
        </p:nvCxnSpPr>
        <p:spPr>
          <a:xfrm flipH="1">
            <a:off x="6787325" y="1539979"/>
            <a:ext cx="900" cy="321600"/>
          </a:xfrm>
          <a:prstGeom prst="straightConnector1">
            <a:avLst/>
          </a:prstGeom>
          <a:noFill/>
          <a:ln cap="flat" cmpd="sng" w="9525">
            <a:solidFill>
              <a:schemeClr val="accent5"/>
            </a:solidFill>
            <a:prstDash val="solid"/>
            <a:round/>
            <a:headEnd len="med" w="med" type="none"/>
            <a:tailEnd len="med" w="med" type="triangle"/>
          </a:ln>
        </p:spPr>
      </p:cxnSp>
      <p:cxnSp>
        <p:nvCxnSpPr>
          <p:cNvPr id="151" name="Google Shape;151;p19"/>
          <p:cNvCxnSpPr/>
          <p:nvPr/>
        </p:nvCxnSpPr>
        <p:spPr>
          <a:xfrm flipH="1">
            <a:off x="6787325" y="2156629"/>
            <a:ext cx="900" cy="321600"/>
          </a:xfrm>
          <a:prstGeom prst="straightConnector1">
            <a:avLst/>
          </a:prstGeom>
          <a:noFill/>
          <a:ln cap="flat" cmpd="sng" w="9525">
            <a:solidFill>
              <a:schemeClr val="accent5"/>
            </a:solidFill>
            <a:prstDash val="solid"/>
            <a:round/>
            <a:headEnd len="med" w="med" type="none"/>
            <a:tailEnd len="med" w="med" type="triangle"/>
          </a:ln>
        </p:spPr>
      </p:cxnSp>
      <p:cxnSp>
        <p:nvCxnSpPr>
          <p:cNvPr id="152" name="Google Shape;152;p19"/>
          <p:cNvCxnSpPr/>
          <p:nvPr/>
        </p:nvCxnSpPr>
        <p:spPr>
          <a:xfrm flipH="1">
            <a:off x="6787325" y="2773254"/>
            <a:ext cx="900" cy="321600"/>
          </a:xfrm>
          <a:prstGeom prst="straightConnector1">
            <a:avLst/>
          </a:prstGeom>
          <a:noFill/>
          <a:ln cap="flat" cmpd="sng" w="9525">
            <a:solidFill>
              <a:schemeClr val="accent5"/>
            </a:solidFill>
            <a:prstDash val="solid"/>
            <a:round/>
            <a:headEnd len="med" w="med" type="none"/>
            <a:tailEnd len="med" w="med" type="triangle"/>
          </a:ln>
        </p:spPr>
      </p:cxnSp>
      <p:cxnSp>
        <p:nvCxnSpPr>
          <p:cNvPr id="153" name="Google Shape;153;p19"/>
          <p:cNvCxnSpPr/>
          <p:nvPr/>
        </p:nvCxnSpPr>
        <p:spPr>
          <a:xfrm flipH="1">
            <a:off x="4564200" y="956925"/>
            <a:ext cx="7800" cy="3230400"/>
          </a:xfrm>
          <a:prstGeom prst="straightConnector1">
            <a:avLst/>
          </a:prstGeom>
          <a:noFill/>
          <a:ln cap="flat" cmpd="sng" w="9525">
            <a:solidFill>
              <a:schemeClr val="dk1"/>
            </a:solidFill>
            <a:prstDash val="solid"/>
            <a:round/>
            <a:headEnd len="med" w="med" type="none"/>
            <a:tailEnd len="med" w="med" type="none"/>
          </a:ln>
        </p:spPr>
      </p:cxnSp>
      <p:sp>
        <p:nvSpPr>
          <p:cNvPr id="154" name="Google Shape;154;p19"/>
          <p:cNvSpPr txBox="1"/>
          <p:nvPr/>
        </p:nvSpPr>
        <p:spPr>
          <a:xfrm>
            <a:off x="272175" y="4375825"/>
            <a:ext cx="58623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u="sng">
                <a:latin typeface="Comfortaa"/>
                <a:ea typeface="Comfortaa"/>
                <a:cs typeface="Comfortaa"/>
                <a:sym typeface="Comfortaa"/>
              </a:rPr>
              <a:t>Only VIT Students can use this app</a:t>
            </a:r>
            <a:endParaRPr b="1" sz="1800" u="sng">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Authentication - Technical Details</a:t>
            </a:r>
            <a:endParaRPr b="1">
              <a:latin typeface="Comfortaa"/>
              <a:ea typeface="Comfortaa"/>
              <a:cs typeface="Comfortaa"/>
              <a:sym typeface="Comfortaa"/>
            </a:endParaRPr>
          </a:p>
        </p:txBody>
      </p:sp>
      <p:sp>
        <p:nvSpPr>
          <p:cNvPr id="160" name="Google Shape;160;p20"/>
          <p:cNvSpPr/>
          <p:nvPr/>
        </p:nvSpPr>
        <p:spPr>
          <a:xfrm>
            <a:off x="2631000" y="1241500"/>
            <a:ext cx="3431400" cy="2916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Firebase Initialization</a:t>
            </a:r>
            <a:endParaRPr b="1">
              <a:latin typeface="Comfortaa"/>
              <a:ea typeface="Comfortaa"/>
              <a:cs typeface="Comfortaa"/>
              <a:sym typeface="Comfortaa"/>
            </a:endParaRPr>
          </a:p>
        </p:txBody>
      </p:sp>
      <p:sp>
        <p:nvSpPr>
          <p:cNvPr id="161" name="Google Shape;161;p20"/>
          <p:cNvSpPr/>
          <p:nvPr/>
        </p:nvSpPr>
        <p:spPr>
          <a:xfrm>
            <a:off x="2631000" y="1861563"/>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Create and launch sign-in intent</a:t>
            </a:r>
            <a:endParaRPr b="1">
              <a:latin typeface="Comfortaa"/>
              <a:ea typeface="Comfortaa"/>
              <a:cs typeface="Comfortaa"/>
              <a:sym typeface="Comfortaa"/>
            </a:endParaRPr>
          </a:p>
        </p:txBody>
      </p:sp>
      <p:sp>
        <p:nvSpPr>
          <p:cNvPr id="162" name="Google Shape;162;p20"/>
          <p:cNvSpPr/>
          <p:nvPr/>
        </p:nvSpPr>
        <p:spPr>
          <a:xfrm>
            <a:off x="2631000" y="2481625"/>
            <a:ext cx="3431400" cy="44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onActivityResult</a:t>
            </a:r>
            <a:endParaRPr b="1">
              <a:latin typeface="Comfortaa"/>
              <a:ea typeface="Comfortaa"/>
              <a:cs typeface="Comfortaa"/>
              <a:sym typeface="Comfortaa"/>
            </a:endParaRPr>
          </a:p>
        </p:txBody>
      </p:sp>
      <p:sp>
        <p:nvSpPr>
          <p:cNvPr id="163" name="Google Shape;163;p20"/>
          <p:cNvSpPr/>
          <p:nvPr/>
        </p:nvSpPr>
        <p:spPr>
          <a:xfrm>
            <a:off x="2631000" y="3251688"/>
            <a:ext cx="3431400" cy="2916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Comfortaa"/>
                <a:ea typeface="Comfortaa"/>
                <a:cs typeface="Comfortaa"/>
                <a:sym typeface="Comfortaa"/>
              </a:rPr>
              <a:t>returns a Unique ID</a:t>
            </a:r>
            <a:endParaRPr b="1">
              <a:latin typeface="Comfortaa"/>
              <a:ea typeface="Comfortaa"/>
              <a:cs typeface="Comfortaa"/>
              <a:sym typeface="Comfortaa"/>
            </a:endParaRPr>
          </a:p>
        </p:txBody>
      </p:sp>
      <p:cxnSp>
        <p:nvCxnSpPr>
          <p:cNvPr id="164" name="Google Shape;164;p20"/>
          <p:cNvCxnSpPr>
            <a:stCxn id="160" idx="2"/>
            <a:endCxn id="161" idx="0"/>
          </p:cNvCxnSpPr>
          <p:nvPr/>
        </p:nvCxnSpPr>
        <p:spPr>
          <a:xfrm>
            <a:off x="4346700" y="1533100"/>
            <a:ext cx="0" cy="328500"/>
          </a:xfrm>
          <a:prstGeom prst="straightConnector1">
            <a:avLst/>
          </a:prstGeom>
          <a:noFill/>
          <a:ln cap="flat" cmpd="sng" w="9525">
            <a:solidFill>
              <a:schemeClr val="accent5"/>
            </a:solidFill>
            <a:prstDash val="solid"/>
            <a:round/>
            <a:headEnd len="med" w="med" type="none"/>
            <a:tailEnd len="med" w="med" type="triangle"/>
          </a:ln>
        </p:spPr>
      </p:cxnSp>
      <p:cxnSp>
        <p:nvCxnSpPr>
          <p:cNvPr id="165" name="Google Shape;165;p20"/>
          <p:cNvCxnSpPr/>
          <p:nvPr/>
        </p:nvCxnSpPr>
        <p:spPr>
          <a:xfrm>
            <a:off x="4346700" y="2153175"/>
            <a:ext cx="0" cy="328500"/>
          </a:xfrm>
          <a:prstGeom prst="straightConnector1">
            <a:avLst/>
          </a:prstGeom>
          <a:noFill/>
          <a:ln cap="flat" cmpd="sng" w="9525">
            <a:solidFill>
              <a:schemeClr val="accent5"/>
            </a:solidFill>
            <a:prstDash val="solid"/>
            <a:round/>
            <a:headEnd len="med" w="med" type="none"/>
            <a:tailEnd len="med" w="med" type="triangle"/>
          </a:ln>
        </p:spPr>
      </p:cxnSp>
      <p:cxnSp>
        <p:nvCxnSpPr>
          <p:cNvPr id="166" name="Google Shape;166;p20"/>
          <p:cNvCxnSpPr/>
          <p:nvPr/>
        </p:nvCxnSpPr>
        <p:spPr>
          <a:xfrm>
            <a:off x="4346700" y="2923225"/>
            <a:ext cx="0" cy="3285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ctrTitle"/>
          </p:nvPr>
        </p:nvSpPr>
        <p:spPr>
          <a:xfrm>
            <a:off x="460950" y="2559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Chat </a:t>
            </a:r>
            <a:r>
              <a:rPr lang="en-GB">
                <a:latin typeface="Comfortaa"/>
                <a:ea typeface="Comfortaa"/>
                <a:cs typeface="Comfortaa"/>
                <a:sym typeface="Comfortaa"/>
              </a:rPr>
              <a:t>Priorities</a:t>
            </a:r>
            <a:endParaRPr>
              <a:latin typeface="Comfortaa"/>
              <a:ea typeface="Comfortaa"/>
              <a:cs typeface="Comfortaa"/>
              <a:sym typeface="Comfortaa"/>
            </a:endParaRPr>
          </a:p>
        </p:txBody>
      </p:sp>
      <p:sp>
        <p:nvSpPr>
          <p:cNvPr id="172" name="Google Shape;172;p21"/>
          <p:cNvSpPr txBox="1"/>
          <p:nvPr>
            <p:ph idx="1" type="subTitle"/>
          </p:nvPr>
        </p:nvSpPr>
        <p:spPr>
          <a:xfrm>
            <a:off x="460950" y="1405223"/>
            <a:ext cx="8222100" cy="1966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Font typeface="Comfortaa"/>
              <a:buChar char="●"/>
            </a:pPr>
            <a:r>
              <a:rPr lang="en-GB">
                <a:latin typeface="Comfortaa"/>
                <a:ea typeface="Comfortaa"/>
                <a:cs typeface="Comfortaa"/>
                <a:sym typeface="Comfortaa"/>
              </a:rPr>
              <a:t>Simple to use </a:t>
            </a:r>
            <a:endParaRPr>
              <a:latin typeface="Comfortaa"/>
              <a:ea typeface="Comfortaa"/>
              <a:cs typeface="Comfortaa"/>
              <a:sym typeface="Comfortaa"/>
            </a:endParaRPr>
          </a:p>
          <a:p>
            <a:pPr indent="-361950" lvl="0" marL="457200" rtl="0" algn="l">
              <a:lnSpc>
                <a:spcPct val="150000"/>
              </a:lnSpc>
              <a:spcBef>
                <a:spcPts val="0"/>
              </a:spcBef>
              <a:spcAft>
                <a:spcPts val="0"/>
              </a:spcAft>
              <a:buSzPts val="2100"/>
              <a:buFont typeface="Comfortaa"/>
              <a:buChar char="●"/>
            </a:pPr>
            <a:r>
              <a:rPr lang="en-GB">
                <a:latin typeface="Comfortaa"/>
                <a:ea typeface="Comfortaa"/>
                <a:cs typeface="Comfortaa"/>
                <a:sym typeface="Comfortaa"/>
              </a:rPr>
              <a:t>Secure</a:t>
            </a:r>
            <a:endParaRPr>
              <a:latin typeface="Comfortaa"/>
              <a:ea typeface="Comfortaa"/>
              <a:cs typeface="Comfortaa"/>
              <a:sym typeface="Comfortaa"/>
            </a:endParaRPr>
          </a:p>
          <a:p>
            <a:pPr indent="-361950" lvl="0" marL="457200" rtl="0" algn="l">
              <a:lnSpc>
                <a:spcPct val="150000"/>
              </a:lnSpc>
              <a:spcBef>
                <a:spcPts val="0"/>
              </a:spcBef>
              <a:spcAft>
                <a:spcPts val="0"/>
              </a:spcAft>
              <a:buSzPts val="2100"/>
              <a:buFont typeface="Comfortaa"/>
              <a:buChar char="●"/>
            </a:pPr>
            <a:r>
              <a:rPr lang="en-GB">
                <a:latin typeface="Comfortaa"/>
                <a:ea typeface="Comfortaa"/>
                <a:cs typeface="Comfortaa"/>
                <a:sym typeface="Comfortaa"/>
              </a:rPr>
              <a:t>Update in real time</a:t>
            </a:r>
            <a:endParaRPr>
              <a:latin typeface="Comfortaa"/>
              <a:ea typeface="Comfortaa"/>
              <a:cs typeface="Comfortaa"/>
              <a:sym typeface="Comfortaa"/>
            </a:endParaRPr>
          </a:p>
          <a:p>
            <a:pPr indent="-361950" lvl="0" marL="457200" rtl="0" algn="l">
              <a:lnSpc>
                <a:spcPct val="150000"/>
              </a:lnSpc>
              <a:spcBef>
                <a:spcPts val="0"/>
              </a:spcBef>
              <a:spcAft>
                <a:spcPts val="0"/>
              </a:spcAft>
              <a:buSzPts val="2100"/>
              <a:buFont typeface="Comfortaa"/>
              <a:buChar char="●"/>
            </a:pPr>
            <a:r>
              <a:rPr lang="en-GB">
                <a:latin typeface="Comfortaa"/>
                <a:ea typeface="Comfortaa"/>
                <a:cs typeface="Comfortaa"/>
                <a:sym typeface="Comfortaa"/>
              </a:rPr>
              <a:t>Extra features can easily be added in the future </a:t>
            </a:r>
            <a:endParaRPr>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