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Inconsolata Regular"/>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consolataRegular-bold.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aa444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aa444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9aa444d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9aa444d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9aa444d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9aa444d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9aa444d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9aa444d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9aa444d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aa444d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9aa444d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9aa444d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Data Science Framework Report for CreditOne</a:t>
            </a:r>
            <a:endParaRPr>
              <a:solidFill>
                <a:schemeClr val="lt1"/>
              </a:solidFill>
              <a:latin typeface="Inconsolata Regular"/>
              <a:ea typeface="Inconsolata Regular"/>
              <a:cs typeface="Inconsolata Regular"/>
              <a:sym typeface="Inconsolata Regular"/>
            </a:endParaRPr>
          </a:p>
        </p:txBody>
      </p:sp>
      <p:sp>
        <p:nvSpPr>
          <p:cNvPr id="55" name="Google Shape;55;p13"/>
          <p:cNvSpPr txBox="1"/>
          <p:nvPr>
            <p:ph idx="1" type="subTitle"/>
          </p:nvPr>
        </p:nvSpPr>
        <p:spPr>
          <a:xfrm>
            <a:off x="311700" y="28812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Inconsolata Regular"/>
                <a:ea typeface="Inconsolata Regular"/>
                <a:cs typeface="Inconsolata Regular"/>
                <a:sym typeface="Inconsolata Regular"/>
              </a:rPr>
              <a:t>By James Sanders</a:t>
            </a:r>
            <a:endParaRPr>
              <a:solidFill>
                <a:schemeClr val="lt1"/>
              </a:solidFill>
              <a:latin typeface="Inconsolata Regular"/>
              <a:ea typeface="Inconsolata Regular"/>
              <a:cs typeface="Inconsolata Regular"/>
              <a:sym typeface="Inconsolata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09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Goals</a:t>
            </a:r>
            <a:endParaRPr>
              <a:solidFill>
                <a:schemeClr val="lt1"/>
              </a:solidFill>
              <a:latin typeface="Inconsolata Regular"/>
              <a:ea typeface="Inconsolata Regular"/>
              <a:cs typeface="Inconsolata Regular"/>
              <a:sym typeface="Inconsolata Regul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latin typeface="Inconsolata Regular"/>
                <a:ea typeface="Inconsolata Regular"/>
                <a:cs typeface="Inconsolata Regular"/>
                <a:sym typeface="Inconsolata Regular"/>
              </a:rPr>
              <a:t>The goals </a:t>
            </a:r>
            <a:r>
              <a:rPr lang="en">
                <a:solidFill>
                  <a:schemeClr val="lt1"/>
                </a:solidFill>
                <a:latin typeface="Inconsolata Regular"/>
                <a:ea typeface="Inconsolata Regular"/>
                <a:cs typeface="Inconsolata Regular"/>
                <a:sym typeface="Inconsolata Regular"/>
              </a:rPr>
              <a:t>for</a:t>
            </a:r>
            <a:r>
              <a:rPr lang="en">
                <a:solidFill>
                  <a:schemeClr val="lt1"/>
                </a:solidFill>
                <a:latin typeface="Inconsolata Regular"/>
                <a:ea typeface="Inconsolata Regular"/>
                <a:cs typeface="Inconsolata Regular"/>
                <a:sym typeface="Inconsolata Regular"/>
              </a:rPr>
              <a:t> this project are investigate whether a model can be produced using the data </a:t>
            </a:r>
            <a:r>
              <a:rPr lang="en">
                <a:solidFill>
                  <a:schemeClr val="lt1"/>
                </a:solidFill>
                <a:latin typeface="Inconsolata Regular"/>
                <a:ea typeface="Inconsolata Regular"/>
                <a:cs typeface="Inconsolata Regular"/>
                <a:sym typeface="Inconsolata Regular"/>
              </a:rPr>
              <a:t>provided</a:t>
            </a:r>
            <a:r>
              <a:rPr lang="en">
                <a:solidFill>
                  <a:schemeClr val="lt1"/>
                </a:solidFill>
                <a:latin typeface="Inconsolata Regular"/>
                <a:ea typeface="Inconsolata Regular"/>
                <a:cs typeface="Inconsolata Regular"/>
                <a:sym typeface="Inconsolata Regular"/>
              </a:rPr>
              <a:t> by CreditOne to determine the amount </a:t>
            </a:r>
            <a:r>
              <a:rPr lang="en">
                <a:solidFill>
                  <a:schemeClr val="lt1"/>
                </a:solidFill>
                <a:latin typeface="Inconsolata Regular"/>
                <a:ea typeface="Inconsolata Regular"/>
                <a:cs typeface="Inconsolata Regular"/>
                <a:sym typeface="Inconsolata Regular"/>
              </a:rPr>
              <a:t>someone</a:t>
            </a:r>
            <a:r>
              <a:rPr lang="en">
                <a:solidFill>
                  <a:schemeClr val="lt1"/>
                </a:solidFill>
                <a:latin typeface="Inconsolata Regular"/>
                <a:ea typeface="Inconsolata Regular"/>
                <a:cs typeface="Inconsolata Regular"/>
                <a:sym typeface="Inconsolata Regular"/>
              </a:rPr>
              <a:t> should be approved for, or if not the amount, whether or not the person should be approved at all.</a:t>
            </a:r>
            <a:endParaRPr>
              <a:solidFill>
                <a:schemeClr val="lt1"/>
              </a:solidFill>
              <a:latin typeface="Inconsolata Regular"/>
              <a:ea typeface="Inconsolata Regular"/>
              <a:cs typeface="Inconsolata Regular"/>
              <a:sym typeface="Inconsolata Regular"/>
            </a:endParaRPr>
          </a:p>
        </p:txBody>
      </p:sp>
      <p:pic>
        <p:nvPicPr>
          <p:cNvPr id="62" name="Google Shape;62;p14"/>
          <p:cNvPicPr preferRelativeResize="0"/>
          <p:nvPr/>
        </p:nvPicPr>
        <p:blipFill>
          <a:blip r:embed="rId3">
            <a:alphaModFix/>
          </a:blip>
          <a:stretch>
            <a:fillRect/>
          </a:stretch>
        </p:blipFill>
        <p:spPr>
          <a:xfrm>
            <a:off x="992175" y="2619850"/>
            <a:ext cx="2420550" cy="2420550"/>
          </a:xfrm>
          <a:prstGeom prst="rect">
            <a:avLst/>
          </a:prstGeom>
          <a:noFill/>
          <a:ln>
            <a:noFill/>
          </a:ln>
        </p:spPr>
      </p:pic>
      <p:pic>
        <p:nvPicPr>
          <p:cNvPr id="63" name="Google Shape;63;p14"/>
          <p:cNvPicPr preferRelativeResize="0"/>
          <p:nvPr/>
        </p:nvPicPr>
        <p:blipFill>
          <a:blip r:embed="rId3">
            <a:alphaModFix/>
          </a:blip>
          <a:stretch>
            <a:fillRect/>
          </a:stretch>
        </p:blipFill>
        <p:spPr>
          <a:xfrm>
            <a:off x="3527300" y="2619850"/>
            <a:ext cx="2420550" cy="2420550"/>
          </a:xfrm>
          <a:prstGeom prst="rect">
            <a:avLst/>
          </a:prstGeom>
          <a:noFill/>
          <a:ln>
            <a:noFill/>
          </a:ln>
        </p:spPr>
      </p:pic>
      <p:pic>
        <p:nvPicPr>
          <p:cNvPr id="64" name="Google Shape;64;p14"/>
          <p:cNvPicPr preferRelativeResize="0"/>
          <p:nvPr/>
        </p:nvPicPr>
        <p:blipFill>
          <a:blip r:embed="rId3">
            <a:alphaModFix/>
          </a:blip>
          <a:stretch>
            <a:fillRect/>
          </a:stretch>
        </p:blipFill>
        <p:spPr>
          <a:xfrm>
            <a:off x="6062425" y="2619850"/>
            <a:ext cx="2420550" cy="242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Data Science Process Framework</a:t>
            </a:r>
            <a:endParaRPr>
              <a:solidFill>
                <a:schemeClr val="lt1"/>
              </a:solidFill>
              <a:latin typeface="Inconsolata Regular"/>
              <a:ea typeface="Inconsolata Regular"/>
              <a:cs typeface="Inconsolata Regular"/>
              <a:sym typeface="Inconsolata Regul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latin typeface="Inconsolata Regular"/>
                <a:ea typeface="Inconsolata Regular"/>
                <a:cs typeface="Inconsolata Regular"/>
                <a:sym typeface="Inconsolata Regular"/>
              </a:rPr>
              <a:t>I have chosen to go with the BADIR framework because it’s easier to follow and more </a:t>
            </a:r>
            <a:r>
              <a:rPr lang="en">
                <a:solidFill>
                  <a:schemeClr val="lt1"/>
                </a:solidFill>
                <a:latin typeface="Inconsolata Regular"/>
                <a:ea typeface="Inconsolata Regular"/>
                <a:cs typeface="Inconsolata Regular"/>
                <a:sym typeface="Inconsolata Regular"/>
              </a:rPr>
              <a:t>relevant to the business outcomes we are trying to achieve with this project. The  BADIR framework is used by many fortune 500 companies and should work really well for this situation.</a:t>
            </a:r>
            <a:endParaRPr>
              <a:solidFill>
                <a:schemeClr val="lt1"/>
              </a:solidFill>
              <a:latin typeface="Inconsolata Regular"/>
              <a:ea typeface="Inconsolata Regular"/>
              <a:cs typeface="Inconsolata Regular"/>
              <a:sym typeface="Inconsolat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Data Location and Management	</a:t>
            </a:r>
            <a:endParaRPr>
              <a:solidFill>
                <a:schemeClr val="lt1"/>
              </a:solidFill>
              <a:latin typeface="Inconsolata Regular"/>
              <a:ea typeface="Inconsolata Regular"/>
              <a:cs typeface="Inconsolata Regular"/>
              <a:sym typeface="Inconsolata Regular"/>
            </a:endParaRPr>
          </a:p>
        </p:txBody>
      </p:sp>
      <p:sp>
        <p:nvSpPr>
          <p:cNvPr id="76" name="Google Shape;76;p16"/>
          <p:cNvSpPr txBox="1"/>
          <p:nvPr>
            <p:ph idx="1" type="body"/>
          </p:nvPr>
        </p:nvSpPr>
        <p:spPr>
          <a:xfrm>
            <a:off x="25287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We will be connecting to the CreditOne SQL database to </a:t>
            </a:r>
            <a:r>
              <a:rPr lang="en">
                <a:solidFill>
                  <a:schemeClr val="lt1"/>
                </a:solidFill>
                <a:latin typeface="Inconsolata Regular"/>
                <a:ea typeface="Inconsolata Regular"/>
                <a:cs typeface="Inconsolata Regular"/>
                <a:sym typeface="Inconsolata Regular"/>
              </a:rPr>
              <a:t>pull</a:t>
            </a:r>
            <a:r>
              <a:rPr lang="en">
                <a:solidFill>
                  <a:schemeClr val="lt1"/>
                </a:solidFill>
                <a:latin typeface="Inconsolata Regular"/>
                <a:ea typeface="Inconsolata Regular"/>
                <a:cs typeface="Inconsolata Regular"/>
                <a:sym typeface="Inconsolata Regular"/>
              </a:rPr>
              <a:t> the primary data source. We will take that data, export into our own environment and then manipulate the data into a workable form. From there, we will use machine learning algorithms to determine if there are any patterns or relationships within the data.</a:t>
            </a:r>
            <a:endParaRPr>
              <a:solidFill>
                <a:schemeClr val="lt1"/>
              </a:solidFill>
              <a:latin typeface="Inconsolata Regular"/>
              <a:ea typeface="Inconsolata Regular"/>
              <a:cs typeface="Inconsolata Regular"/>
              <a:sym typeface="Inconsolata Regular"/>
            </a:endParaRPr>
          </a:p>
          <a:p>
            <a:pPr indent="0" lvl="0" marL="0" rtl="0" algn="l">
              <a:spcBef>
                <a:spcPts val="1200"/>
              </a:spcBef>
              <a:spcAft>
                <a:spcPts val="1200"/>
              </a:spcAft>
              <a:buNone/>
            </a:pPr>
            <a:r>
              <a:rPr lang="en">
                <a:solidFill>
                  <a:schemeClr val="lt1"/>
                </a:solidFill>
                <a:latin typeface="Inconsolata Regular"/>
                <a:ea typeface="Inconsolata Regular"/>
                <a:cs typeface="Inconsolata Regular"/>
                <a:sym typeface="Inconsolata Regular"/>
              </a:rPr>
              <a:t>In conjunction with that, we will use Credit Approval Data that we borrowed from a publicly available source. </a:t>
            </a:r>
            <a:r>
              <a:rPr lang="en">
                <a:solidFill>
                  <a:schemeClr val="lt1"/>
                </a:solidFill>
                <a:latin typeface="Inconsolata Regular"/>
                <a:ea typeface="Inconsolata Regular"/>
                <a:cs typeface="Inconsolata Regular"/>
                <a:sym typeface="Inconsolata Regular"/>
              </a:rPr>
              <a:t>https://www.openml.org/d/29 Author: Confidential - Donated by Ross Quinlan Source: UCI - 1987 Please cite: UCI Credit Approval</a:t>
            </a:r>
            <a:endParaRPr>
              <a:solidFill>
                <a:schemeClr val="lt1"/>
              </a:solidFill>
              <a:latin typeface="Inconsolata Regular"/>
              <a:ea typeface="Inconsolata Regular"/>
              <a:cs typeface="Inconsolata Regular"/>
              <a:sym typeface="Inconsolata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254425" y="-107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Known Data Issues</a:t>
            </a:r>
            <a:endParaRPr>
              <a:solidFill>
                <a:schemeClr val="lt1"/>
              </a:solidFill>
              <a:latin typeface="Inconsolata Regular"/>
              <a:ea typeface="Inconsolata Regular"/>
              <a:cs typeface="Inconsolata Regular"/>
              <a:sym typeface="Inconsolata Regular"/>
            </a:endParaRPr>
          </a:p>
        </p:txBody>
      </p:sp>
      <p:sp>
        <p:nvSpPr>
          <p:cNvPr id="82" name="Google Shape;82;p17"/>
          <p:cNvSpPr txBox="1"/>
          <p:nvPr>
            <p:ph idx="1" type="body"/>
          </p:nvPr>
        </p:nvSpPr>
        <p:spPr>
          <a:xfrm>
            <a:off x="254425" y="362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latin typeface="Inconsolata Regular"/>
                <a:ea typeface="Inconsolata Regular"/>
                <a:cs typeface="Inconsolata Regular"/>
                <a:sym typeface="Inconsolata Regular"/>
              </a:rPr>
              <a:t>There are currently several issues </a:t>
            </a:r>
            <a:r>
              <a:rPr lang="en">
                <a:solidFill>
                  <a:schemeClr val="lt1"/>
                </a:solidFill>
                <a:latin typeface="Inconsolata Regular"/>
                <a:ea typeface="Inconsolata Regular"/>
                <a:cs typeface="Inconsolata Regular"/>
                <a:sym typeface="Inconsolata Regular"/>
              </a:rPr>
              <a:t>occurring</a:t>
            </a:r>
            <a:r>
              <a:rPr lang="en">
                <a:solidFill>
                  <a:schemeClr val="lt1"/>
                </a:solidFill>
                <a:latin typeface="Inconsolata Regular"/>
                <a:ea typeface="Inconsolata Regular"/>
                <a:cs typeface="Inconsolata Regular"/>
                <a:sym typeface="Inconsolata Regular"/>
              </a:rPr>
              <a:t> with the data.  First there is an extra </a:t>
            </a:r>
            <a:r>
              <a:rPr lang="en">
                <a:solidFill>
                  <a:schemeClr val="lt1"/>
                </a:solidFill>
                <a:latin typeface="Inconsolata Regular"/>
                <a:ea typeface="Inconsolata Regular"/>
                <a:cs typeface="Inconsolata Regular"/>
                <a:sym typeface="Inconsolata Regular"/>
              </a:rPr>
              <a:t>header</a:t>
            </a:r>
            <a:r>
              <a:rPr lang="en">
                <a:solidFill>
                  <a:schemeClr val="lt1"/>
                </a:solidFill>
                <a:latin typeface="Inconsolata Regular"/>
                <a:ea typeface="Inconsolata Regular"/>
                <a:cs typeface="Inconsolata Regular"/>
                <a:sym typeface="Inconsolata Regular"/>
              </a:rPr>
              <a:t> (row 0) which can be removed and replaced with the existing header, there are duplicate headers at row 204 and row 205 that can be removed.  Additionally the data will need to be converted to numeric as opposed to its current object data type. Finally, an extra column exists before x1 that needs to be removed.</a:t>
            </a:r>
            <a:endParaRPr>
              <a:solidFill>
                <a:schemeClr val="lt1"/>
              </a:solidFill>
              <a:latin typeface="Inconsolata Regular"/>
              <a:ea typeface="Inconsolata Regular"/>
              <a:cs typeface="Inconsolata Regular"/>
              <a:sym typeface="Inconsolata Regular"/>
            </a:endParaRPr>
          </a:p>
        </p:txBody>
      </p:sp>
      <p:pic>
        <p:nvPicPr>
          <p:cNvPr id="83" name="Google Shape;83;p17"/>
          <p:cNvPicPr preferRelativeResize="0"/>
          <p:nvPr/>
        </p:nvPicPr>
        <p:blipFill>
          <a:blip r:embed="rId3">
            <a:alphaModFix/>
          </a:blip>
          <a:stretch>
            <a:fillRect/>
          </a:stretch>
        </p:blipFill>
        <p:spPr>
          <a:xfrm>
            <a:off x="457200" y="2666250"/>
            <a:ext cx="3963602" cy="2477251"/>
          </a:xfrm>
          <a:prstGeom prst="rect">
            <a:avLst/>
          </a:prstGeom>
          <a:noFill/>
          <a:ln>
            <a:noFill/>
          </a:ln>
        </p:spPr>
      </p:pic>
      <p:pic>
        <p:nvPicPr>
          <p:cNvPr id="84" name="Google Shape;84;p17"/>
          <p:cNvPicPr preferRelativeResize="0"/>
          <p:nvPr/>
        </p:nvPicPr>
        <p:blipFill rotWithShape="1">
          <a:blip r:embed="rId4">
            <a:alphaModFix/>
          </a:blip>
          <a:srcRect b="-4336" l="0" r="-8672" t="-4336"/>
          <a:stretch/>
        </p:blipFill>
        <p:spPr>
          <a:xfrm>
            <a:off x="4684275" y="2558850"/>
            <a:ext cx="4307277" cy="2692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latin typeface="Inconsolata Regular"/>
                <a:ea typeface="Inconsolata Regular"/>
                <a:cs typeface="Inconsolata Regular"/>
                <a:sym typeface="Inconsolata Regular"/>
              </a:rPr>
              <a:t>Data Analysis Flow Chart</a:t>
            </a:r>
            <a:endParaRPr>
              <a:highlight>
                <a:schemeClr val="lt1"/>
              </a:highlight>
              <a:latin typeface="Inconsolata Regular"/>
              <a:ea typeface="Inconsolata Regular"/>
              <a:cs typeface="Inconsolata Regular"/>
              <a:sym typeface="Inconsolata Regular"/>
            </a:endParaRPr>
          </a:p>
        </p:txBody>
      </p:sp>
      <p:sp>
        <p:nvSpPr>
          <p:cNvPr id="90" name="Google Shape;90;p18"/>
          <p:cNvSpPr/>
          <p:nvPr/>
        </p:nvSpPr>
        <p:spPr>
          <a:xfrm>
            <a:off x="3001363" y="445025"/>
            <a:ext cx="1965575" cy="1375450"/>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nvSpPr>
        <p:spPr>
          <a:xfrm>
            <a:off x="3054300" y="717100"/>
            <a:ext cx="185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Collect, Clean, and Convert Data to Workable Format</a:t>
            </a:r>
            <a:endParaRPr/>
          </a:p>
        </p:txBody>
      </p:sp>
      <p:cxnSp>
        <p:nvCxnSpPr>
          <p:cNvPr id="92" name="Google Shape;92;p18"/>
          <p:cNvCxnSpPr/>
          <p:nvPr/>
        </p:nvCxnSpPr>
        <p:spPr>
          <a:xfrm>
            <a:off x="5355350" y="1424175"/>
            <a:ext cx="1012200" cy="10476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8"/>
          <p:cNvSpPr/>
          <p:nvPr/>
        </p:nvSpPr>
        <p:spPr>
          <a:xfrm>
            <a:off x="6155725" y="2224525"/>
            <a:ext cx="2412850" cy="160072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6155725" y="2571750"/>
            <a:ext cx="210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 Machine Learning to Determine Relationships Between Features</a:t>
            </a:r>
            <a:endParaRPr/>
          </a:p>
        </p:txBody>
      </p:sp>
      <p:cxnSp>
        <p:nvCxnSpPr>
          <p:cNvPr id="95" name="Google Shape;95;p18"/>
          <p:cNvCxnSpPr/>
          <p:nvPr/>
        </p:nvCxnSpPr>
        <p:spPr>
          <a:xfrm flipH="1">
            <a:off x="5249650" y="3860575"/>
            <a:ext cx="1047300" cy="50610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8"/>
          <p:cNvSpPr/>
          <p:nvPr/>
        </p:nvSpPr>
        <p:spPr>
          <a:xfrm>
            <a:off x="3251425" y="3093150"/>
            <a:ext cx="1806725" cy="1488900"/>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3251488" y="3421950"/>
            <a:ext cx="180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Make Observations About the Results from the Analysis</a:t>
            </a:r>
            <a:endParaRPr/>
          </a:p>
        </p:txBody>
      </p:sp>
      <p:cxnSp>
        <p:nvCxnSpPr>
          <p:cNvPr id="98" name="Google Shape;98;p18"/>
          <p:cNvCxnSpPr/>
          <p:nvPr/>
        </p:nvCxnSpPr>
        <p:spPr>
          <a:xfrm rot="10800000">
            <a:off x="2295200" y="3378150"/>
            <a:ext cx="918000" cy="9189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8"/>
          <p:cNvSpPr/>
          <p:nvPr/>
        </p:nvSpPr>
        <p:spPr>
          <a:xfrm>
            <a:off x="941600" y="2095075"/>
            <a:ext cx="2059750" cy="1294700"/>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941600" y="2343075"/>
            <a:ext cx="205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Make Business Recommendations Based on Observations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Inconsolata Regular"/>
                <a:ea typeface="Inconsolata Regular"/>
                <a:cs typeface="Inconsolata Regular"/>
                <a:sym typeface="Inconsolata Regular"/>
              </a:rPr>
              <a:t>Initial Insights</a:t>
            </a:r>
            <a:endParaRPr>
              <a:solidFill>
                <a:schemeClr val="lt1"/>
              </a:solidFill>
              <a:latin typeface="Inconsolata Regular"/>
              <a:ea typeface="Inconsolata Regular"/>
              <a:cs typeface="Inconsolata Regular"/>
              <a:sym typeface="Inconsolata Regul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latin typeface="Inconsolata Regular"/>
                <a:ea typeface="Inconsolata Regular"/>
                <a:cs typeface="Inconsolata Regular"/>
                <a:sym typeface="Inconsolata Regular"/>
              </a:rPr>
              <a:t>We have been given a robust data set containing information regarding Limit Balances, Marriage, Education and Age, with </a:t>
            </a:r>
            <a:r>
              <a:rPr lang="en">
                <a:solidFill>
                  <a:schemeClr val="lt1"/>
                </a:solidFill>
                <a:latin typeface="Inconsolata Regular"/>
                <a:ea typeface="Inconsolata Regular"/>
                <a:cs typeface="Inconsolata Regular"/>
                <a:sym typeface="Inconsolata Regular"/>
              </a:rPr>
              <a:t>whether or not a loan was defaulted, and bill amount/payment information from the loan.  We should be able to determine a great deal of information from this data set.</a:t>
            </a:r>
            <a:endParaRPr>
              <a:solidFill>
                <a:schemeClr val="lt1"/>
              </a:solidFill>
              <a:latin typeface="Inconsolata Regular"/>
              <a:ea typeface="Inconsolata Regular"/>
              <a:cs typeface="Inconsolata Regular"/>
              <a:sym typeface="Inconsolata Regul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