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fda0f86e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fda0f86e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fda0f86e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fda0f86e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fda0f86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fda0f86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fda0f86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fda0f86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fda0f86e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fda0f86e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fda0f86e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fda0f86e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fda0f86e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fda0f86e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fda0f86e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fda0f86e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fda0f86e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fda0f86e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4e1f2d17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4e1f2d17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Submeter Initial Data Exploration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James Sanders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for client and for additional data:</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 order to predict time for return on </a:t>
            </a:r>
            <a:r>
              <a:rPr lang="en"/>
              <a:t>investment, it would be crucial to know cost per mW/hr of the electricity.</a:t>
            </a:r>
            <a:endParaRPr/>
          </a:p>
          <a:p>
            <a:pPr indent="-342900" lvl="0" marL="457200" rtl="0" algn="l">
              <a:spcBef>
                <a:spcPts val="0"/>
              </a:spcBef>
              <a:spcAft>
                <a:spcPts val="0"/>
              </a:spcAft>
              <a:buSzPts val="1800"/>
              <a:buAutoNum type="arabicPeriod"/>
            </a:pPr>
            <a:r>
              <a:rPr lang="en"/>
              <a:t>It would be helpful to know the occupancy of each residence as well as whether or not the occupants worked from home.  This information would be helpful in predicting future energy consumption for the individual apartments.</a:t>
            </a:r>
            <a:endParaRPr/>
          </a:p>
          <a:p>
            <a:pPr indent="-342900" lvl="0" marL="457200" rtl="0" algn="l">
              <a:spcBef>
                <a:spcPts val="0"/>
              </a:spcBef>
              <a:spcAft>
                <a:spcPts val="0"/>
              </a:spcAft>
              <a:buSzPts val="1800"/>
              <a:buAutoNum type="arabicPeriod"/>
            </a:pPr>
            <a:r>
              <a:rPr lang="en"/>
              <a:t>It would be interesting to have the apartments further submetered to determine what appliances were causing the most energy consumption. This would also help you in predicting future energy costs for residents.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closing, it is our early analysis that submetering can provide useful data for clients. Further analysis of this data will be done to affirm this assertion.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chemeClr val="lt2"/>
              </a:buClr>
              <a:buSzPts val="1450"/>
              <a:buFont typeface="Roboto"/>
              <a:buAutoNum type="arabicPeriod"/>
            </a:pPr>
            <a:r>
              <a:rPr b="1" lang="en" sz="1450">
                <a:solidFill>
                  <a:schemeClr val="lt2"/>
                </a:solidFill>
                <a:latin typeface="Roboto"/>
                <a:ea typeface="Roboto"/>
                <a:cs typeface="Roboto"/>
                <a:sym typeface="Roboto"/>
              </a:rPr>
              <a:t>Background </a:t>
            </a:r>
            <a:endParaRPr b="1" sz="1450">
              <a:solidFill>
                <a:schemeClr val="lt2"/>
              </a:solidFill>
              <a:latin typeface="Roboto"/>
              <a:ea typeface="Roboto"/>
              <a:cs typeface="Roboto"/>
              <a:sym typeface="Roboto"/>
            </a:endParaRPr>
          </a:p>
          <a:p>
            <a:pPr indent="-320675" lvl="0" marL="457200" rtl="0" algn="l">
              <a:spcBef>
                <a:spcPts val="0"/>
              </a:spcBef>
              <a:spcAft>
                <a:spcPts val="0"/>
              </a:spcAft>
              <a:buClr>
                <a:schemeClr val="lt2"/>
              </a:buClr>
              <a:buSzPts val="1450"/>
              <a:buFont typeface="Roboto"/>
              <a:buAutoNum type="arabicPeriod"/>
            </a:pPr>
            <a:r>
              <a:rPr b="1" lang="en" sz="1450">
                <a:solidFill>
                  <a:schemeClr val="lt2"/>
                </a:solidFill>
                <a:latin typeface="Roboto"/>
                <a:ea typeface="Roboto"/>
                <a:cs typeface="Roboto"/>
                <a:sym typeface="Roboto"/>
              </a:rPr>
              <a:t>Objective/Goals  </a:t>
            </a:r>
            <a:endParaRPr b="1" sz="1450">
              <a:solidFill>
                <a:schemeClr val="lt2"/>
              </a:solidFill>
              <a:latin typeface="Roboto"/>
              <a:ea typeface="Roboto"/>
              <a:cs typeface="Roboto"/>
              <a:sym typeface="Roboto"/>
            </a:endParaRPr>
          </a:p>
          <a:p>
            <a:pPr indent="-320675" lvl="0" marL="457200" rtl="0" algn="l">
              <a:spcBef>
                <a:spcPts val="0"/>
              </a:spcBef>
              <a:spcAft>
                <a:spcPts val="0"/>
              </a:spcAft>
              <a:buClr>
                <a:schemeClr val="lt2"/>
              </a:buClr>
              <a:buSzPts val="1450"/>
              <a:buFont typeface="Roboto"/>
              <a:buAutoNum type="arabicPeriod"/>
            </a:pPr>
            <a:r>
              <a:rPr b="1" lang="en" sz="1450">
                <a:solidFill>
                  <a:schemeClr val="lt2"/>
                </a:solidFill>
                <a:latin typeface="Roboto"/>
                <a:ea typeface="Roboto"/>
                <a:cs typeface="Roboto"/>
                <a:sym typeface="Roboto"/>
              </a:rPr>
              <a:t>Data Management </a:t>
            </a:r>
            <a:endParaRPr b="1" sz="1450">
              <a:solidFill>
                <a:schemeClr val="lt2"/>
              </a:solidFill>
              <a:latin typeface="Roboto"/>
              <a:ea typeface="Roboto"/>
              <a:cs typeface="Roboto"/>
              <a:sym typeface="Roboto"/>
            </a:endParaRPr>
          </a:p>
          <a:p>
            <a:pPr indent="-320675" lvl="0" marL="457200" rtl="0" algn="l">
              <a:spcBef>
                <a:spcPts val="0"/>
              </a:spcBef>
              <a:spcAft>
                <a:spcPts val="0"/>
              </a:spcAft>
              <a:buClr>
                <a:schemeClr val="lt2"/>
              </a:buClr>
              <a:buSzPts val="1450"/>
              <a:buFont typeface="Roboto"/>
              <a:buAutoNum type="arabicPeriod"/>
            </a:pPr>
            <a:r>
              <a:rPr b="1" lang="en" sz="1450">
                <a:solidFill>
                  <a:schemeClr val="lt2"/>
                </a:solidFill>
                <a:latin typeface="Roboto"/>
                <a:ea typeface="Roboto"/>
                <a:cs typeface="Roboto"/>
                <a:sym typeface="Roboto"/>
              </a:rPr>
              <a:t>Descriptions and location of related data.</a:t>
            </a:r>
            <a:endParaRPr b="1" sz="1450">
              <a:solidFill>
                <a:schemeClr val="lt2"/>
              </a:solidFill>
              <a:latin typeface="Roboto"/>
              <a:ea typeface="Roboto"/>
              <a:cs typeface="Roboto"/>
              <a:sym typeface="Roboto"/>
            </a:endParaRPr>
          </a:p>
          <a:p>
            <a:pPr indent="-320675" lvl="0" marL="457200" rtl="0" algn="l">
              <a:spcBef>
                <a:spcPts val="0"/>
              </a:spcBef>
              <a:spcAft>
                <a:spcPts val="0"/>
              </a:spcAft>
              <a:buClr>
                <a:schemeClr val="lt2"/>
              </a:buClr>
              <a:buSzPts val="1450"/>
              <a:buFont typeface="Roboto"/>
              <a:buAutoNum type="arabicPeriod"/>
            </a:pPr>
            <a:r>
              <a:rPr b="1" lang="en" sz="1450">
                <a:solidFill>
                  <a:schemeClr val="lt2"/>
                </a:solidFill>
                <a:latin typeface="Roboto"/>
                <a:ea typeface="Roboto"/>
                <a:cs typeface="Roboto"/>
                <a:sym typeface="Roboto"/>
              </a:rPr>
              <a:t>Any known issues with the data and how you plan to address them.</a:t>
            </a:r>
            <a:endParaRPr b="1" sz="1450">
              <a:solidFill>
                <a:schemeClr val="lt2"/>
              </a:solidFill>
              <a:latin typeface="Roboto"/>
              <a:ea typeface="Roboto"/>
              <a:cs typeface="Roboto"/>
              <a:sym typeface="Roboto"/>
            </a:endParaRPr>
          </a:p>
          <a:p>
            <a:pPr indent="-320675" lvl="0" marL="457200" rtl="0" algn="l">
              <a:spcBef>
                <a:spcPts val="0"/>
              </a:spcBef>
              <a:spcAft>
                <a:spcPts val="0"/>
              </a:spcAft>
              <a:buClr>
                <a:schemeClr val="lt2"/>
              </a:buClr>
              <a:buSzPts val="1450"/>
              <a:buFont typeface="Roboto"/>
              <a:buAutoNum type="arabicPeriod"/>
            </a:pPr>
            <a:r>
              <a:rPr b="1" lang="en" sz="1450">
                <a:solidFill>
                  <a:schemeClr val="lt2"/>
                </a:solidFill>
                <a:latin typeface="Roboto"/>
                <a:ea typeface="Roboto"/>
                <a:cs typeface="Roboto"/>
                <a:sym typeface="Roboto"/>
              </a:rPr>
              <a:t>Descriptive statistics you gathered as an initial step in analysis.</a:t>
            </a:r>
            <a:endParaRPr b="1" sz="1450">
              <a:solidFill>
                <a:schemeClr val="lt2"/>
              </a:solidFill>
              <a:latin typeface="Roboto"/>
              <a:ea typeface="Roboto"/>
              <a:cs typeface="Roboto"/>
              <a:sym typeface="Roboto"/>
            </a:endParaRPr>
          </a:p>
          <a:p>
            <a:pPr indent="-320675" lvl="0" marL="457200" rtl="0" algn="l">
              <a:spcBef>
                <a:spcPts val="0"/>
              </a:spcBef>
              <a:spcAft>
                <a:spcPts val="0"/>
              </a:spcAft>
              <a:buClr>
                <a:schemeClr val="lt2"/>
              </a:buClr>
              <a:buSzPts val="1450"/>
              <a:buFont typeface="Roboto"/>
              <a:buAutoNum type="arabicPeriod"/>
            </a:pPr>
            <a:r>
              <a:rPr b="1" lang="en" sz="1450">
                <a:solidFill>
                  <a:schemeClr val="lt2"/>
                </a:solidFill>
                <a:latin typeface="Roboto"/>
                <a:ea typeface="Roboto"/>
                <a:cs typeface="Roboto"/>
                <a:sym typeface="Roboto"/>
              </a:rPr>
              <a:t>High-Level Recommendations </a:t>
            </a:r>
            <a:endParaRPr b="1" sz="1450">
              <a:solidFill>
                <a:schemeClr val="lt2"/>
              </a:solidFill>
              <a:latin typeface="Roboto"/>
              <a:ea typeface="Roboto"/>
              <a:cs typeface="Roboto"/>
              <a:sym typeface="Roboto"/>
            </a:endParaRPr>
          </a:p>
          <a:p>
            <a:pPr indent="-320675" lvl="0" marL="457200" rtl="0" algn="l">
              <a:spcBef>
                <a:spcPts val="0"/>
              </a:spcBef>
              <a:spcAft>
                <a:spcPts val="0"/>
              </a:spcAft>
              <a:buClr>
                <a:schemeClr val="lt2"/>
              </a:buClr>
              <a:buSzPts val="1450"/>
              <a:buFont typeface="Roboto"/>
              <a:buAutoNum type="arabicPeriod"/>
            </a:pPr>
            <a:r>
              <a:rPr b="1" lang="en" sz="1450">
                <a:solidFill>
                  <a:schemeClr val="lt2"/>
                </a:solidFill>
                <a:latin typeface="Roboto"/>
                <a:ea typeface="Roboto"/>
                <a:cs typeface="Roboto"/>
                <a:sym typeface="Roboto"/>
              </a:rPr>
              <a:t>Closing</a:t>
            </a:r>
            <a:endParaRPr b="1" sz="1450">
              <a:solidFill>
                <a:schemeClr val="lt2"/>
              </a:solidFill>
              <a:latin typeface="Roboto"/>
              <a:ea typeface="Roboto"/>
              <a:cs typeface="Roboto"/>
              <a:sym typeface="Roboto"/>
            </a:endParaRPr>
          </a:p>
          <a:p>
            <a:pPr indent="0" lvl="0" marL="0" rtl="0" algn="l">
              <a:spcBef>
                <a:spcPts val="800"/>
              </a:spcBef>
              <a:spcAft>
                <a:spcPts val="1200"/>
              </a:spcAft>
              <a:buNone/>
            </a:pPr>
            <a:r>
              <a:t/>
            </a:r>
            <a:endParaRPr/>
          </a:p>
        </p:txBody>
      </p:sp>
      <p:sp>
        <p:nvSpPr>
          <p:cNvPr id="67" name="Google Shape;67;p14"/>
          <p:cNvSpPr txBox="1"/>
          <p:nvPr/>
        </p:nvSpPr>
        <p:spPr>
          <a:xfrm>
            <a:off x="1930150" y="3528075"/>
            <a:ext cx="73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3" name="Google Shape;73;p15"/>
          <p:cNvSpPr txBox="1"/>
          <p:nvPr>
            <p:ph idx="1" type="body"/>
          </p:nvPr>
        </p:nvSpPr>
        <p:spPr>
          <a:xfrm>
            <a:off x="311700" y="1139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Submeters are a way for residential buildings to bill tenants for individual electricity usage.  They are below the master-meter which is owned by the electric company.  There are many benefits of submetering a master-metered building, they affect the owner, residents, and utility companies. These benefits include:</a:t>
            </a:r>
            <a:endParaRPr/>
          </a:p>
          <a:p>
            <a:pPr indent="0" lvl="0" marL="0" rtl="0" algn="l">
              <a:spcBef>
                <a:spcPts val="1200"/>
              </a:spcBef>
              <a:spcAft>
                <a:spcPts val="0"/>
              </a:spcAft>
              <a:buNone/>
            </a:pPr>
            <a:r>
              <a:rPr lang="en"/>
              <a:t>Energy Savings</a:t>
            </a:r>
            <a:endParaRPr/>
          </a:p>
          <a:p>
            <a:pPr indent="0" lvl="0" marL="0" rtl="0" algn="l">
              <a:spcBef>
                <a:spcPts val="1200"/>
              </a:spcBef>
              <a:spcAft>
                <a:spcPts val="0"/>
              </a:spcAft>
              <a:buNone/>
            </a:pPr>
            <a:r>
              <a:rPr lang="en"/>
              <a:t>Lower Utility Costs</a:t>
            </a:r>
            <a:endParaRPr/>
          </a:p>
          <a:p>
            <a:pPr indent="0" lvl="0" marL="0" rtl="0" algn="l">
              <a:spcBef>
                <a:spcPts val="1200"/>
              </a:spcBef>
              <a:spcAft>
                <a:spcPts val="1200"/>
              </a:spcAft>
              <a:buNone/>
            </a:pPr>
            <a:r>
              <a:rPr lang="en"/>
              <a:t>Fairer Allocations of Energy COsts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and Goals: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IOT Analytics has been asked to  analyze a set of data for a client that is building a “Smart Home” residential apartment building.  The data set pertains to a building that has been submetered, and IOT analytics has been asked to “evidence or positive reasons for adopting the use of electrical sub-metering devices used for power management in Smart Homes”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Management</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for this project will be downloaded over secure password protected networks.  It will be keep locally on a </a:t>
            </a:r>
            <a:r>
              <a:rPr lang="en"/>
              <a:t>password</a:t>
            </a:r>
            <a:r>
              <a:rPr lang="en"/>
              <a:t> protected </a:t>
            </a:r>
            <a:r>
              <a:rPr lang="en"/>
              <a:t>computer, and this computer will not be unattended while unlocked.  The data will be downloaded, cleaned and pre-processed, and then an exploratory analysis of the data will be performed.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Descriptions and location of related data:</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were given access to 5 years(2006 - 2010) of </a:t>
            </a:r>
            <a:r>
              <a:rPr lang="en"/>
              <a:t>data from a submetered building in Paris, France.  This data was available from a public SQL database.  We were given access to a total of 47 months of data, of which 1569894 entries were analyzed.  The features we used were date, time, and respective electric use for submeter 1, submeter 2, and submeter 3 respectively.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Known Data Issues and How They Were Addressed</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1.Feature selection:  Several features that were unnecessary to further analysis were dropped from the dataframe. These features were: ID, Global Active Power, Global Reactive Power, Global Intensity, Voltage</a:t>
            </a:r>
            <a:endParaRPr/>
          </a:p>
          <a:p>
            <a:pPr indent="0" lvl="0" marL="0" rtl="0" algn="l">
              <a:spcBef>
                <a:spcPts val="1200"/>
              </a:spcBef>
              <a:spcAft>
                <a:spcPts val="0"/>
              </a:spcAft>
              <a:buNone/>
            </a:pPr>
            <a:r>
              <a:rPr lang="en"/>
              <a:t>2. We then inspected the data sets from each year. Only years with 12 months are being used for further analysis. The data sets from years 2007, 2008, and 2009 were selected.</a:t>
            </a:r>
            <a:endParaRPr/>
          </a:p>
          <a:p>
            <a:pPr indent="0" lvl="0" marL="0" rtl="0" algn="l">
              <a:spcBef>
                <a:spcPts val="1200"/>
              </a:spcBef>
              <a:spcAft>
                <a:spcPts val="0"/>
              </a:spcAft>
              <a:buNone/>
            </a:pPr>
            <a:r>
              <a:rPr lang="en"/>
              <a:t>3. The data needs to be in one table in order to do a total analysis.  In order to achieve this we joined data frames from 2007, 2008, and 2009 into one data frame.</a:t>
            </a:r>
            <a:endParaRPr/>
          </a:p>
          <a:p>
            <a:pPr indent="0" lvl="0" marL="0" rtl="0" algn="l">
              <a:spcBef>
                <a:spcPts val="1200"/>
              </a:spcBef>
              <a:spcAft>
                <a:spcPts val="0"/>
              </a:spcAft>
              <a:buNone/>
            </a:pPr>
            <a:r>
              <a:rPr lang="en"/>
              <a:t>4. Date and Time are two individual features in the data frame that need to be combined into one features.  A time zone was also assigned to the data based on the location data of Paris, France.</a:t>
            </a:r>
            <a:endParaRPr/>
          </a:p>
          <a:p>
            <a:pPr indent="0" lvl="0" marL="0" rtl="0" algn="l">
              <a:spcBef>
                <a:spcPts val="1200"/>
              </a:spcBef>
              <a:spcAft>
                <a:spcPts val="1200"/>
              </a:spcAft>
              <a:buNone/>
            </a:pPr>
            <a:r>
              <a:rPr lang="en"/>
              <a:t>5. Finally, in order to filter subsets of  the data </a:t>
            </a:r>
            <a:r>
              <a:rPr lang="en"/>
              <a:t>for later visualizations.  Filters were made for Year, Quarter, Month, Week, Weekdays, Day, and Minute.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311700" y="1152481"/>
            <a:ext cx="4571999" cy="1600625"/>
          </a:xfrm>
          <a:prstGeom prst="rect">
            <a:avLst/>
          </a:prstGeom>
          <a:noFill/>
          <a:ln>
            <a:noFill/>
          </a:ln>
        </p:spPr>
      </p:pic>
      <p:pic>
        <p:nvPicPr>
          <p:cNvPr id="105" name="Google Shape;105;p20"/>
          <p:cNvPicPr preferRelativeResize="0"/>
          <p:nvPr/>
        </p:nvPicPr>
        <p:blipFill>
          <a:blip r:embed="rId4">
            <a:alphaModFix/>
          </a:blip>
          <a:stretch>
            <a:fillRect/>
          </a:stretch>
        </p:blipFill>
        <p:spPr>
          <a:xfrm>
            <a:off x="311700" y="2847925"/>
            <a:ext cx="4571998" cy="1720953"/>
          </a:xfrm>
          <a:prstGeom prst="rect">
            <a:avLst/>
          </a:prstGeom>
          <a:noFill/>
          <a:ln>
            <a:noFill/>
          </a:ln>
        </p:spPr>
      </p:pic>
      <p:pic>
        <p:nvPicPr>
          <p:cNvPr id="106" name="Google Shape;106;p20"/>
          <p:cNvPicPr preferRelativeResize="0"/>
          <p:nvPr/>
        </p:nvPicPr>
        <p:blipFill>
          <a:blip r:embed="rId5">
            <a:alphaModFix/>
          </a:blip>
          <a:stretch>
            <a:fillRect/>
          </a:stretch>
        </p:blipFill>
        <p:spPr>
          <a:xfrm>
            <a:off x="4887650" y="1152476"/>
            <a:ext cx="4295392" cy="1600625"/>
          </a:xfrm>
          <a:prstGeom prst="rect">
            <a:avLst/>
          </a:prstGeom>
          <a:noFill/>
          <a:ln>
            <a:noFill/>
          </a:ln>
        </p:spPr>
      </p:pic>
      <p:pic>
        <p:nvPicPr>
          <p:cNvPr id="107" name="Google Shape;107;p20"/>
          <p:cNvPicPr preferRelativeResize="0"/>
          <p:nvPr/>
        </p:nvPicPr>
        <p:blipFill>
          <a:blip r:embed="rId6">
            <a:alphaModFix/>
          </a:blip>
          <a:stretch>
            <a:fillRect/>
          </a:stretch>
        </p:blipFill>
        <p:spPr>
          <a:xfrm>
            <a:off x="4883700" y="2753100"/>
            <a:ext cx="4295400" cy="23118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a:t>
            </a:r>
            <a:r>
              <a:rPr lang="en"/>
              <a:t> Statistics</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usage for submeter 3 was on average much more </a:t>
            </a:r>
            <a:r>
              <a:rPr lang="en"/>
              <a:t>than submeters 1 or 2  Although, both submeters 1 and 2 did see spikes in usage that were much higher than the peak usage of submeter 3 they did not use more energy overall.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