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38089c913_7_68:notes"/>
          <p:cNvSpPr/>
          <p:nvPr>
            <p:ph idx="2" type="sldImg"/>
          </p:nvPr>
        </p:nvSpPr>
        <p:spPr>
          <a:xfrm>
            <a:off x="195747" y="695135"/>
            <a:ext cx="6466505" cy="342815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gd38089c913_7_68:notes"/>
          <p:cNvSpPr txBox="1"/>
          <p:nvPr>
            <p:ph idx="1" type="body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38089c913_7_74:notes"/>
          <p:cNvSpPr/>
          <p:nvPr>
            <p:ph idx="2" type="sldImg"/>
          </p:nvPr>
        </p:nvSpPr>
        <p:spPr>
          <a:xfrm>
            <a:off x="195747" y="695135"/>
            <a:ext cx="6466505" cy="342815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gd38089c913_7_74:notes"/>
          <p:cNvSpPr txBox="1"/>
          <p:nvPr>
            <p:ph idx="1" type="body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38089c913_7_80:notes"/>
          <p:cNvSpPr/>
          <p:nvPr>
            <p:ph idx="2" type="sldImg"/>
          </p:nvPr>
        </p:nvSpPr>
        <p:spPr>
          <a:xfrm>
            <a:off x="195747" y="695135"/>
            <a:ext cx="6466505" cy="342815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gd38089c913_7_80:notes"/>
          <p:cNvSpPr txBox="1"/>
          <p:nvPr>
            <p:ph idx="1" type="body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6480" y="512622"/>
            <a:ext cx="8226720" cy="856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14720" y="2175763"/>
            <a:ext cx="8226720" cy="268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7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1760" y="4898709"/>
            <a:ext cx="1450080" cy="35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0" y="0"/>
            <a:ext cx="2721260" cy="2721165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0" y="0"/>
            <a:ext cx="2721260" cy="2721165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165594"/>
            <a:ext cx="9144000" cy="29375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0825" lIns="81625" spcFirstLastPara="1" rIns="81625" wrap="square" tIns="55325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Awesome // Lady ADA, Ltd.</a:t>
            </a:r>
            <a:endParaRPr sz="1300"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760" y="4859830"/>
            <a:ext cx="9144000" cy="2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456480" y="512622"/>
            <a:ext cx="8226720" cy="856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000" u="none" cap="none" strike="noStrik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14720" y="2175763"/>
            <a:ext cx="8226720" cy="268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7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1760" y="4898709"/>
            <a:ext cx="1450080" cy="35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1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/>
        </p:nvSpPr>
        <p:spPr>
          <a:xfrm>
            <a:off x="2816640" y="4924628"/>
            <a:ext cx="3137760" cy="354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Arial"/>
              <a:buNone/>
            </a:pPr>
            <a:r>
              <a:rPr b="0" i="0" lang="en" sz="15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Blackwell Electronics Modeling Report</a:t>
            </a:r>
            <a:endParaRPr sz="1300"/>
          </a:p>
        </p:txBody>
      </p:sp>
      <p:sp>
        <p:nvSpPr>
          <p:cNvPr id="57" name="Google Shape;57;p13"/>
          <p:cNvSpPr txBox="1"/>
          <p:nvPr/>
        </p:nvSpPr>
        <p:spPr>
          <a:xfrm>
            <a:off x="8294400" y="4898709"/>
            <a:ext cx="783360" cy="354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400" y="0"/>
            <a:ext cx="493902" cy="7761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1760" y="4898709"/>
            <a:ext cx="1450080" cy="35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501000" y="690321"/>
            <a:ext cx="86430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4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7243A"/>
              </a:buClr>
              <a:buSzPts val="4000"/>
              <a:buFont typeface="Arial"/>
              <a:buNone/>
            </a:pPr>
            <a:r>
              <a:rPr lang="en" sz="3000"/>
              <a:t>Q4:Correlation between age and </a:t>
            </a:r>
            <a:r>
              <a:rPr lang="en" sz="3000"/>
              <a:t>whether</a:t>
            </a:r>
            <a:r>
              <a:rPr lang="en" sz="3000"/>
              <a:t> the purchase was made online or in store; other predictors of how the purchase was made</a:t>
            </a:r>
            <a:endParaRPr sz="24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14720" y="2175763"/>
            <a:ext cx="8228160" cy="2684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775">
            <a:noAutofit/>
          </a:bodyPr>
          <a:lstStyle/>
          <a:p>
            <a:pPr indent="0" lvl="0" marL="304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 of our data set </a:t>
            </a:r>
            <a:r>
              <a:rPr lang="en"/>
              <a:t>showed that there was a definite correlation between the age of the person and whether the purchase was made in-store or online.  We were able to determine this using machine learning to build predictive models.</a:t>
            </a:r>
            <a:endParaRPr sz="1300"/>
          </a:p>
          <a:p>
            <a:pPr indent="-304800" lvl="0" marL="3048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0" i="0" sz="29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746075" y="136710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6480" y="512622"/>
            <a:ext cx="8228160" cy="858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4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7243A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/>
              <a:t>Q4</a:t>
            </a:r>
            <a:r>
              <a:rPr b="0" i="0" lang="en" sz="4000" u="none">
                <a:solidFill>
                  <a:srgbClr val="C7243A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3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972052" y="1610401"/>
            <a:ext cx="41763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7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graph shows that age was predictive of if the purchase was made in-store or online.  The younger the person is the more likely it is for them to make the purchase online.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0825"/>
            <a:ext cx="49720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0" type="dt"/>
          </p:nvPr>
        </p:nvSpPr>
        <p:spPr>
          <a:xfrm>
            <a:off x="41760" y="4898709"/>
            <a:ext cx="1450080" cy="35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4555" y="553247"/>
            <a:ext cx="82281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4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7243A"/>
              </a:buClr>
              <a:buSzPts val="4000"/>
              <a:buFont typeface="Arial"/>
              <a:buNone/>
            </a:pPr>
            <a:r>
              <a:rPr lang="en"/>
              <a:t>[Q4]</a:t>
            </a:r>
            <a:endParaRPr sz="13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023850" y="553253"/>
            <a:ext cx="82281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775">
            <a:noAutofit/>
          </a:bodyPr>
          <a:lstStyle/>
          <a:p>
            <a:pPr indent="0" lvl="0" marL="3048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700"/>
              <a:t>Age was a strong enough predictor that when combined with other demographic and purchase data we were able to build a model that was close to 90% accuracy(GBC:0.887). However, Age was not the </a:t>
            </a:r>
            <a:r>
              <a:rPr lang="en" sz="2700"/>
              <a:t>only</a:t>
            </a:r>
            <a:r>
              <a:rPr lang="en" sz="2700"/>
              <a:t> variable that was a strong predictor of on-line vs in-store.  Region was also a strong indicator for how the purchase was made. In fact, using only Age and Region we were able to produce a model that was almost 80% accurate (DCT, GBC, RFC: 0.7930)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