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527" r:id="rId2"/>
    <p:sldId id="270" r:id="rId3"/>
    <p:sldId id="567" r:id="rId4"/>
    <p:sldId id="568" r:id="rId5"/>
    <p:sldId id="544" r:id="rId6"/>
    <p:sldId id="569" r:id="rId7"/>
    <p:sldId id="5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5A27E7C6-F8F1-934C-8884-188242EDE661}">
          <p14:sldIdLst/>
        </p14:section>
        <p14:section name="Intro" id="{5708179E-A559-CC4A-88D6-93BFFCCDE549}">
          <p14:sldIdLst>
            <p14:sldId id="341"/>
            <p14:sldId id="418"/>
            <p14:sldId id="451"/>
          </p14:sldIdLst>
        </p14:section>
        <p14:section name="Slide Template Setup" id="{8F5EA14E-ECE7-6C4D-9339-45B6BF7FD1B4}">
          <p14:sldIdLst>
            <p14:sldId id="442"/>
            <p14:sldId id="339"/>
            <p14:sldId id="342"/>
            <p14:sldId id="369"/>
          </p14:sldIdLst>
        </p14:section>
        <p14:section name="Slide Standards" id="{DFA98202-BD85-504C-A8FB-E8CE55F16815}">
          <p14:sldIdLst>
            <p14:sldId id="343"/>
            <p14:sldId id="340"/>
            <p14:sldId id="344"/>
            <p14:sldId id="441"/>
            <p14:sldId id="345"/>
            <p14:sldId id="371"/>
            <p14:sldId id="370"/>
            <p14:sldId id="372"/>
            <p14:sldId id="461"/>
            <p14:sldId id="462"/>
            <p14:sldId id="463"/>
            <p14:sldId id="464"/>
            <p14:sldId id="465"/>
            <p14:sldId id="466"/>
            <p14:sldId id="467"/>
            <p14:sldId id="481"/>
            <p14:sldId id="468"/>
            <p14:sldId id="397"/>
            <p14:sldId id="482"/>
            <p14:sldId id="416"/>
            <p14:sldId id="444"/>
            <p14:sldId id="417"/>
            <p14:sldId id="413"/>
            <p14:sldId id="414"/>
            <p14:sldId id="399"/>
            <p14:sldId id="346"/>
            <p14:sldId id="483"/>
            <p14:sldId id="485"/>
            <p14:sldId id="486"/>
            <p14:sldId id="487"/>
            <p14:sldId id="347"/>
            <p14:sldId id="378"/>
            <p14:sldId id="495"/>
            <p14:sldId id="496"/>
            <p14:sldId id="497"/>
            <p14:sldId id="491"/>
            <p14:sldId id="489"/>
            <p14:sldId id="506"/>
            <p14:sldId id="493"/>
            <p14:sldId id="494"/>
            <p14:sldId id="501"/>
            <p14:sldId id="502"/>
            <p14:sldId id="505"/>
            <p14:sldId id="503"/>
          </p14:sldIdLst>
        </p14:section>
        <p14:section name="Title Slides" id="{985140D0-5C65-F44B-B139-866264AB4CEE}">
          <p14:sldIdLst>
            <p14:sldId id="266"/>
            <p14:sldId id="267"/>
            <p14:sldId id="268"/>
            <p14:sldId id="448"/>
            <p14:sldId id="419"/>
            <p14:sldId id="420"/>
          </p14:sldIdLst>
        </p14:section>
        <p14:section name="Overview/Summary &amp; Demo Slides" id="{7ADC29D0-8E21-3D48-BA39-A3993711152A}">
          <p14:sldIdLst>
            <p14:sldId id="324"/>
            <p14:sldId id="270"/>
            <p14:sldId id="271"/>
          </p14:sldIdLst>
        </p14:section>
        <p14:section name="Text Chunking Slides" id="{F91ABF57-7F12-104A-89DE-E01B26BD5A49}">
          <p14:sldIdLst>
            <p14:sldId id="422"/>
            <p14:sldId id="278"/>
            <p14:sldId id="312"/>
            <p14:sldId id="313"/>
            <p14:sldId id="314"/>
            <p14:sldId id="315"/>
          </p14:sldIdLst>
        </p14:section>
        <p14:section name="Image Chunking Slides" id="{6B1ED367-AB7E-1640-8737-55FBD89785BA}">
          <p14:sldIdLst>
            <p14:sldId id="272"/>
            <p14:sldId id="273"/>
            <p14:sldId id="274"/>
            <p14:sldId id="381"/>
            <p14:sldId id="276"/>
            <p14:sldId id="406"/>
            <p14:sldId id="401"/>
            <p14:sldId id="275"/>
          </p14:sldIdLst>
        </p14:section>
        <p14:section name="Bullet List Slides" id="{31C2EB17-D19F-044C-A615-90C50760BB64}">
          <p14:sldIdLst>
            <p14:sldId id="376"/>
            <p14:sldId id="293"/>
            <p14:sldId id="294"/>
            <p14:sldId id="295"/>
            <p14:sldId id="296"/>
            <p14:sldId id="325"/>
            <p14:sldId id="411"/>
            <p14:sldId id="330"/>
            <p14:sldId id="410"/>
            <p14:sldId id="331"/>
            <p14:sldId id="332"/>
            <p14:sldId id="333"/>
          </p14:sldIdLst>
        </p14:section>
        <p14:section name="Code Slides" id="{516E779D-E164-ED46-A0F1-16614564CF0A}">
          <p14:sldIdLst>
            <p14:sldId id="428"/>
            <p14:sldId id="429"/>
            <p14:sldId id="390"/>
            <p14:sldId id="389"/>
            <p14:sldId id="391"/>
            <p14:sldId id="288"/>
            <p14:sldId id="456"/>
            <p14:sldId id="384"/>
            <p14:sldId id="507"/>
            <p14:sldId id="386"/>
            <p14:sldId id="457"/>
            <p14:sldId id="387"/>
            <p14:sldId id="388"/>
            <p14:sldId id="286"/>
            <p14:sldId id="290"/>
          </p14:sldIdLst>
        </p14:section>
        <p14:section name="Comparison Slides" id="{D9F46764-19E9-4549-BCC6-DE17A3C97807}">
          <p14:sldIdLst>
            <p14:sldId id="297"/>
            <p14:sldId id="298"/>
          </p14:sldIdLst>
        </p14:section>
        <p14:section name="Diagram Slides" id="{AA5E9AF3-BB90-C847-8DBF-4B7A7AE4BDE3}">
          <p14:sldIdLst>
            <p14:sldId id="366"/>
            <p14:sldId id="432"/>
            <p14:sldId id="433"/>
            <p14:sldId id="434"/>
            <p14:sldId id="435"/>
            <p14:sldId id="317"/>
            <p14:sldId id="316"/>
            <p14:sldId id="284"/>
            <p14:sldId id="436"/>
            <p14:sldId id="453"/>
            <p14:sldId id="454"/>
          </p14:sldIdLst>
        </p14:section>
        <p14:section name="New &amp; Other Slides" id="{C845A8AF-F74E-B44B-BB64-5CF7B5B41150}">
          <p14:sldIdLst>
            <p14:sldId id="368"/>
            <p14:sldId id="455"/>
            <p14:sldId id="477"/>
            <p14:sldId id="478"/>
            <p14:sldId id="479"/>
            <p14:sldId id="480"/>
            <p14:sldId id="471"/>
            <p14:sldId id="440"/>
            <p14:sldId id="476"/>
            <p14:sldId id="301"/>
            <p14:sldId id="303"/>
            <p14:sldId id="302"/>
            <p14:sldId id="412"/>
            <p14:sldId id="44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3" name="Ann Grafelman" initials="AG [12] [2] [2] [2]" lastIdx="1" clrIdx="22"/>
  <p:cmAuthor id="1" name="Ann Grafelman" initials="AG" lastIdx="1" clrIdx="0"/>
  <p:cmAuthor id="24" name="Ann Grafelman" initials="AG [21]" lastIdx="1" clrIdx="23"/>
  <p:cmAuthor id="2" name="Ann Grafelman" initials="AG [2]" lastIdx="1" clrIdx="1"/>
  <p:cmAuthor id="3" name="Ann Grafelman" initials="AG [3]" lastIdx="1" clrIdx="2"/>
  <p:cmAuthor id="4" name="Ann Grafelman" initials="AG [4]" lastIdx="1" clrIdx="3"/>
  <p:cmAuthor id="5" name="Ann Grafelman" initials="AG [5]" lastIdx="1" clrIdx="4"/>
  <p:cmAuthor id="6" name="Ann Grafelman" initials="AG [6]" lastIdx="1" clrIdx="5"/>
  <p:cmAuthor id="7" name="Ann Grafelman" initials="AG [7]" lastIdx="1" clrIdx="6"/>
  <p:cmAuthor id="8" name="Ann Grafelman" initials="AG [8]" lastIdx="1" clrIdx="7"/>
  <p:cmAuthor id="9" name="Ann Grafelman" initials="AG [9]" lastIdx="1" clrIdx="8"/>
  <p:cmAuthor id="10" name="Ann Grafelman" initials="AG [10]" lastIdx="1" clrIdx="9"/>
  <p:cmAuthor id="11" name="Ann Grafelman" initials="AG [11]" lastIdx="1" clrIdx="10"/>
  <p:cmAuthor id="12" name="Ann Grafelman" initials="AG [12]" lastIdx="1" clrIdx="11"/>
  <p:cmAuthor id="13" name="Ann Grafelman" initials="AG [13]" lastIdx="1" clrIdx="12"/>
  <p:cmAuthor id="14" name="Ann Grafelman" initials="AG [14]" lastIdx="1" clrIdx="13"/>
  <p:cmAuthor id="15" name="Ann Grafelman" initials="AG [15]" lastIdx="1" clrIdx="14"/>
  <p:cmAuthor id="16" name="Ann Grafelman" initials="AG [16]" lastIdx="1" clrIdx="15"/>
  <p:cmAuthor id="17" name="Ann Grafelman" initials="AG [17]" lastIdx="1" clrIdx="16"/>
  <p:cmAuthor id="18" name="Ann Grafelman" initials="AG [18]" lastIdx="1" clrIdx="17"/>
  <p:cmAuthor id="19" name="Ann Grafelman" initials="AG [19]" lastIdx="1" clrIdx="18"/>
  <p:cmAuthor id="20" name="Ann Grafelman" initials="AG [20]" lastIdx="1" clrIdx="19"/>
  <p:cmAuthor id="21" name="Ann Grafelman" initials="AG [12] [2]" lastIdx="1" clrIdx="20"/>
  <p:cmAuthor id="22" name="Ann Grafelman" initials="AG [12] [2] [2]" lastIdx="1" clrIdx="2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E9E9E9"/>
    <a:srgbClr val="F55F53"/>
    <a:srgbClr val="F5536E"/>
    <a:srgbClr val="F56244"/>
    <a:srgbClr val="F65E59"/>
    <a:srgbClr val="F55F54"/>
    <a:srgbClr val="F3556C"/>
    <a:srgbClr val="F55964"/>
    <a:srgbClr val="F55C5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5" autoAdjust="0"/>
    <p:restoredTop sz="95811" autoAdjust="0"/>
  </p:normalViewPr>
  <p:slideViewPr>
    <p:cSldViewPr snapToGrid="0">
      <p:cViewPr varScale="1">
        <p:scale>
          <a:sx n="65" d="100"/>
          <a:sy n="65" d="100"/>
        </p:scale>
        <p:origin x="-744" y="-102"/>
      </p:cViewPr>
      <p:guideLst>
        <p:guide orient="horz" pos="33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7" d="100"/>
        <a:sy n="107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M03 C01 S05</a:t>
            </a:r>
          </a:p>
          <a:p>
            <a:r>
              <a:rPr lang="en-GB" dirty="0" smtClean="0"/>
              <a:t>#c1 So how can I use DAX to FIND AND REPLACE BLANKS in my data </a:t>
            </a:r>
          </a:p>
          <a:p>
            <a:endParaRPr lang="en-GB" dirty="0" smtClean="0"/>
          </a:p>
          <a:p>
            <a:r>
              <a:rPr lang="en-GB" dirty="0" smtClean="0"/>
              <a:t>#c2 The ISBLANK Function is a Boolean expression which means that it Accepts a single Parameter and outputs a result of True or False </a:t>
            </a:r>
          </a:p>
          <a:p>
            <a:r>
              <a:rPr lang="en-GB" dirty="0" smtClean="0"/>
              <a:t>Therefore if the name of the column provided at the input parameter contains a blank then the output will be TRUE. ISBLANK will evaluate every row of data and provide an output for every single value in the table</a:t>
            </a:r>
          </a:p>
          <a:p>
            <a:endParaRPr lang="en-GB" dirty="0" smtClean="0"/>
          </a:p>
          <a:p>
            <a:r>
              <a:rPr lang="en-GB" dirty="0" smtClean="0"/>
              <a:t>In this example I have a situation where the Promo code sometimes has a value and sometimes it is blank.  I have put the name of the input column inside the brackets that belong  to the ISBLANK function.  </a:t>
            </a:r>
          </a:p>
          <a:p>
            <a:endParaRPr lang="en-GB" dirty="0" smtClean="0"/>
          </a:p>
          <a:p>
            <a:r>
              <a:rPr lang="en-GB" dirty="0" smtClean="0"/>
              <a:t>I want to use this function to tell me which rows contain blanks so that I can replace the blank values with something else.  What I don’t want to do is overwrite the rows that do contain data. </a:t>
            </a:r>
          </a:p>
          <a:p>
            <a:r>
              <a:rPr lang="en-GB" dirty="0" smtClean="0"/>
              <a:t>So I need to evaluate the output for each Row , I do this by wrapping the ISBLANK in </a:t>
            </a:r>
          </a:p>
          <a:p>
            <a:endParaRPr lang="en-GB" dirty="0" smtClean="0"/>
          </a:p>
          <a:p>
            <a:r>
              <a:rPr lang="en-GB" dirty="0" smtClean="0"/>
              <a:t>#c3  an IF statement  </a:t>
            </a:r>
          </a:p>
          <a:p>
            <a:r>
              <a:rPr lang="en-GB" dirty="0" smtClean="0"/>
              <a:t>And Here we can see that the first thing the IF statement does is to evaluate the ISBLANK</a:t>
            </a:r>
          </a:p>
          <a:p>
            <a:endParaRPr lang="en-GB" dirty="0" smtClean="0"/>
          </a:p>
          <a:p>
            <a:r>
              <a:rPr lang="en-GB" dirty="0" smtClean="0"/>
              <a:t>#c4  Now I need to tell the IF function what value to use if the result of ISBLANK is True </a:t>
            </a:r>
          </a:p>
          <a:p>
            <a:r>
              <a:rPr lang="en-GB" dirty="0" smtClean="0"/>
              <a:t>In this case I have provided the text “No Promo Code” (in double quotes) </a:t>
            </a:r>
          </a:p>
          <a:p>
            <a:endParaRPr lang="en-GB" dirty="0" smtClean="0"/>
          </a:p>
          <a:p>
            <a:r>
              <a:rPr lang="en-GB" dirty="0" smtClean="0"/>
              <a:t>#c5 Finally I need to tell the IF statement what to do if the value is not BLANK and in this case if its not blank I want to retain the promotion code. </a:t>
            </a:r>
          </a:p>
          <a:p>
            <a:endParaRPr lang="en-GB" dirty="0" smtClean="0"/>
          </a:p>
          <a:p>
            <a:r>
              <a:rPr lang="en-GB" dirty="0" smtClean="0"/>
              <a:t>I will now take this statement and use it to create a new column in my Power Bi Report. </a:t>
            </a:r>
          </a:p>
          <a:p>
            <a:r>
              <a:rPr lang="en-GB" dirty="0" smtClean="0"/>
              <a:t>The new column I create will be in the source table. This is deliberate as I want to use this new column as a new source column to use in my data model.  </a:t>
            </a:r>
          </a:p>
          <a:p>
            <a:r>
              <a:rPr lang="en-GB" dirty="0" smtClean="0"/>
              <a:t> </a:t>
            </a:r>
          </a:p>
          <a:p>
            <a:r>
              <a:rPr lang="en-GB" dirty="0" smtClean="0"/>
              <a:t>M03 C01 S06 Is a clip where I create the new column and then use the column as a key to create the promotion dimension and to replace the key in the fact table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M03 C01 S02</a:t>
            </a:r>
          </a:p>
          <a:p>
            <a:endParaRPr lang="en-GB" dirty="0" smtClean="0"/>
          </a:p>
          <a:p>
            <a:r>
              <a:rPr lang="en-GB" dirty="0" smtClean="0"/>
              <a:t>Locate the Product Elements </a:t>
            </a:r>
          </a:p>
          <a:p>
            <a:r>
              <a:rPr lang="en-GB" dirty="0" smtClean="0"/>
              <a:t>In this Section I will show you how to use DAX functions to create expressions to locate specific pieces of text inside larger text blocks. </a:t>
            </a:r>
          </a:p>
          <a:p>
            <a:endParaRPr lang="en-GB" dirty="0" smtClean="0"/>
          </a:p>
          <a:p>
            <a:r>
              <a:rPr lang="en-GB" dirty="0" smtClean="0"/>
              <a:t>At the end of this section you will know how to find the numeric positions of subtext in a text string.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M03 C01 S05</a:t>
            </a:r>
          </a:p>
          <a:p>
            <a:r>
              <a:rPr lang="en-GB" dirty="0" smtClean="0"/>
              <a:t>#c1 So how can I use DAX to FIND AND REPLACE BLANKS in my data </a:t>
            </a:r>
          </a:p>
          <a:p>
            <a:endParaRPr lang="en-GB" dirty="0" smtClean="0"/>
          </a:p>
          <a:p>
            <a:r>
              <a:rPr lang="en-GB" dirty="0" smtClean="0"/>
              <a:t>#c2 The ISBLANK Function is a Boolean expression which means that it Accepts a single Parameter and outputs a result of True or False </a:t>
            </a:r>
          </a:p>
          <a:p>
            <a:r>
              <a:rPr lang="en-GB" dirty="0" smtClean="0"/>
              <a:t>Therefore if the name of the column provided at the input parameter contains a blank then the output will be TRUE. ISBLANK will evaluate every row of data and provide an output for every single value in the table</a:t>
            </a:r>
          </a:p>
          <a:p>
            <a:endParaRPr lang="en-GB" dirty="0" smtClean="0"/>
          </a:p>
          <a:p>
            <a:r>
              <a:rPr lang="en-GB" dirty="0" smtClean="0"/>
              <a:t>In this example I have a situation where the Promo code sometimes has a value and sometimes it is blank.  I have put the name of the input column inside the brackets that belong  to the ISBLANK function.  </a:t>
            </a:r>
          </a:p>
          <a:p>
            <a:endParaRPr lang="en-GB" dirty="0" smtClean="0"/>
          </a:p>
          <a:p>
            <a:r>
              <a:rPr lang="en-GB" dirty="0" smtClean="0"/>
              <a:t>I want to use this function to tell me which rows contain blanks so that I can replace the blank values with something else.  What I don’t want to do is overwrite the rows that do contain data. </a:t>
            </a:r>
          </a:p>
          <a:p>
            <a:r>
              <a:rPr lang="en-GB" dirty="0" smtClean="0"/>
              <a:t>So I need to evaluate the output for each Row , I do this by wrapping the ISBLANK in </a:t>
            </a:r>
          </a:p>
          <a:p>
            <a:endParaRPr lang="en-GB" dirty="0" smtClean="0"/>
          </a:p>
          <a:p>
            <a:r>
              <a:rPr lang="en-GB" dirty="0" smtClean="0"/>
              <a:t>#c3  an IF statement  </a:t>
            </a:r>
          </a:p>
          <a:p>
            <a:r>
              <a:rPr lang="en-GB" dirty="0" smtClean="0"/>
              <a:t>And Here we can see that the first thing the IF statement does is to evaluate the ISBLANK</a:t>
            </a:r>
          </a:p>
          <a:p>
            <a:endParaRPr lang="en-GB" dirty="0" smtClean="0"/>
          </a:p>
          <a:p>
            <a:r>
              <a:rPr lang="en-GB" dirty="0" smtClean="0"/>
              <a:t>#c4  Now I need to tell the IF function what value to use if the result of ISBLANK is True </a:t>
            </a:r>
          </a:p>
          <a:p>
            <a:r>
              <a:rPr lang="en-GB" dirty="0" smtClean="0"/>
              <a:t>In this case I have provided the text “No Promo Code” (in double quotes) </a:t>
            </a:r>
          </a:p>
          <a:p>
            <a:endParaRPr lang="en-GB" dirty="0" smtClean="0"/>
          </a:p>
          <a:p>
            <a:r>
              <a:rPr lang="en-GB" dirty="0" smtClean="0"/>
              <a:t>#c5 Finally I need to tell the IF statement what to do if the value is not BLANK and in this case if its not blank I want to retain the promotion code. </a:t>
            </a:r>
          </a:p>
          <a:p>
            <a:endParaRPr lang="en-GB" dirty="0" smtClean="0"/>
          </a:p>
          <a:p>
            <a:r>
              <a:rPr lang="en-GB" dirty="0" smtClean="0"/>
              <a:t>I will now take this statement and use it to create a new column in my Power Bi Report. </a:t>
            </a:r>
          </a:p>
          <a:p>
            <a:r>
              <a:rPr lang="en-GB" dirty="0" smtClean="0"/>
              <a:t>The new column I create will be in the source table. This is deliberate as I want to use this new column as a new source column to use in my data model.  </a:t>
            </a:r>
          </a:p>
          <a:p>
            <a:r>
              <a:rPr lang="en-GB" dirty="0" smtClean="0"/>
              <a:t> </a:t>
            </a:r>
          </a:p>
          <a:p>
            <a:r>
              <a:rPr lang="en-GB" dirty="0" smtClean="0"/>
              <a:t>M03 C01 S06 Is a clip where I create the new column and then use the column as a key to create the promotion dimension and to replace the key in the fact table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Title Case</a:t>
            </a:r>
          </a:p>
        </p:txBody>
      </p:sp>
    </p:spTree>
    <p:extLst>
      <p:ext uri="{BB962C8B-B14F-4D97-AF65-F5344CB8AC3E}">
        <p14:creationId xmlns=""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88902" y="2798629"/>
            <a:ext cx="2730207" cy="164145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725166"/>
            <a:ext cx="3296065" cy="352404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705973" y="5186451"/>
            <a:ext cx="3296066" cy="123865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654523" y="2798629"/>
            <a:ext cx="2730207" cy="164145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371595" y="4725166"/>
            <a:ext cx="3296065" cy="352404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371594" y="5186451"/>
            <a:ext cx="3296066" cy="123865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322657" y="2798629"/>
            <a:ext cx="2730207" cy="164145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8037215" y="4725166"/>
            <a:ext cx="3296065" cy="352404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037214" y="5186451"/>
            <a:ext cx="3296066" cy="123865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705973" y="1310606"/>
            <a:ext cx="10779516" cy="1188658"/>
          </a:xfrm>
        </p:spPr>
        <p:txBody>
          <a:bodyPr lIns="182880" tIns="0" rIns="182880" bIns="0" anchor="ctr"/>
          <a:lstStyle>
            <a:lvl1pPr marL="0" indent="0" algn="l"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Add a short bit of description text in this area. Try keeping the text on a slide to a minimum. But sometimes we know descriptions are necessary. </a:t>
            </a: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image or 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image or icon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=""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</p:spTree>
    <p:extLst>
      <p:ext uri="{BB962C8B-B14F-4D97-AF65-F5344CB8AC3E}">
        <p14:creationId xmlns=""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=""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845276" y="1828799"/>
            <a:ext cx="91440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2025263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845276" y="3258097"/>
            <a:ext cx="91440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54561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845276" y="4687395"/>
            <a:ext cx="91440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83859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0" animBg="1"/>
      <p:bldP spid="2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=""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853514" y="1828800"/>
            <a:ext cx="8791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65858" y="1893322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800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1853514" y="2921619"/>
            <a:ext cx="8791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65858" y="2986141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2921619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1853514" y="4014438"/>
            <a:ext cx="8791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3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65858" y="4078960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014438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Rectangle 54"/>
          <p:cNvSpPr/>
          <p:nvPr userDrawn="1"/>
        </p:nvSpPr>
        <p:spPr>
          <a:xfrm>
            <a:off x="1853514" y="5107257"/>
            <a:ext cx="8791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65858" y="5171779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221399" y="5107257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0" animBg="1"/>
      <p:bldP spid="4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" grpId="0" animBg="1"/>
      <p:bldP spid="5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5" grpId="0" animBg="1"/>
      <p:bldP spid="57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=""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853514" y="1775814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87742" y="1797139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775814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1853514" y="2685999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2685999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1853514" y="3596184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3596184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Rectangle 54"/>
          <p:cNvSpPr/>
          <p:nvPr userDrawn="1"/>
        </p:nvSpPr>
        <p:spPr>
          <a:xfrm>
            <a:off x="1853514" y="4502162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221399" y="4502162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860408" y="5408140"/>
            <a:ext cx="87913" cy="7347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28293" y="5408140"/>
            <a:ext cx="9264090" cy="7347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87742" y="2710470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1" name="Content Placeholder 11"/>
          <p:cNvSpPr>
            <a:spLocks noGrp="1"/>
          </p:cNvSpPr>
          <p:nvPr>
            <p:ph sz="quarter" idx="25" hasCustomPrompt="1"/>
          </p:nvPr>
        </p:nvSpPr>
        <p:spPr>
          <a:xfrm>
            <a:off x="887742" y="3623801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887742" y="4529992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887742" y="5432611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0" animBg="1"/>
      <p:bldP spid="5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" grpId="0" animBg="1"/>
      <p:bldP spid="5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5" grpId="0" animBg="1"/>
      <p:bldP spid="5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animBg="1"/>
      <p:bldP spid="1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=""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=""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=""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=""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=""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=""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with Description and Ta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323987"/>
            <a:ext cx="12192000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33472"/>
            <a:ext cx="11436096" cy="3740904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1938053"/>
            <a:ext cx="3696353" cy="447826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with Description and Two Tabbed Sec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2323987"/>
            <a:ext cx="5932448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6483" y="2756014"/>
            <a:ext cx="5098766" cy="3618362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76482" y="1934332"/>
            <a:ext cx="3626557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6259552" y="2323987"/>
            <a:ext cx="5932448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259551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624320" y="2755900"/>
            <a:ext cx="5212080" cy="3695700"/>
          </a:xfr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defRPr>
            </a:lvl1pPr>
          </a:lstStyle>
          <a:p>
            <a:pPr lvl="0"/>
            <a:r>
              <a:rPr lang="en-US"/>
              <a:t>Click to add code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624638" y="1933575"/>
            <a:ext cx="3738562" cy="442913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Half Page with Tab and Output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899657" y="2323987"/>
            <a:ext cx="4281714" cy="4534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600992" y="2615862"/>
            <a:ext cx="3045576" cy="3758514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Console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1" y="2323987"/>
            <a:ext cx="7899657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15862"/>
            <a:ext cx="7125929" cy="3758514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Title-Output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hasCustomPrompt="1"/>
          </p:nvPr>
        </p:nvSpPr>
        <p:spPr>
          <a:xfrm>
            <a:off x="365758" y="1934332"/>
            <a:ext cx="3606801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Half Page Title Left and Tab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460534" y="495187"/>
            <a:ext cx="7731465" cy="63628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460535" y="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38586" y="787061"/>
            <a:ext cx="7038886" cy="5573397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4975" y="3022262"/>
            <a:ext cx="3526453" cy="635338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sz="30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Code Title-side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738688" y="105531"/>
            <a:ext cx="3810952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Full Page with Ta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95187"/>
            <a:ext cx="12192000" cy="63628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787061"/>
            <a:ext cx="11436096" cy="5699083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57116"/>
            <a:ext cx="3265547" cy="419592"/>
          </a:xfrm>
        </p:spPr>
        <p:txBody>
          <a:bodyPr anchor="ctr"/>
          <a:lstStyle>
            <a:lvl1pPr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1458410"/>
            <a:ext cx="11414760" cy="4915966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904" y="377071"/>
            <a:ext cx="11414760" cy="437131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Title-Output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4904" y="914953"/>
            <a:ext cx="11414759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Title Case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Half Page with Tab and Output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642811"/>
            <a:ext cx="12192000" cy="221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2149450"/>
            <a:ext cx="12192000" cy="260911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654263"/>
            <a:ext cx="3980329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441325"/>
            <a:ext cx="11402568" cy="2014928"/>
          </a:xfrm>
        </p:spPr>
        <p:txBody>
          <a:bodyPr anchor="ctr" anchorCtr="0"/>
          <a:lstStyle>
            <a:lvl1pPr marL="0" indent="0"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0088" y="588391"/>
            <a:ext cx="11317222" cy="437131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 Half Page-Output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124351"/>
            <a:ext cx="11402568" cy="1367856"/>
          </a:xfrm>
        </p:spPr>
        <p:txBody>
          <a:bodyPr anchor="t" anchorCtr="0"/>
          <a:lstStyle>
            <a:lvl1pPr marL="0" indent="0">
              <a:buNone/>
              <a:defRPr sz="20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output or other items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65760" y="1811782"/>
            <a:ext cx="2915924" cy="419592"/>
          </a:xfrm>
        </p:spPr>
        <p:txBody>
          <a:bodyPr anchor="ctr"/>
          <a:lstStyle>
            <a:lvl1pPr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file name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4904" y="1160399"/>
            <a:ext cx="11322406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Half Page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560173"/>
            <a:ext cx="11390376" cy="3039761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4094207"/>
            <a:ext cx="11390376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374904" y="4737287"/>
            <a:ext cx="11390376" cy="1835981"/>
          </a:xfrm>
        </p:spPr>
        <p:txBody>
          <a:bodyPr anchor="t"/>
          <a:lstStyle>
            <a:lvl1pPr marL="0" indent="0">
              <a:defRPr sz="2200" baseline="0">
                <a:latin typeface="+mn-lt"/>
              </a:defRPr>
            </a:lvl1pPr>
            <a:lvl2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441344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560173"/>
            <a:ext cx="11390376" cy="3039761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4094207"/>
            <a:ext cx="11390376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374904" y="4737287"/>
            <a:ext cx="11390376" cy="1835981"/>
          </a:xfrm>
        </p:spPr>
        <p:txBody>
          <a:bodyPr anchor="t"/>
          <a:lstStyle>
            <a:lvl1pPr marL="0" indent="0">
              <a:defRPr sz="2200" baseline="0">
                <a:latin typeface="+mn-lt"/>
              </a:defRPr>
            </a:lvl1pPr>
            <a:lvl2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3794234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1403173"/>
            <a:ext cx="11426952" cy="4971203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904" y="588391"/>
            <a:ext cx="11426952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0166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Full Page with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1403173"/>
            <a:ext cx="11426952" cy="4971203"/>
          </a:xfrm>
        </p:spPr>
        <p:txBody>
          <a:bodyPr anchor="ctr"/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904" y="588391"/>
            <a:ext cx="11426952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709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Half Page Vertical with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487680"/>
            <a:ext cx="5306568" cy="588479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0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70904" y="487680"/>
            <a:ext cx="5269992" cy="588479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0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67362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Vertical Page with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487680"/>
            <a:ext cx="5306568" cy="588479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00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70904" y="487680"/>
            <a:ext cx="5269992" cy="588479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0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43462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48145" y="1598903"/>
            <a:ext cx="3383892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06518" y="1813071"/>
            <a:ext cx="3425519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=""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=""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="" xmlns:p14="http://schemas.microsoft.com/office/powerpoint/2010/main" val="39396101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=""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=""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marL="0" marR="0" indent="0" algn="l" defTabSz="58600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00" b="0" i="0" smtClean="0">
                <a:effectLst/>
              </a:defRPr>
            </a:lvl1pPr>
          </a:lstStyle>
          <a:p>
            <a:r>
              <a:rPr lang="en-US" dirty="0"/>
              <a:t>“Life is trying things to see if </a:t>
            </a:r>
            <a:br>
              <a:rPr lang="en-US" dirty="0"/>
            </a:br>
            <a:r>
              <a:rPr lang="en-US" dirty="0"/>
              <a:t>they work.”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Ray Bradbury</a:t>
            </a:r>
          </a:p>
        </p:txBody>
      </p:sp>
    </p:spTree>
    <p:extLst>
      <p:ext uri="{BB962C8B-B14F-4D97-AF65-F5344CB8AC3E}">
        <p14:creationId xmlns="" xmlns:p14="http://schemas.microsoft.com/office/powerpoint/2010/main" val="3365291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745959"/>
            <a:ext cx="10070239" cy="3724308"/>
          </a:xfrm>
        </p:spPr>
        <p:txBody>
          <a:bodyPr anchor="b">
            <a:normAutofit/>
          </a:bodyPr>
          <a:lstStyle>
            <a:lvl1pPr marL="0" marR="0" indent="0" algn="l" defTabSz="58600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i="0" smtClean="0">
                <a:effectLst/>
              </a:defRPr>
            </a:lvl1pPr>
          </a:lstStyle>
          <a:p>
            <a:r>
              <a:rPr lang="en-US" dirty="0"/>
              <a:t>“It had long since come to my attention that people of accomplishment rarely sat back and let things happen to them. They went out and happened to things.”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4664744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Leonardo Da Vinci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="" xmlns:p14="http://schemas.microsoft.com/office/powerpoint/2010/main" val="7609272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769240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37942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0311" y="1913447"/>
            <a:ext cx="4572617" cy="1403345"/>
          </a:xfrm>
        </p:spPr>
        <p:txBody>
          <a:bodyPr lIns="91440"/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or Title Introduction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085850" y="642938"/>
            <a:ext cx="3669602" cy="5572124"/>
          </a:xfrm>
        </p:spPr>
        <p:txBody>
          <a:bodyPr anchor="ctr"/>
          <a:lstStyle>
            <a:lvl1pPr algn="ctr">
              <a:defRPr sz="3200" baseline="0">
                <a:latin typeface="+mj-lt"/>
              </a:defRPr>
            </a:lvl1pPr>
          </a:lstStyle>
          <a:p>
            <a:r>
              <a:rPr lang="en-US" dirty="0"/>
              <a:t>Insert Icon Only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900311" y="3653756"/>
            <a:ext cx="4572617" cy="1539466"/>
          </a:xfrm>
        </p:spPr>
        <p:txBody>
          <a:bodyPr lIns="91440" tIns="0" rIns="91440" bIns="0"/>
          <a:lstStyle>
            <a:lvl1pPr marL="0" indent="0" algn="l">
              <a:lnSpc>
                <a:spcPts val="2700"/>
              </a:lnSpc>
              <a:spcBef>
                <a:spcPts val="600"/>
              </a:spcBef>
              <a:buNone/>
              <a:defRPr sz="2000" b="0" i="0" baseline="0">
                <a:solidFill>
                  <a:schemeClr val="bg1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Add a short bit of description text in this area. This should be a quick intro slide to an idea without a lot of text. Stick to a few sentences.</a:t>
            </a:r>
          </a:p>
        </p:txBody>
      </p:sp>
    </p:spTree>
    <p:extLst>
      <p:ext uri="{BB962C8B-B14F-4D97-AF65-F5344CB8AC3E}">
        <p14:creationId xmlns="" xmlns:p14="http://schemas.microsoft.com/office/powerpoint/2010/main" val="158643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3937" y="4113728"/>
            <a:ext cx="6744127" cy="744028"/>
          </a:xfrm>
        </p:spPr>
        <p:txBody>
          <a:bodyPr lIns="91440"/>
          <a:lstStyle>
            <a:lvl1pPr algn="ctr">
              <a:lnSpc>
                <a:spcPts val="5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or Title Introduction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76104" y="714374"/>
            <a:ext cx="4039791" cy="3288903"/>
          </a:xfrm>
        </p:spPr>
        <p:txBody>
          <a:bodyPr anchor="ctr"/>
          <a:lstStyle>
            <a:lvl1pPr algn="ctr">
              <a:defRPr sz="3200" baseline="0">
                <a:latin typeface="+mj-lt"/>
              </a:defRPr>
            </a:lvl1pPr>
          </a:lstStyle>
          <a:p>
            <a:r>
              <a:rPr lang="en-US" dirty="0"/>
              <a:t>Insert Icon Only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895387" y="4968206"/>
            <a:ext cx="6401227" cy="1218282"/>
          </a:xfrm>
        </p:spPr>
        <p:txBody>
          <a:bodyPr lIns="91440" tIns="0" rIns="91440" bIns="0"/>
          <a:lstStyle>
            <a:lvl1pPr marL="0" indent="0" algn="ctr">
              <a:lnSpc>
                <a:spcPts val="2700"/>
              </a:lnSpc>
              <a:spcBef>
                <a:spcPts val="600"/>
              </a:spcBef>
              <a:buNone/>
              <a:defRPr sz="2000" b="0" i="0" baseline="0">
                <a:solidFill>
                  <a:schemeClr val="bg1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Add a short bit of description text in this area. This should be a quick intro slide to an idea without a lot of text. Stick to a few sentences.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6518" y="1904604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064230" y="1828799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064230" y="3258097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64230" y="4687395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717550" y="3335478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Content Placeholder 4"/>
          <p:cNvSpPr>
            <a:spLocks noGrp="1"/>
          </p:cNvSpPr>
          <p:nvPr>
            <p:ph sz="quarter" idx="27" hasCustomPrompt="1"/>
          </p:nvPr>
        </p:nvSpPr>
        <p:spPr>
          <a:xfrm>
            <a:off x="706518" y="4763200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5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6334132" y="1899050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7691844" y="1823245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7691844" y="3252543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691844" y="4681841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Content Placeholder 4"/>
          <p:cNvSpPr>
            <a:spLocks noGrp="1"/>
          </p:cNvSpPr>
          <p:nvPr>
            <p:ph sz="quarter" idx="32" hasCustomPrompt="1"/>
          </p:nvPr>
        </p:nvSpPr>
        <p:spPr>
          <a:xfrm>
            <a:off x="6345164" y="3329924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0" name="Content Placeholder 4"/>
          <p:cNvSpPr>
            <a:spLocks noGrp="1"/>
          </p:cNvSpPr>
          <p:nvPr>
            <p:ph sz="quarter" idx="33" hasCustomPrompt="1"/>
          </p:nvPr>
        </p:nvSpPr>
        <p:spPr>
          <a:xfrm>
            <a:off x="6334132" y="4757646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261347" y="1828799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261347" y="3258097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7261347" y="4687395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706519" y="1633727"/>
            <a:ext cx="4353162" cy="459638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5860372" y="1904604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5860372" y="3333902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5850018" y="4763200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=""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211045" y="1828799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11045" y="3258097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2211045" y="4687395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936631" y="1633727"/>
            <a:ext cx="4548858" cy="459638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716872" y="1904604"/>
            <a:ext cx="1131448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16872" y="3333902"/>
            <a:ext cx="1131448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706518" y="4763200"/>
            <a:ext cx="1131448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=""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9" cstate="print">
            <a:alphaModFix amt="60000"/>
            <a:extLst>
              <a:ext uri="{BEBA8EAE-BF5A-486C-A8C5-ECC9F3942E4B}">
                <a14:imgProps xmlns="" xmlns:a14="http://schemas.microsoft.com/office/drawing/2010/main">
                  <a14:imgLayer r:embed="rId5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713" r:id="rId5"/>
    <p:sldLayoutId id="2147483717" r:id="rId6"/>
    <p:sldLayoutId id="2147483705" r:id="rId7"/>
    <p:sldLayoutId id="2147483715" r:id="rId8"/>
    <p:sldLayoutId id="2147483716" r:id="rId9"/>
    <p:sldLayoutId id="2147483701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85" r:id="rId16"/>
    <p:sldLayoutId id="2147483686" r:id="rId17"/>
    <p:sldLayoutId id="2147483687" r:id="rId18"/>
    <p:sldLayoutId id="2147483659" r:id="rId19"/>
    <p:sldLayoutId id="2147483660" r:id="rId20"/>
    <p:sldLayoutId id="2147483661" r:id="rId21"/>
    <p:sldLayoutId id="2147483662" r:id="rId22"/>
    <p:sldLayoutId id="2147483663" r:id="rId23"/>
    <p:sldLayoutId id="2147483683" r:id="rId24"/>
    <p:sldLayoutId id="2147483688" r:id="rId25"/>
    <p:sldLayoutId id="2147483690" r:id="rId26"/>
    <p:sldLayoutId id="2147483692" r:id="rId27"/>
    <p:sldLayoutId id="2147483694" r:id="rId28"/>
    <p:sldLayoutId id="2147483695" r:id="rId29"/>
    <p:sldLayoutId id="2147483697" r:id="rId30"/>
    <p:sldLayoutId id="2147483664" r:id="rId31"/>
    <p:sldLayoutId id="2147483665" r:id="rId32"/>
    <p:sldLayoutId id="2147483666" r:id="rId33"/>
    <p:sldLayoutId id="2147483667" r:id="rId34"/>
    <p:sldLayoutId id="2147483668" r:id="rId35"/>
    <p:sldLayoutId id="2147483669" r:id="rId36"/>
    <p:sldLayoutId id="2147483670" r:id="rId37"/>
    <p:sldLayoutId id="2147483671" r:id="rId38"/>
    <p:sldLayoutId id="2147483679" r:id="rId39"/>
    <p:sldLayoutId id="2147483678" r:id="rId40"/>
    <p:sldLayoutId id="2147483672" r:id="rId41"/>
    <p:sldLayoutId id="2147483673" r:id="rId42"/>
    <p:sldLayoutId id="2147483674" r:id="rId43"/>
    <p:sldLayoutId id="2147483699" r:id="rId44"/>
    <p:sldLayoutId id="2147483675" r:id="rId45"/>
    <p:sldLayoutId id="2147483676" r:id="rId46"/>
    <p:sldLayoutId id="2147483718" r:id="rId4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www.pluralsight.com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Business intelligence analyst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Andrew McSwiggan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Substituting a Table with a ROWSET Function</a:t>
            </a:r>
            <a:endParaRPr lang="en-US" dirty="0"/>
          </a:p>
        </p:txBody>
      </p:sp>
      <p:pic>
        <p:nvPicPr>
          <p:cNvPr id="11" name="Picture Placeholder 10" descr="Andrew Author 2019.jpg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/>
          <a:stretch>
            <a:fillRect/>
          </a:stretch>
        </p:blipFill>
        <p:spPr>
          <a:xfrm>
            <a:off x="963976" y="4623383"/>
            <a:ext cx="1627632" cy="1627632"/>
          </a:xfrm>
        </p:spPr>
      </p:pic>
    </p:spTree>
    <p:extLst>
      <p:ext uri="{BB962C8B-B14F-4D97-AF65-F5344CB8AC3E}">
        <p14:creationId xmlns="" xmlns:p14="http://schemas.microsoft.com/office/powerpoint/2010/main" val="26847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Access Remote Tables</a:t>
            </a:r>
          </a:p>
          <a:p>
            <a:pPr lvl="1"/>
            <a:r>
              <a:rPr lang="en-US" dirty="0" smtClean="0"/>
              <a:t>ROWSET Functions</a:t>
            </a:r>
          </a:p>
          <a:p>
            <a:r>
              <a:rPr lang="en-US" dirty="0" smtClean="0"/>
              <a:t>Replace Table Names </a:t>
            </a:r>
          </a:p>
          <a:p>
            <a:pPr lvl="1"/>
            <a:r>
              <a:rPr lang="en-US" dirty="0" smtClean="0"/>
              <a:t>With a Remote Database call</a:t>
            </a:r>
          </a:p>
          <a:p>
            <a:r>
              <a:rPr lang="en-US" dirty="0" smtClean="0"/>
              <a:t>ROWSET Functions</a:t>
            </a:r>
          </a:p>
          <a:p>
            <a:pPr lvl="1"/>
            <a:r>
              <a:rPr lang="en-US" dirty="0" smtClean="0"/>
              <a:t>OPENQUERY</a:t>
            </a:r>
          </a:p>
          <a:p>
            <a:pPr lvl="1"/>
            <a:r>
              <a:rPr lang="en-US" dirty="0" smtClean="0"/>
              <a:t>OPENROWSET</a:t>
            </a:r>
            <a:endParaRPr lang="en-US" dirty="0"/>
          </a:p>
          <a:p>
            <a:r>
              <a:rPr lang="en-US" dirty="0" smtClean="0"/>
              <a:t>Query Remote Tables</a:t>
            </a:r>
          </a:p>
          <a:p>
            <a:pPr lvl="1"/>
            <a:r>
              <a:rPr lang="en-US" dirty="0" smtClean="0"/>
              <a:t>Join Remote Tables to Local Tables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22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OPENXML to access an XML Data Source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</a:t>
            </a:r>
            <a:r>
              <a:rPr lang="en-US" dirty="0" smtClean="0"/>
              <a:t>ROWSET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OPENJSON to access a JSON Objects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OPENDATASOURCE to access a remote SQL Data Source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OPENQUERY to access remote SQL Data via a Linked Server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OPENROWSET to directly access a Remote SQL Data Source</a:t>
            </a:r>
            <a:endParaRPr lang="en-US" dirty="0"/>
          </a:p>
        </p:txBody>
      </p:sp>
      <p:pic>
        <p:nvPicPr>
          <p:cNvPr id="4098" name="Picture 2" descr="http://pluralsight-static.s3.amazonaws.com/authorkit/img-072419/Non-Tech-Objects/Orange/light-bulb_Orange.png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985635" y="1848851"/>
            <a:ext cx="489356" cy="5821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Grp="1" noChangeAspect="1" noChangeArrowheads="1"/>
          </p:cNvPicPr>
          <p:nvPr>
            <p:ph sz="quarter" idx="24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964587" y="2747331"/>
            <a:ext cx="531451" cy="610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pluralsight-static.s3.amazonaws.com/authorkit/img-072419/Tech-Objects/Orange/email-2_Orange.png"/>
          <p:cNvPicPr>
            <a:picLocks noGrp="1" noChangeAspect="1" noChangeArrowheads="1"/>
          </p:cNvPicPr>
          <p:nvPr>
            <p:ph sz="quarter" idx="25"/>
          </p:nvPr>
        </p:nvPicPr>
        <p:blipFill>
          <a:blip r:embed="rId5" cstate="print"/>
          <a:stretch>
            <a:fillRect/>
          </a:stretch>
        </p:blipFill>
        <p:spPr bwMode="auto">
          <a:xfrm>
            <a:off x="945323" y="3628104"/>
            <a:ext cx="520651" cy="6194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/>
          <p:cNvPicPr>
            <a:picLocks noGrp="1" noChangeAspect="1" noChangeArrowheads="1"/>
          </p:cNvPicPr>
          <p:nvPr>
            <p:ph sz="quarter" idx="26"/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68437" y="4602198"/>
            <a:ext cx="523750" cy="542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pluralsight-static.s3.amazonaws.com/authorkit/img-072419/Tech-Objects/Orange/smartwatch-blank_Orange.png"/>
          <p:cNvPicPr>
            <a:picLocks noGrp="1" noChangeAspect="1" noChangeArrowheads="1"/>
          </p:cNvPicPr>
          <p:nvPr>
            <p:ph sz="quarter" idx="27"/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58646" y="5447358"/>
            <a:ext cx="543836" cy="5636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394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84909"/>
            <a:ext cx="10778972" cy="346364"/>
          </a:xfrm>
        </p:spPr>
        <p:txBody>
          <a:bodyPr/>
          <a:lstStyle/>
          <a:p>
            <a:r>
              <a:rPr lang="en-GB" dirty="0" smtClean="0">
                <a:solidFill>
                  <a:schemeClr val="accent5"/>
                </a:solidFill>
              </a:rPr>
              <a:t>			</a:t>
            </a:r>
            <a:endParaRPr lang="en-US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336" y="3876493"/>
            <a:ext cx="10778971" cy="437131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ROWSET Functions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4889405"/>
            <a:ext cx="11520947" cy="530777"/>
          </a:xfrm>
        </p:spPr>
        <p:txBody>
          <a:bodyPr/>
          <a:lstStyle/>
          <a:p>
            <a:pPr lvl="2">
              <a:buNone/>
            </a:pPr>
            <a:r>
              <a:rPr lang="en-GB" b="1" dirty="0" smtClean="0">
                <a:solidFill>
                  <a:schemeClr val="accent2"/>
                </a:solidFill>
              </a:rPr>
              <a:t>	</a:t>
            </a:r>
            <a:r>
              <a:rPr lang="en-GB" b="1" dirty="0" smtClean="0">
                <a:solidFill>
                  <a:schemeClr val="accent1"/>
                </a:solidFill>
                <a:latin typeface="+mn-lt"/>
              </a:rPr>
              <a:t>Linked Server Name</a:t>
            </a:r>
            <a:r>
              <a:rPr lang="en-GB" b="1" dirty="0" smtClean="0">
                <a:solidFill>
                  <a:schemeClr val="accent2"/>
                </a:solidFill>
                <a:latin typeface="+mn-lt"/>
              </a:rPr>
              <a:t>	</a:t>
            </a:r>
            <a:r>
              <a:rPr lang="en-GB" sz="2000" dirty="0" smtClean="0">
                <a:latin typeface="+mj-lt"/>
              </a:rPr>
              <a:t>Valid Linked Server name</a:t>
            </a:r>
          </a:p>
          <a:p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784555" y="1825996"/>
            <a:ext cx="10146889" cy="9024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b">
            <a:noAutofit/>
          </a:bodyPr>
          <a:lstStyle/>
          <a:p>
            <a:pPr lvl="0" defTabSz="586003">
              <a:spcBef>
                <a:spcPts val="1800"/>
              </a:spcBef>
              <a:buSzPct val="75000"/>
              <a:defRPr/>
            </a:pPr>
            <a:r>
              <a:rPr lang="en-GB" sz="2000" dirty="0" smtClean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  </a:t>
            </a:r>
            <a:r>
              <a:rPr lang="en-GB" sz="4000" dirty="0" smtClean="0">
                <a:solidFill>
                  <a:schemeClr val="accent1"/>
                </a:solidFill>
                <a:ea typeface="Roboto Mono" pitchFamily="2" charset="0"/>
                <a:cs typeface="Consolas" panose="020B0609020204030204" pitchFamily="49" charset="0"/>
              </a:rPr>
              <a:t>Linked Server Name</a:t>
            </a:r>
            <a:r>
              <a:rPr lang="en-GB" sz="4000" dirty="0" smtClean="0">
                <a:solidFill>
                  <a:schemeClr val="accent2"/>
                </a:solidFill>
                <a:ea typeface="Roboto Mono" pitchFamily="2" charset="0"/>
                <a:cs typeface="Consolas" panose="020B0609020204030204" pitchFamily="49" charset="0"/>
              </a:rPr>
              <a:t>                                                      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ea typeface="Roboto Mono" pitchFamily="2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5592064"/>
            <a:ext cx="11520947" cy="5307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883074" marR="0" lvl="2" indent="-286898" algn="l" defTabSz="58600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Gotham Book" panose="02000604040000020004" pitchFamily="50" charset="0"/>
                <a:cs typeface="Gotham Book" panose="02000604040000020004" pitchFamily="50" charset="0"/>
              </a:rPr>
              <a:t>	</a:t>
            </a:r>
            <a:r>
              <a:rPr lang="en-GB" sz="2400" b="1" dirty="0" smtClean="0">
                <a:solidFill>
                  <a:schemeClr val="accent6"/>
                </a:solidFill>
                <a:ea typeface="Gotham Book" panose="02000604040000020004" pitchFamily="50" charset="0"/>
                <a:cs typeface="Gotham Book" panose="02000604040000020004" pitchFamily="50" charset="0"/>
              </a:rPr>
              <a:t>SQL Statement </a:t>
            </a:r>
            <a:r>
              <a:rPr lang="en-GB" sz="2400" dirty="0" smtClean="0">
                <a:solidFill>
                  <a:schemeClr val="accent6"/>
                </a:solidFill>
                <a:ea typeface="Gotham Book" panose="02000604040000020004" pitchFamily="50" charset="0"/>
                <a:cs typeface="Gotham Book" panose="02000604040000020004" pitchFamily="50" charset="0"/>
              </a:rPr>
              <a:t>	</a:t>
            </a:r>
            <a:r>
              <a:rPr lang="en-GB" sz="2400" b="1" dirty="0" smtClean="0">
                <a:solidFill>
                  <a:schemeClr val="accent2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rPr>
              <a:t>		</a:t>
            </a:r>
            <a:r>
              <a:rPr lang="en-GB" sz="2000" dirty="0" smtClean="0">
                <a:latin typeface="+mj-lt"/>
                <a:ea typeface="Gotham Book" panose="02000604040000020004" pitchFamily="50" charset="0"/>
                <a:cs typeface="Gotham Book" panose="02000604040000020004" pitchFamily="50" charset="0"/>
              </a:rPr>
              <a:t> Select Statement in Single quotes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Gotham Book" panose="02000604040000020004" pitchFamily="50" charset="0"/>
              <a:cs typeface="Gotham Book" panose="02000604040000020004" pitchFamily="50" charset="0"/>
            </a:endParaRPr>
          </a:p>
          <a:p>
            <a:pPr marL="0" marR="0" lvl="0" indent="0" algn="l" defTabSz="586003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Char char=" 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Gotham Medium" panose="02000604030000020004" pitchFamily="50" charset="0"/>
              <a:cs typeface="Gotham Medium" panose="02000604030000020004" pitchFamily="50" charset="0"/>
            </a:endParaRPr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7610169" y="1880074"/>
            <a:ext cx="3244646" cy="9024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b">
            <a:noAutofit/>
          </a:bodyPr>
          <a:lstStyle/>
          <a:p>
            <a:pPr lvl="0" defTabSz="586003">
              <a:spcBef>
                <a:spcPts val="1800"/>
              </a:spcBef>
              <a:buSzPct val="75000"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		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Roboto Mono" pitchFamily="2" charset="0"/>
              <a:cs typeface="Consolas" panose="020B0609020204030204" pitchFamily="49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52400" y="637308"/>
            <a:ext cx="10778972" cy="95551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586003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		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Roboto Mono" pitchFamily="2" charset="0"/>
              <a:cs typeface="Consolas" panose="020B0609020204030204" pitchFamily="49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0" y="769028"/>
            <a:ext cx="6415548" cy="9024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b">
            <a:noAutofit/>
          </a:bodyPr>
          <a:lstStyle/>
          <a:p>
            <a:pPr lvl="0" defTabSz="586003">
              <a:spcBef>
                <a:spcPts val="1800"/>
              </a:spcBef>
              <a:buSzPct val="75000"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		</a:t>
            </a:r>
            <a:r>
              <a:rPr lang="en-GB" sz="4000" dirty="0" smtClean="0">
                <a:solidFill>
                  <a:schemeClr val="accent2"/>
                </a:solidFill>
                <a:ea typeface="Roboto Mono" pitchFamily="2" charset="0"/>
                <a:cs typeface="Consolas" panose="020B0609020204030204" pitchFamily="49" charset="0"/>
              </a:rPr>
              <a:t> OPENQUERY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Roboto Mono" pitchFamily="2" charset="0"/>
              <a:cs typeface="Consolas" panose="020B0609020204030204" pitchFamily="49" charset="0"/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0" y="2892796"/>
            <a:ext cx="9113520" cy="9024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b">
            <a:noAutofit/>
          </a:bodyPr>
          <a:lstStyle/>
          <a:p>
            <a:pPr lvl="0" defTabSz="586003">
              <a:spcBef>
                <a:spcPts val="1800"/>
              </a:spcBef>
              <a:buSzPct val="75000"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		</a:t>
            </a:r>
            <a:r>
              <a:rPr lang="en-GB" sz="2000" dirty="0" smtClean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 </a:t>
            </a:r>
            <a:r>
              <a:rPr lang="en-GB" sz="6600" dirty="0" smtClean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 </a:t>
            </a:r>
            <a:r>
              <a:rPr lang="en-GB" sz="3600" dirty="0" smtClean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,</a:t>
            </a:r>
            <a:r>
              <a:rPr lang="en-GB" sz="4000" dirty="0" smtClean="0">
                <a:solidFill>
                  <a:schemeClr val="accent6"/>
                </a:solidFill>
                <a:ea typeface="Roboto Mono" pitchFamily="2" charset="0"/>
                <a:cs typeface="Consolas" panose="020B0609020204030204" pitchFamily="49" charset="0"/>
              </a:rPr>
              <a:t>SQL Statement</a:t>
            </a:r>
            <a:r>
              <a:rPr lang="en-GB" sz="4000" dirty="0" smtClean="0">
                <a:solidFill>
                  <a:schemeClr val="accent2"/>
                </a:solidFill>
                <a:ea typeface="Roboto Mono" pitchFamily="2" charset="0"/>
                <a:cs typeface="Consolas" panose="020B0609020204030204" pitchFamily="49" charset="0"/>
              </a:rPr>
              <a:t>                         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Roboto Mono" pitchFamily="2" charset="0"/>
              <a:cs typeface="Consolas" panose="020B0609020204030204" pitchFamily="49" charset="0"/>
            </a:endParaRPr>
          </a:p>
        </p:txBody>
      </p:sp>
      <p:sp>
        <p:nvSpPr>
          <p:cNvPr id="17" name="Text Placeholder 1"/>
          <p:cNvSpPr txBox="1">
            <a:spLocks/>
          </p:cNvSpPr>
          <p:nvPr/>
        </p:nvSpPr>
        <p:spPr>
          <a:xfrm>
            <a:off x="9494520" y="2871092"/>
            <a:ext cx="2362200" cy="9024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b">
            <a:noAutofit/>
          </a:bodyPr>
          <a:lstStyle/>
          <a:p>
            <a:pPr lvl="0" defTabSz="586003">
              <a:spcBef>
                <a:spcPts val="1800"/>
              </a:spcBef>
              <a:buSzPct val="75000"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		</a:t>
            </a:r>
            <a:r>
              <a:rPr lang="en-GB" sz="4000" dirty="0" smtClean="0">
                <a:solidFill>
                  <a:schemeClr val="accent2"/>
                </a:solidFill>
              </a:rPr>
              <a:t>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ea typeface="Roboto Mono" pitchFamily="2" charset="0"/>
              <a:cs typeface="Consolas" panose="020B0609020204030204" pitchFamily="49" charset="0"/>
            </a:endParaRPr>
          </a:p>
        </p:txBody>
      </p:sp>
      <p:sp>
        <p:nvSpPr>
          <p:cNvPr id="18" name="Text Placeholder 1"/>
          <p:cNvSpPr txBox="1">
            <a:spLocks/>
          </p:cNvSpPr>
          <p:nvPr/>
        </p:nvSpPr>
        <p:spPr>
          <a:xfrm>
            <a:off x="250723" y="1814124"/>
            <a:ext cx="1592825" cy="9024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b">
            <a:noAutofit/>
          </a:bodyPr>
          <a:lstStyle/>
          <a:p>
            <a:pPr lvl="0" defTabSz="586003">
              <a:spcBef>
                <a:spcPts val="1800"/>
              </a:spcBef>
              <a:buSzPct val="75000"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		</a:t>
            </a:r>
            <a:r>
              <a:rPr lang="en-GB" sz="4000" dirty="0" smtClean="0">
                <a:solidFill>
                  <a:schemeClr val="accent2"/>
                </a:solidFill>
              </a:rPr>
              <a:t>(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ea typeface="Roboto Mono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142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  <p:bldP spid="5" grpId="0" animBg="1"/>
      <p:bldP spid="11" grpId="0"/>
      <p:bldP spid="15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B16A668-6110-4118-8708-A6D92687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OPENROWSET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8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84909"/>
            <a:ext cx="10778972" cy="346364"/>
          </a:xfrm>
        </p:spPr>
        <p:txBody>
          <a:bodyPr/>
          <a:lstStyle/>
          <a:p>
            <a:r>
              <a:rPr lang="en-GB" dirty="0" smtClean="0">
                <a:solidFill>
                  <a:schemeClr val="accent5"/>
                </a:solidFill>
              </a:rPr>
              <a:t>			</a:t>
            </a:r>
            <a:endParaRPr lang="en-US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1336" y="3876493"/>
            <a:ext cx="10778971" cy="437131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ROWSET Functions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4505947"/>
            <a:ext cx="11520947" cy="530777"/>
          </a:xfrm>
        </p:spPr>
        <p:txBody>
          <a:bodyPr/>
          <a:lstStyle/>
          <a:p>
            <a:pPr lvl="2">
              <a:buNone/>
            </a:pPr>
            <a:r>
              <a:rPr lang="en-GB" b="1" dirty="0" smtClean="0">
                <a:solidFill>
                  <a:schemeClr val="accent2"/>
                </a:solidFill>
              </a:rPr>
              <a:t>	</a:t>
            </a:r>
            <a:r>
              <a:rPr lang="en-GB" b="1" dirty="0" smtClean="0">
                <a:solidFill>
                  <a:schemeClr val="accent1"/>
                </a:solidFill>
                <a:latin typeface="+mn-lt"/>
              </a:rPr>
              <a:t>Provider Name</a:t>
            </a:r>
            <a:r>
              <a:rPr lang="en-GB" b="1" dirty="0" smtClean="0">
                <a:solidFill>
                  <a:schemeClr val="accent2"/>
                </a:solidFill>
                <a:latin typeface="+mn-lt"/>
              </a:rPr>
              <a:t>	</a:t>
            </a:r>
            <a:r>
              <a:rPr lang="en-GB" sz="2000" dirty="0" smtClean="0">
                <a:latin typeface="+mj-lt"/>
              </a:rPr>
              <a:t>		 </a:t>
            </a:r>
            <a:r>
              <a:rPr lang="en-GB" sz="2000" dirty="0" err="1" smtClean="0">
                <a:latin typeface="+mj-lt"/>
              </a:rPr>
              <a:t>Name</a:t>
            </a:r>
            <a:r>
              <a:rPr lang="en-GB" sz="2000" dirty="0" smtClean="0">
                <a:latin typeface="+mj-lt"/>
              </a:rPr>
              <a:t> of the OLEDB Provider</a:t>
            </a:r>
          </a:p>
          <a:p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814052" y="1858296"/>
            <a:ext cx="10146889" cy="60468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b">
            <a:noAutofit/>
          </a:bodyPr>
          <a:lstStyle/>
          <a:p>
            <a:pPr lvl="0" defTabSz="586003">
              <a:spcBef>
                <a:spcPts val="1800"/>
              </a:spcBef>
              <a:buSzPct val="75000"/>
              <a:defRPr/>
            </a:pPr>
            <a:r>
              <a:rPr lang="en-GB" sz="2000" dirty="0" smtClean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  </a:t>
            </a:r>
            <a:r>
              <a:rPr lang="en-GB" sz="4000" dirty="0" smtClean="0">
                <a:solidFill>
                  <a:schemeClr val="accent1"/>
                </a:solidFill>
                <a:ea typeface="Roboto Mono" pitchFamily="2" charset="0"/>
                <a:cs typeface="Consolas" panose="020B0609020204030204" pitchFamily="49" charset="0"/>
              </a:rPr>
              <a:t>Provider Name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ea typeface="Roboto Mono" pitchFamily="2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5710051"/>
            <a:ext cx="11520947" cy="5307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883074" marR="0" lvl="2" indent="-286898" algn="l" defTabSz="58600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Gotham Book" panose="02000604040000020004" pitchFamily="50" charset="0"/>
                <a:cs typeface="Gotham Book" panose="02000604040000020004" pitchFamily="50" charset="0"/>
              </a:rPr>
              <a:t>	</a:t>
            </a:r>
            <a:r>
              <a:rPr lang="en-GB" sz="2400" b="1" dirty="0" smtClean="0">
                <a:solidFill>
                  <a:schemeClr val="accent6"/>
                </a:solidFill>
                <a:ea typeface="Gotham Book" panose="02000604040000020004" pitchFamily="50" charset="0"/>
                <a:cs typeface="Gotham Book" panose="02000604040000020004" pitchFamily="50" charset="0"/>
              </a:rPr>
              <a:t>SQL Statement </a:t>
            </a:r>
            <a:r>
              <a:rPr lang="en-GB" sz="2400" dirty="0" smtClean="0">
                <a:solidFill>
                  <a:schemeClr val="accent6"/>
                </a:solidFill>
                <a:ea typeface="Gotham Book" panose="02000604040000020004" pitchFamily="50" charset="0"/>
                <a:cs typeface="Gotham Book" panose="02000604040000020004" pitchFamily="50" charset="0"/>
              </a:rPr>
              <a:t>	</a:t>
            </a:r>
            <a:r>
              <a:rPr lang="en-GB" sz="2400" b="1" dirty="0" smtClean="0">
                <a:solidFill>
                  <a:schemeClr val="accent2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rPr>
              <a:t>		</a:t>
            </a:r>
            <a:r>
              <a:rPr lang="en-GB" sz="2000" dirty="0" smtClean="0">
                <a:latin typeface="+mj-lt"/>
                <a:ea typeface="Gotham Book" panose="02000604040000020004" pitchFamily="50" charset="0"/>
                <a:cs typeface="Gotham Book" panose="02000604040000020004" pitchFamily="50" charset="0"/>
              </a:rPr>
              <a:t> Select Statement in Single quotes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Gotham Book" panose="02000604040000020004" pitchFamily="50" charset="0"/>
              <a:cs typeface="Gotham Book" panose="02000604040000020004" pitchFamily="50" charset="0"/>
            </a:endParaRPr>
          </a:p>
          <a:p>
            <a:pPr marL="0" marR="0" lvl="0" indent="0" algn="l" defTabSz="586003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Char char=" 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Gotham Medium" panose="02000604030000020004" pitchFamily="50" charset="0"/>
              <a:cs typeface="Gotham Medium" panose="02000604030000020004" pitchFamily="50" charset="0"/>
            </a:endParaRPr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7610169" y="1880074"/>
            <a:ext cx="3244646" cy="9024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b">
            <a:noAutofit/>
          </a:bodyPr>
          <a:lstStyle/>
          <a:p>
            <a:pPr lvl="0" defTabSz="586003">
              <a:spcBef>
                <a:spcPts val="1800"/>
              </a:spcBef>
              <a:buSzPct val="75000"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		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Roboto Mono" pitchFamily="2" charset="0"/>
              <a:cs typeface="Consolas" panose="020B0609020204030204" pitchFamily="49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52400" y="637308"/>
            <a:ext cx="10778972" cy="95551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586003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		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Roboto Mono" pitchFamily="2" charset="0"/>
              <a:cs typeface="Consolas" panose="020B0609020204030204" pitchFamily="49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0" y="769028"/>
            <a:ext cx="6415548" cy="9024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b">
            <a:noAutofit/>
          </a:bodyPr>
          <a:lstStyle/>
          <a:p>
            <a:pPr lvl="0" defTabSz="586003">
              <a:spcBef>
                <a:spcPts val="1800"/>
              </a:spcBef>
              <a:buSzPct val="75000"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		</a:t>
            </a:r>
            <a:r>
              <a:rPr lang="en-GB" sz="4000" dirty="0" smtClean="0">
                <a:solidFill>
                  <a:schemeClr val="accent2"/>
                </a:solidFill>
                <a:ea typeface="Roboto Mono" pitchFamily="2" charset="0"/>
                <a:cs typeface="Consolas" panose="020B0609020204030204" pitchFamily="49" charset="0"/>
              </a:rPr>
              <a:t> OPENROWSET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Roboto Mono" pitchFamily="2" charset="0"/>
              <a:cs typeface="Consolas" panose="020B0609020204030204" pitchFamily="49" charset="0"/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0" y="2479843"/>
            <a:ext cx="9113520" cy="66156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b">
            <a:noAutofit/>
          </a:bodyPr>
          <a:lstStyle/>
          <a:p>
            <a:pPr lvl="0" defTabSz="586003">
              <a:spcBef>
                <a:spcPts val="1800"/>
              </a:spcBef>
              <a:buSzPct val="75000"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		</a:t>
            </a:r>
            <a:r>
              <a:rPr lang="en-GB" sz="2000" dirty="0" smtClean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 </a:t>
            </a:r>
            <a:r>
              <a:rPr lang="en-GB" sz="6600" dirty="0" smtClean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 </a:t>
            </a:r>
            <a:r>
              <a:rPr lang="en-GB" sz="3600" dirty="0" smtClean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,</a:t>
            </a:r>
            <a:r>
              <a:rPr lang="en-GB" sz="4000" dirty="0" smtClean="0">
                <a:solidFill>
                  <a:schemeClr val="accent5"/>
                </a:solidFill>
                <a:ea typeface="Roboto Mono" pitchFamily="2" charset="0"/>
                <a:cs typeface="Consolas" panose="020B0609020204030204" pitchFamily="49" charset="0"/>
              </a:rPr>
              <a:t>Data Source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ea typeface="Roboto Mono" pitchFamily="2" charset="0"/>
              <a:cs typeface="Consolas" panose="020B0609020204030204" pitchFamily="49" charset="0"/>
            </a:endParaRPr>
          </a:p>
        </p:txBody>
      </p:sp>
      <p:sp>
        <p:nvSpPr>
          <p:cNvPr id="17" name="Text Placeholder 1"/>
          <p:cNvSpPr txBox="1">
            <a:spLocks/>
          </p:cNvSpPr>
          <p:nvPr/>
        </p:nvSpPr>
        <p:spPr>
          <a:xfrm>
            <a:off x="9494520" y="2871092"/>
            <a:ext cx="2362200" cy="9024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b">
            <a:noAutofit/>
          </a:bodyPr>
          <a:lstStyle/>
          <a:p>
            <a:pPr lvl="0" defTabSz="586003">
              <a:spcBef>
                <a:spcPts val="1800"/>
              </a:spcBef>
              <a:buSzPct val="75000"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		</a:t>
            </a:r>
            <a:r>
              <a:rPr lang="en-GB" sz="4000" dirty="0" smtClean="0">
                <a:solidFill>
                  <a:schemeClr val="accent2"/>
                </a:solidFill>
              </a:rPr>
              <a:t>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ea typeface="Roboto Mono" pitchFamily="2" charset="0"/>
              <a:cs typeface="Consolas" panose="020B0609020204030204" pitchFamily="49" charset="0"/>
            </a:endParaRPr>
          </a:p>
        </p:txBody>
      </p:sp>
      <p:sp>
        <p:nvSpPr>
          <p:cNvPr id="18" name="Text Placeholder 1"/>
          <p:cNvSpPr txBox="1">
            <a:spLocks/>
          </p:cNvSpPr>
          <p:nvPr/>
        </p:nvSpPr>
        <p:spPr>
          <a:xfrm>
            <a:off x="250723" y="1563402"/>
            <a:ext cx="1592825" cy="90245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b">
            <a:noAutofit/>
          </a:bodyPr>
          <a:lstStyle/>
          <a:p>
            <a:pPr lvl="0" defTabSz="586003">
              <a:spcBef>
                <a:spcPts val="1800"/>
              </a:spcBef>
              <a:buSzPct val="75000"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		</a:t>
            </a:r>
            <a:r>
              <a:rPr lang="en-GB" sz="4000" dirty="0" smtClean="0">
                <a:solidFill>
                  <a:schemeClr val="accent2"/>
                </a:solidFill>
              </a:rPr>
              <a:t>(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ea typeface="Roboto Mono" pitchFamily="2" charset="0"/>
              <a:cs typeface="Consolas" panose="020B0609020204030204" pitchFamily="49" charset="0"/>
            </a:endParaRPr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0" y="3104192"/>
            <a:ext cx="9113520" cy="66156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b">
            <a:noAutofit/>
          </a:bodyPr>
          <a:lstStyle/>
          <a:p>
            <a:pPr lvl="0" defTabSz="586003">
              <a:spcBef>
                <a:spcPts val="1800"/>
              </a:spcBef>
              <a:buSzPct val="75000"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		</a:t>
            </a:r>
            <a:r>
              <a:rPr lang="en-GB" sz="2000" dirty="0" smtClean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 </a:t>
            </a:r>
            <a:r>
              <a:rPr lang="en-GB" sz="6600" dirty="0" smtClean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 </a:t>
            </a:r>
            <a:r>
              <a:rPr lang="en-GB" sz="3600" dirty="0" smtClean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,</a:t>
            </a:r>
            <a:r>
              <a:rPr lang="en-GB" sz="4000" dirty="0" smtClean="0">
                <a:solidFill>
                  <a:schemeClr val="accent6"/>
                </a:solidFill>
                <a:ea typeface="Roboto Mono" pitchFamily="2" charset="0"/>
                <a:cs typeface="Consolas" panose="020B0609020204030204" pitchFamily="49" charset="0"/>
              </a:rPr>
              <a:t>SQL Statement</a:t>
            </a:r>
            <a:r>
              <a:rPr lang="en-GB" sz="4000" dirty="0" smtClean="0">
                <a:solidFill>
                  <a:schemeClr val="accent2"/>
                </a:solidFill>
                <a:ea typeface="Roboto Mono" pitchFamily="2" charset="0"/>
                <a:cs typeface="Consolas" panose="020B0609020204030204" pitchFamily="49" charset="0"/>
              </a:rPr>
              <a:t>                         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Roboto Mono" pitchFamily="2" charset="0"/>
              <a:cs typeface="Consolas" panose="020B0609020204030204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0" y="5095535"/>
            <a:ext cx="11520947" cy="5307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883074" marR="0" lvl="2" indent="-286898" algn="l" defTabSz="58600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Lucida Grande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Gotham Book" panose="02000604040000020004" pitchFamily="50" charset="0"/>
                <a:cs typeface="Gotham Book" panose="02000604040000020004" pitchFamily="50" charset="0"/>
              </a:rPr>
              <a:t>	</a:t>
            </a:r>
            <a:r>
              <a:rPr lang="en-GB" sz="2400" b="1" dirty="0" smtClean="0">
                <a:solidFill>
                  <a:schemeClr val="accent5"/>
                </a:solidFill>
                <a:ea typeface="Gotham Book" panose="02000604040000020004" pitchFamily="50" charset="0"/>
                <a:cs typeface="Gotham Book" panose="02000604040000020004" pitchFamily="50" charset="0"/>
              </a:rPr>
              <a:t>Data Source</a:t>
            </a:r>
            <a:r>
              <a:rPr lang="en-GB" sz="2400" dirty="0" smtClean="0">
                <a:solidFill>
                  <a:schemeClr val="accent5"/>
                </a:solidFill>
                <a:ea typeface="Gotham Book" panose="02000604040000020004" pitchFamily="50" charset="0"/>
                <a:cs typeface="Gotham Book" panose="02000604040000020004" pitchFamily="50" charset="0"/>
              </a:rPr>
              <a:t>	</a:t>
            </a:r>
            <a:r>
              <a:rPr lang="en-GB" sz="2400" b="1" dirty="0" smtClean="0">
                <a:solidFill>
                  <a:schemeClr val="accent2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rPr>
              <a:t>			</a:t>
            </a:r>
            <a:r>
              <a:rPr lang="en-GB" sz="2000" dirty="0" smtClean="0">
                <a:latin typeface="+mj-lt"/>
                <a:ea typeface="Gotham Book" panose="02000604040000020004" pitchFamily="50" charset="0"/>
                <a:cs typeface="Gotham Book" panose="02000604040000020004" pitchFamily="50" charset="0"/>
              </a:rPr>
              <a:t> Name of the Server or IP Address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Gotham Book" panose="02000604040000020004" pitchFamily="50" charset="0"/>
              <a:cs typeface="Gotham Book" panose="02000604040000020004" pitchFamily="50" charset="0"/>
            </a:endParaRPr>
          </a:p>
          <a:p>
            <a:pPr marL="0" marR="0" lvl="0" indent="0" algn="l" defTabSz="586003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Char char=" 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Gotham Medium" panose="02000604030000020004" pitchFamily="50" charset="0"/>
              <a:cs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142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  <p:bldP spid="5" grpId="0" animBg="1"/>
      <p:bldP spid="11" grpId="0"/>
      <p:bldP spid="15" grpId="0" animBg="1"/>
      <p:bldP spid="17" grpId="0" animBg="1"/>
      <p:bldP spid="18" grpId="0" animBg="1"/>
      <p:bldP spid="13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ROWSET Functions</a:t>
            </a:r>
          </a:p>
          <a:p>
            <a:pPr lvl="1"/>
            <a:r>
              <a:rPr lang="en-US" sz="1800" dirty="0" smtClean="0"/>
              <a:t>Access Remote database tables</a:t>
            </a:r>
          </a:p>
          <a:p>
            <a:r>
              <a:rPr lang="en-US" dirty="0" smtClean="0"/>
              <a:t>Write Queries</a:t>
            </a:r>
          </a:p>
          <a:p>
            <a:pPr lvl="1"/>
            <a:r>
              <a:rPr lang="en-US" sz="1800" dirty="0" smtClean="0"/>
              <a:t>OPENQUERY</a:t>
            </a:r>
          </a:p>
          <a:p>
            <a:pPr lvl="1"/>
            <a:r>
              <a:rPr lang="en-US" sz="1800" dirty="0" smtClean="0"/>
              <a:t>OPENROWSET</a:t>
            </a:r>
          </a:p>
          <a:p>
            <a:r>
              <a:rPr lang="en-US" dirty="0" smtClean="0"/>
              <a:t>Create Joins</a:t>
            </a:r>
          </a:p>
          <a:p>
            <a:pPr lvl="1"/>
            <a:r>
              <a:rPr lang="en-US" sz="1800" dirty="0" smtClean="0"/>
              <a:t>Between Local tables</a:t>
            </a:r>
          </a:p>
          <a:p>
            <a:pPr lvl="1"/>
            <a:r>
              <a:rPr lang="en-US" sz="1800" dirty="0" smtClean="0"/>
              <a:t>ROWSET Queries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22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luralsight_PowerPoint_Template_October_2018.pptx" id="{2BDDEC3B-8D55-4AFC-8ED3-6CAF26EBB31F}" vid="{514194D0-3BD3-4C1D-A418-B7BC0CB87A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Pluralsight_PowerPoint_Template_October_2018</Template>
  <TotalTime>40396</TotalTime>
  <Words>915</Words>
  <Application>Microsoft Office PowerPoint</Application>
  <PresentationFormat>Custom</PresentationFormat>
  <Paragraphs>114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Pluralsight default theme</vt:lpstr>
      <vt:lpstr>Substituting a Table with a ROWSET Function</vt:lpstr>
      <vt:lpstr>Slide 2</vt:lpstr>
      <vt:lpstr>Five ROWSET Functions</vt:lpstr>
      <vt:lpstr>ROWSET Functions</vt:lpstr>
      <vt:lpstr>OPENROWSET</vt:lpstr>
      <vt:lpstr>ROWSET Functions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Andrew</cp:lastModifiedBy>
  <cp:revision>1636</cp:revision>
  <dcterms:created xsi:type="dcterms:W3CDTF">2019-07-15T18:42:32Z</dcterms:created>
  <dcterms:modified xsi:type="dcterms:W3CDTF">2019-11-05T00:07:25Z</dcterms:modified>
</cp:coreProperties>
</file>