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5" r:id="rId10"/>
    <p:sldId id="262" r:id="rId11"/>
    <p:sldId id="270" r:id="rId12"/>
    <p:sldId id="263" r:id="rId13"/>
    <p:sldId id="266" r:id="rId14"/>
    <p:sldId id="267" r:id="rId15"/>
    <p:sldId id="268" r:id="rId16"/>
    <p:sldId id="278" r:id="rId17"/>
    <p:sldId id="269" r:id="rId18"/>
    <p:sldId id="271" r:id="rId19"/>
    <p:sldId id="279" r:id="rId20"/>
    <p:sldId id="280" r:id="rId21"/>
    <p:sldId id="281" r:id="rId22"/>
    <p:sldId id="272" r:id="rId23"/>
    <p:sldId id="277" r:id="rId24"/>
    <p:sldId id="273" r:id="rId25"/>
    <p:sldId id="274" r:id="rId26"/>
    <p:sldId id="276" r:id="rId27"/>
    <p:sldId id="285" r:id="rId28"/>
    <p:sldId id="286" r:id="rId29"/>
    <p:sldId id="289" r:id="rId30"/>
    <p:sldId id="290" r:id="rId31"/>
    <p:sldId id="287" r:id="rId32"/>
    <p:sldId id="264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2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9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7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3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3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3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12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66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0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7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C8F2-8973-43F4-9753-5E5D77A27C30}" type="datetimeFigureOut">
              <a:rPr lang="en-GB" smtClean="0"/>
              <a:t>15/08/2016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5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Algorithmic Trading Tutor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Michael Matthew </a:t>
            </a:r>
            <a:r>
              <a:rPr lang="en-GB" dirty="0" smtClean="0"/>
              <a:t>Gallagher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0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Weighted Average Price 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92" y="1799771"/>
            <a:ext cx="8060010" cy="4377192"/>
          </a:xfrm>
        </p:spPr>
      </p:pic>
    </p:spTree>
    <p:extLst>
      <p:ext uri="{BB962C8B-B14F-4D97-AF65-F5344CB8AC3E}">
        <p14:creationId xmlns:p14="http://schemas.microsoft.com/office/powerpoint/2010/main" val="326128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5" y="464458"/>
            <a:ext cx="10599393" cy="59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5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Percentage of Volume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natural extension of a market “follow” based trading strategy.</a:t>
            </a:r>
          </a:p>
          <a:p>
            <a:r>
              <a:rPr lang="en-GB" dirty="0" smtClean="0"/>
              <a:t>Belongs to the family of Impact Driven Trading Algorithms.</a:t>
            </a:r>
          </a:p>
          <a:p>
            <a:r>
              <a:rPr lang="en-GB" dirty="0" smtClean="0"/>
              <a:t>POV algorithms the trading schedule is dynamically determined. .</a:t>
            </a:r>
          </a:p>
          <a:p>
            <a:r>
              <a:rPr lang="en-GB" dirty="0" smtClean="0"/>
              <a:t>The benchmark that T.W.A.P algorithm follows is a market volume.</a:t>
            </a:r>
          </a:p>
          <a:p>
            <a:r>
              <a:rPr lang="en-GB" dirty="0" smtClean="0"/>
              <a:t>Input Parameters : Start Time/  Amount / % benchmark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64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Percentage of Volume 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7" y="1825625"/>
            <a:ext cx="7830646" cy="4351338"/>
          </a:xfrm>
        </p:spPr>
      </p:pic>
    </p:spTree>
    <p:extLst>
      <p:ext uri="{BB962C8B-B14F-4D97-AF65-F5344CB8AC3E}">
        <p14:creationId xmlns:p14="http://schemas.microsoft.com/office/powerpoint/2010/main" val="75279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3" y="435430"/>
            <a:ext cx="10470311" cy="5886676"/>
          </a:xfrm>
        </p:spPr>
      </p:pic>
    </p:spTree>
    <p:extLst>
      <p:ext uri="{BB962C8B-B14F-4D97-AF65-F5344CB8AC3E}">
        <p14:creationId xmlns:p14="http://schemas.microsoft.com/office/powerpoint/2010/main" val="295830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9" y="522516"/>
            <a:ext cx="10367050" cy="5828620"/>
          </a:xfrm>
        </p:spPr>
      </p:pic>
    </p:spTree>
    <p:extLst>
      <p:ext uri="{BB962C8B-B14F-4D97-AF65-F5344CB8AC3E}">
        <p14:creationId xmlns:p14="http://schemas.microsoft.com/office/powerpoint/2010/main" val="156202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Provide Historic stock data for the algorithms to operate on . 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42" y="2271261"/>
            <a:ext cx="7156882" cy="3710976"/>
          </a:xfrm>
        </p:spPr>
      </p:pic>
      <p:sp>
        <p:nvSpPr>
          <p:cNvPr id="6" name="TextBox 5"/>
          <p:cNvSpPr txBox="1"/>
          <p:nvPr/>
        </p:nvSpPr>
        <p:spPr>
          <a:xfrm>
            <a:off x="747132" y="2419815"/>
            <a:ext cx="32115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in-memory, embedded deployment of the h2 database was used combined with the  </a:t>
            </a:r>
            <a:r>
              <a:rPr lang="en-GB" dirty="0" err="1" smtClean="0"/>
              <a:t>Ebean</a:t>
            </a:r>
            <a:r>
              <a:rPr lang="en-GB" dirty="0" smtClean="0"/>
              <a:t> ORM.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/>
              <a:t>J</a:t>
            </a:r>
            <a:r>
              <a:rPr lang="en-GB" dirty="0" err="1" smtClean="0"/>
              <a:t>avascript</a:t>
            </a:r>
            <a:r>
              <a:rPr lang="en-GB" dirty="0" smtClean="0"/>
              <a:t> library </a:t>
            </a:r>
            <a:r>
              <a:rPr lang="en-GB" dirty="0" err="1" smtClean="0"/>
              <a:t>DataTables</a:t>
            </a:r>
            <a:r>
              <a:rPr lang="en-GB" dirty="0" smtClean="0"/>
              <a:t> was used to create a user interface. </a:t>
            </a:r>
            <a:r>
              <a:rPr lang="en-GB" dirty="0"/>
              <a:t>O</a:t>
            </a:r>
            <a:r>
              <a:rPr lang="en-GB" dirty="0" smtClean="0"/>
              <a:t>ffers several pieces of additional interactive functionality to  plain HTML tables . This functionality includes : Variable table length pagination/On-the-fly  filtering,  Multi-column sorting and auto handling column widths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31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74829" cy="10863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Aim : Teach users about the code implementation of these algorithms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27" y="2043339"/>
            <a:ext cx="7739489" cy="4351338"/>
          </a:xfrm>
        </p:spPr>
      </p:pic>
      <p:sp>
        <p:nvSpPr>
          <p:cNvPr id="7" name="TextBox 6"/>
          <p:cNvSpPr txBox="1"/>
          <p:nvPr/>
        </p:nvSpPr>
        <p:spPr>
          <a:xfrm>
            <a:off x="711200" y="2322286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JavaScript browser based editor Ace.js was used to show user the code implementation of the sites algorithms.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987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9686" cy="104276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Aim : Teach users technically terminology of the field.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29" y="1375020"/>
            <a:ext cx="7002963" cy="5145729"/>
          </a:xfrm>
        </p:spPr>
      </p:pic>
    </p:spTree>
    <p:extLst>
      <p:ext uri="{BB962C8B-B14F-4D97-AF65-F5344CB8AC3E}">
        <p14:creationId xmlns:p14="http://schemas.microsoft.com/office/powerpoint/2010/main" val="273293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Based Learning :</a:t>
            </a:r>
            <a:r>
              <a:rPr lang="en-GB" dirty="0" err="1" smtClean="0"/>
              <a:t>HyperLinks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4" y="1891410"/>
            <a:ext cx="7899901" cy="4631920"/>
          </a:xfrm>
        </p:spPr>
      </p:pic>
      <p:sp>
        <p:nvSpPr>
          <p:cNvPr id="7" name="Down Arrow 6"/>
          <p:cNvSpPr/>
          <p:nvPr/>
        </p:nvSpPr>
        <p:spPr>
          <a:xfrm rot="7416026">
            <a:off x="7217491" y="2747447"/>
            <a:ext cx="682172" cy="11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91015" y="2185639"/>
            <a:ext cx="2977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ALFORD (2002 ) :</a:t>
            </a:r>
          </a:p>
          <a:p>
            <a:endParaRPr lang="en-GB" sz="2000" dirty="0"/>
          </a:p>
          <a:p>
            <a:r>
              <a:rPr lang="en-GB" sz="2000" dirty="0" smtClean="0"/>
              <a:t>Hyperlink </a:t>
            </a:r>
            <a:r>
              <a:rPr lang="en-GB" sz="2000" dirty="0"/>
              <a:t>and searching capabilities, fit well into  the constructivist learning theory, where learners search out and create their own knowledge </a:t>
            </a:r>
            <a:r>
              <a:rPr lang="en-GB" sz="2000" dirty="0" smtClean="0"/>
              <a:t>bases 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642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24" y="25976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Aim : Create an online teaching tool to educate users about financial trading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87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0668"/>
            <a:ext cx="10515600" cy="1325563"/>
          </a:xfrm>
        </p:spPr>
        <p:txBody>
          <a:bodyPr/>
          <a:lstStyle/>
          <a:p>
            <a:r>
              <a:rPr lang="en-GB" dirty="0" smtClean="0"/>
              <a:t>Aim : Let users create and add their own algorithms to the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22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: Let users create and add their own algorithms to the system.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5" y="2378671"/>
            <a:ext cx="3858163" cy="2838846"/>
          </a:xfrm>
        </p:spPr>
      </p:pic>
      <p:sp>
        <p:nvSpPr>
          <p:cNvPr id="5" name="Right Arrow 4"/>
          <p:cNvSpPr/>
          <p:nvPr/>
        </p:nvSpPr>
        <p:spPr>
          <a:xfrm>
            <a:off x="5442857" y="3384437"/>
            <a:ext cx="1582057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07086" y="3338286"/>
            <a:ext cx="248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JAR File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54042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7743" cy="1536246"/>
          </a:xfrm>
        </p:spPr>
        <p:txBody>
          <a:bodyPr>
            <a:normAutofit/>
          </a:bodyPr>
          <a:lstStyle/>
          <a:p>
            <a:r>
              <a:rPr lang="en-GB" dirty="0" smtClean="0"/>
              <a:t>Aim : Let users create and add their own algorithms to the teaching tool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4" y="2046514"/>
            <a:ext cx="7680477" cy="3926419"/>
          </a:xfrm>
        </p:spPr>
      </p:pic>
    </p:spTree>
    <p:extLst>
      <p:ext uri="{BB962C8B-B14F-4D97-AF65-F5344CB8AC3E}">
        <p14:creationId xmlns:p14="http://schemas.microsoft.com/office/powerpoint/2010/main" val="251848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: Let users create and add their own algorithms to the teaching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 A java </a:t>
            </a:r>
            <a:r>
              <a:rPr lang="en-GB" dirty="0" err="1" smtClean="0"/>
              <a:t>ClassLoader</a:t>
            </a:r>
            <a:r>
              <a:rPr lang="en-GB" dirty="0" smtClean="0"/>
              <a:t> object is used to load the classes contained in the uploaded JAR file onto the running web applications </a:t>
            </a:r>
            <a:r>
              <a:rPr lang="en-GB" dirty="0" err="1"/>
              <a:t>C</a:t>
            </a:r>
            <a:r>
              <a:rPr lang="en-GB" dirty="0" err="1" smtClean="0"/>
              <a:t>lasspath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r>
              <a:rPr lang="en-GB" dirty="0" smtClean="0"/>
              <a:t>An instance of the newly loaded </a:t>
            </a:r>
            <a:r>
              <a:rPr lang="en-GB" dirty="0" err="1" smtClean="0"/>
              <a:t>timepoint</a:t>
            </a:r>
            <a:r>
              <a:rPr lang="en-GB" dirty="0" smtClean="0"/>
              <a:t> class is instantiated. This is used with a default date object  set to the time of market open , and a default stock data input file to instantiate a copy of the newly loaded stock class.</a:t>
            </a:r>
          </a:p>
          <a:p>
            <a:endParaRPr lang="en-GB" dirty="0" smtClean="0"/>
          </a:p>
          <a:p>
            <a:r>
              <a:rPr lang="en-GB" dirty="0" smtClean="0"/>
              <a:t> Once the newly loaded in stock class has been created, the user defined algorithm contained inside the Stock class is then executed.  </a:t>
            </a:r>
          </a:p>
          <a:p>
            <a:endParaRPr lang="en-GB" dirty="0" smtClean="0"/>
          </a:p>
          <a:p>
            <a:r>
              <a:rPr lang="en-GB" dirty="0" smtClean="0"/>
              <a:t>The loaded in stock class cannot be used to interact with any of the running systems defined functions due to possible security conflicts . A stock object which is instantiated from the running web application is instantiated , and the values from the two </a:t>
            </a:r>
            <a:r>
              <a:rPr lang="en-GB" dirty="0" err="1" smtClean="0"/>
              <a:t>timepoint</a:t>
            </a:r>
            <a:r>
              <a:rPr lang="en-GB" dirty="0" smtClean="0"/>
              <a:t> arrays of the JAR originated stock class are copied into this newly instantiated identical class.    </a:t>
            </a:r>
          </a:p>
          <a:p>
            <a:endParaRPr lang="en-GB" dirty="0" smtClean="0"/>
          </a:p>
          <a:p>
            <a:r>
              <a:rPr lang="en-GB" dirty="0" smtClean="0"/>
              <a:t> The purchased array of the newly instantiated stock class, which originates from the running web application, is then used as output information to be input into a </a:t>
            </a:r>
            <a:r>
              <a:rPr lang="en-GB" dirty="0" err="1" smtClean="0"/>
              <a:t>Scala</a:t>
            </a:r>
            <a:r>
              <a:rPr lang="en-GB" dirty="0" smtClean="0"/>
              <a:t> play template and displayed on the system via highstocks.js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3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365125"/>
            <a:ext cx="5602514" cy="1325563"/>
          </a:xfrm>
        </p:spPr>
        <p:txBody>
          <a:bodyPr/>
          <a:lstStyle/>
          <a:p>
            <a:r>
              <a:rPr lang="en-GB" dirty="0" smtClean="0"/>
              <a:t>User Interface . 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4" y="1850345"/>
            <a:ext cx="5836077" cy="43596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53" y="365125"/>
            <a:ext cx="5858693" cy="306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53" y="3680518"/>
            <a:ext cx="583964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5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85" y="304799"/>
            <a:ext cx="10515600" cy="1124631"/>
          </a:xfrm>
        </p:spPr>
        <p:txBody>
          <a:bodyPr/>
          <a:lstStyle/>
          <a:p>
            <a:r>
              <a:rPr lang="en-GB" dirty="0" smtClean="0"/>
              <a:t>Menu Screen . 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93" y="1690688"/>
            <a:ext cx="9473178" cy="5167188"/>
          </a:xfrm>
        </p:spPr>
      </p:pic>
    </p:spTree>
    <p:extLst>
      <p:ext uri="{BB962C8B-B14F-4D97-AF65-F5344CB8AC3E}">
        <p14:creationId xmlns:p14="http://schemas.microsoft.com/office/powerpoint/2010/main" val="1913030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Evaluation : Participant Brief -&gt; Think Aloud -&gt; Questionnaire (x2)</a:t>
            </a:r>
            <a:br>
              <a:rPr lang="en-GB" sz="3200" dirty="0" smtClean="0"/>
            </a:br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Participant Brief : </a:t>
            </a:r>
            <a:r>
              <a:rPr lang="en-GB" sz="2000" dirty="0"/>
              <a:t>D</a:t>
            </a:r>
            <a:r>
              <a:rPr lang="en-GB" sz="2000" dirty="0" smtClean="0"/>
              <a:t>escribed the aims and motivations behind the system . Asked to answer a few simple questions to gauge their competency using web based applications,  and to gauge their personal interest and background experience in the systems domain.</a:t>
            </a:r>
          </a:p>
          <a:p>
            <a:endParaRPr lang="en-GB" sz="2000" dirty="0"/>
          </a:p>
          <a:p>
            <a:r>
              <a:rPr lang="en-GB" sz="2000" dirty="0" smtClean="0"/>
              <a:t>Think Aloud : Participants were encouraged to talk out loud as they performed a series of tasks, designed to provide a full overview of the complete functionality provided by the system.</a:t>
            </a:r>
          </a:p>
          <a:p>
            <a:endParaRPr lang="en-GB" sz="2000" dirty="0"/>
          </a:p>
          <a:p>
            <a:r>
              <a:rPr lang="en-GB" sz="2000" dirty="0" smtClean="0"/>
              <a:t>Questionnaire : </a:t>
            </a:r>
            <a:r>
              <a:rPr lang="en-GB" sz="2000" dirty="0"/>
              <a:t>U</a:t>
            </a:r>
            <a:r>
              <a:rPr lang="en-GB" sz="2000" dirty="0" smtClean="0"/>
              <a:t>sers were asked them to rate their interest in the applications after their initial experience using the system.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2 x 4 </a:t>
            </a:r>
            <a:r>
              <a:rPr lang="en-GB" sz="2000" dirty="0"/>
              <a:t>T</a:t>
            </a:r>
            <a:r>
              <a:rPr lang="en-GB" sz="2000" dirty="0" smtClean="0"/>
              <a:t>est </a:t>
            </a:r>
            <a:r>
              <a:rPr lang="en-GB" sz="2000" dirty="0"/>
              <a:t>S</a:t>
            </a:r>
            <a:r>
              <a:rPr lang="en-GB" sz="2000" dirty="0" smtClean="0"/>
              <a:t>ubjects . 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6847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73" y="28457"/>
            <a:ext cx="5098047" cy="6858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4" y="157957"/>
            <a:ext cx="4751951" cy="6700043"/>
          </a:xfrm>
        </p:spPr>
      </p:pic>
    </p:spTree>
    <p:extLst>
      <p:ext uri="{BB962C8B-B14F-4D97-AF65-F5344CB8AC3E}">
        <p14:creationId xmlns:p14="http://schemas.microsoft.com/office/powerpoint/2010/main" val="208268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Usability Evaluation Results : Highlight The System Workflow </a:t>
            </a:r>
            <a:br>
              <a:rPr lang="en-GB" sz="3200" dirty="0" smtClean="0"/>
            </a:b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65" y="3163771"/>
            <a:ext cx="6233275" cy="32927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1601510"/>
            <a:ext cx="6309941" cy="31245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791453">
            <a:off x="9523141" y="5046916"/>
            <a:ext cx="95900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8791453">
            <a:off x="4502320" y="1265582"/>
            <a:ext cx="95900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6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Usability Evaluation Results : Highlight System functionality 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2" y="1483113"/>
            <a:ext cx="8906344" cy="5007374"/>
          </a:xfrm>
        </p:spPr>
      </p:pic>
      <p:sp>
        <p:nvSpPr>
          <p:cNvPr id="5" name="Right Arrow 4"/>
          <p:cNvSpPr/>
          <p:nvPr/>
        </p:nvSpPr>
        <p:spPr>
          <a:xfrm rot="21197889">
            <a:off x="1767955" y="4041197"/>
            <a:ext cx="95900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Motivations : Rise of prominence of the industry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of 2011, Automated trading accounted for over 73% of all US equity trading volume.</a:t>
            </a:r>
          </a:p>
          <a:p>
            <a:endParaRPr lang="en-GB" dirty="0"/>
          </a:p>
          <a:p>
            <a:r>
              <a:rPr lang="en-GB" dirty="0" smtClean="0"/>
              <a:t>In 2006, at the London Stock Exchange, over 40% of all orders were entered by algorithmic traders.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71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Usability Evaluation Results : Highlight Algorithms Results 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12" y="1395303"/>
            <a:ext cx="9279852" cy="5217369"/>
          </a:xfrm>
        </p:spPr>
      </p:pic>
      <p:sp>
        <p:nvSpPr>
          <p:cNvPr id="5" name="Right Arrow 4"/>
          <p:cNvSpPr/>
          <p:nvPr/>
        </p:nvSpPr>
        <p:spPr>
          <a:xfrm rot="11370063">
            <a:off x="5224833" y="6079458"/>
            <a:ext cx="95900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2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Results : Bugs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unused  action button had been left in on the third slide</a:t>
            </a:r>
          </a:p>
          <a:p>
            <a:r>
              <a:rPr lang="en-GB" dirty="0" smtClean="0"/>
              <a:t>The menu bar at the top of the screen had not been added to the sites "select stock" page</a:t>
            </a:r>
          </a:p>
          <a:p>
            <a:r>
              <a:rPr lang="en-GB" dirty="0" smtClean="0"/>
              <a:t>The sizing of the background image of the third slide in the sites welcome page slide show was being displayed at an incorrect ratio. </a:t>
            </a:r>
          </a:p>
          <a:p>
            <a:endParaRPr lang="en-GB" dirty="0" smtClean="0"/>
          </a:p>
          <a:p>
            <a:r>
              <a:rPr lang="en-GB" dirty="0" smtClean="0"/>
              <a:t> + Typo’s / Ambiguous language /  Alternative terminology /etc. 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49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Created in interactive tool to teach user about two selected trading algorithms.</a:t>
            </a:r>
          </a:p>
          <a:p>
            <a:r>
              <a:rPr lang="en-GB" dirty="0" smtClean="0"/>
              <a:t>Users learn about the operation of the two algorithms by selecting  historical stock data for the algorithms to operate on, and entering input parameters to the algorithms.</a:t>
            </a:r>
          </a:p>
          <a:p>
            <a:r>
              <a:rPr lang="en-GB" dirty="0" smtClean="0"/>
              <a:t>Users can learn about the operation of the two algorithms by viewing the code implementation of each of the algorithms.</a:t>
            </a:r>
          </a:p>
          <a:p>
            <a:r>
              <a:rPr lang="en-GB" dirty="0" smtClean="0"/>
              <a:t> Us can inquire about any unknown  technically terminology  used to explain their operation by using the site dictionary.  </a:t>
            </a:r>
          </a:p>
          <a:p>
            <a:r>
              <a:rPr lang="en-GB" dirty="0" smtClean="0"/>
              <a:t>Advanced users can take a copy of one of the sites hosted algorithms, modify it, and then up upload it to be viewed on the 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450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14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Huge Thanks to Tim </a:t>
            </a:r>
            <a:r>
              <a:rPr lang="en-GB" dirty="0" err="1" smtClean="0"/>
              <a:t>Storer</a:t>
            </a:r>
            <a:r>
              <a:rPr lang="en-GB" dirty="0" smtClean="0"/>
              <a:t> for his extensive guidance, knowledge, and support throughout the project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8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Motivations : High Profile News Stories Increasing Interest in the Field.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93056" y="1888368"/>
            <a:ext cx="10660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1888368"/>
            <a:ext cx="102507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Knight </a:t>
            </a:r>
            <a:r>
              <a:rPr lang="en-GB" sz="2800" dirty="0"/>
              <a:t>C</a:t>
            </a:r>
            <a:r>
              <a:rPr lang="en-GB" sz="2800" dirty="0" smtClean="0"/>
              <a:t>apital ex-largest automated trading firm of U.S. equities. In its prime had a market share of over 17% of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On August 1, 2012, Knight Capital accidentally deployed test software code to a production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</a:t>
            </a:r>
            <a:r>
              <a:rPr lang="en-GB" sz="2800" dirty="0" smtClean="0"/>
              <a:t>ost $440 million in 30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The next day 75 % of Knight's equity value had been erased.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475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Motivations : Increased Awareness of Potential Dangers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Algorithmic trading has been found to decrease market price stability.</a:t>
            </a:r>
          </a:p>
          <a:p>
            <a:r>
              <a:rPr lang="en-GB" dirty="0" smtClean="0"/>
              <a:t>2010 May 6th Flash Crash saw the Dow Jones Industrial Average plunged 600 points in 5 minutes, wiping $600 billion off the market value ( 9%).</a:t>
            </a:r>
            <a:endParaRPr lang="en-GB" dirty="0"/>
          </a:p>
          <a:p>
            <a:r>
              <a:rPr lang="en-GB" dirty="0" smtClean="0"/>
              <a:t> Dow : IBM, Microsoft,  Intel, JP Morgan, Nike, Coca-Cola. . </a:t>
            </a:r>
          </a:p>
          <a:p>
            <a:r>
              <a:rPr lang="en-GB" dirty="0" smtClean="0"/>
              <a:t>The drop was broadcast live on CNBC, with commentator Jim Cramer declaring live, "That is not a real price ! ! Just go buy ! !”</a:t>
            </a:r>
          </a:p>
          <a:p>
            <a:r>
              <a:rPr lang="en-GB" i="1" dirty="0" smtClean="0"/>
              <a:t>Regulators found HFT's exacerbated price declines.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7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Aim : Create in interactive tool to teach user about two selected financial trading algorithms.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992914"/>
          </a:xfrm>
        </p:spPr>
        <p:txBody>
          <a:bodyPr>
            <a:normAutofit/>
          </a:bodyPr>
          <a:lstStyle/>
          <a:p>
            <a:r>
              <a:rPr lang="en-GB" dirty="0" smtClean="0"/>
              <a:t>Teach users how to operation two trading algorithms.</a:t>
            </a:r>
          </a:p>
          <a:p>
            <a:endParaRPr lang="en-GB" dirty="0" smtClean="0"/>
          </a:p>
          <a:p>
            <a:r>
              <a:rPr lang="en-GB" dirty="0" smtClean="0"/>
              <a:t>Teach users the challenges that these algorithms are designed to tackle.</a:t>
            </a:r>
          </a:p>
          <a:p>
            <a:endParaRPr lang="en-GB" dirty="0"/>
          </a:p>
          <a:p>
            <a:r>
              <a:rPr lang="en-GB" dirty="0" smtClean="0"/>
              <a:t>Teach users about the code implementation of these algorithms .</a:t>
            </a:r>
          </a:p>
          <a:p>
            <a:endParaRPr lang="en-GB" dirty="0"/>
          </a:p>
          <a:p>
            <a:r>
              <a:rPr lang="en-GB" dirty="0" smtClean="0"/>
              <a:t>Teach users technically terminology related to the field.</a:t>
            </a:r>
          </a:p>
          <a:p>
            <a:endParaRPr lang="en-GB" dirty="0" smtClean="0"/>
          </a:p>
          <a:p>
            <a:r>
              <a:rPr lang="en-GB" dirty="0" smtClean="0"/>
              <a:t>Let users create and add their own algorithms to the teaching tool.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8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Historic Tick Data : Google Finance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7554"/>
            <a:ext cx="4944165" cy="2686425"/>
          </a:xfrm>
        </p:spPr>
      </p:pic>
      <p:sp>
        <p:nvSpPr>
          <p:cNvPr id="5" name="TextBox 4"/>
          <p:cNvSpPr txBox="1"/>
          <p:nvPr/>
        </p:nvSpPr>
        <p:spPr>
          <a:xfrm>
            <a:off x="304799" y="1027906"/>
            <a:ext cx="11538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http://www.google.com/finance/getprices?i=[PERIOD]&amp;p=[DAYS]d&amp;f=d,o,h,l,c,v&amp;df=cpct&amp;q=[TICKER].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132" y="2867554"/>
            <a:ext cx="45496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First a high quality data source of historic stock had to be found </a:t>
            </a:r>
          </a:p>
          <a:p>
            <a:endParaRPr lang="en-GB" sz="2400" dirty="0"/>
          </a:p>
          <a:p>
            <a:r>
              <a:rPr lang="en-GB" sz="2400" dirty="0" smtClean="0"/>
              <a:t>The service works by sending a URL request query to the service contain stock, date and frequency information of the stock required. The service then print out the requested information in a  .</a:t>
            </a:r>
            <a:r>
              <a:rPr lang="en-GB" sz="2400" dirty="0" err="1" smtClean="0"/>
              <a:t>csv</a:t>
            </a:r>
            <a:r>
              <a:rPr lang="en-GB" sz="2400" dirty="0" smtClean="0"/>
              <a:t> file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69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2634265"/>
            <a:ext cx="7830643" cy="2734057"/>
          </a:xfrm>
        </p:spPr>
      </p:pic>
    </p:spTree>
    <p:extLst>
      <p:ext uri="{BB962C8B-B14F-4D97-AF65-F5344CB8AC3E}">
        <p14:creationId xmlns:p14="http://schemas.microsoft.com/office/powerpoint/2010/main" val="31223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Weighted Average Price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 natural extension of early Order Slicing based trading strategies.</a:t>
            </a:r>
          </a:p>
          <a:p>
            <a:r>
              <a:rPr lang="en-GB" dirty="0"/>
              <a:t>B</a:t>
            </a:r>
            <a:r>
              <a:rPr lang="en-GB" dirty="0" smtClean="0"/>
              <a:t>elongs to the family of Impact Driven Trading Algorithms.</a:t>
            </a:r>
          </a:p>
          <a:p>
            <a:r>
              <a:rPr lang="en-GB" dirty="0" smtClean="0"/>
              <a:t>Schedule based algorithm. Does not respond to changes in the stocks its </a:t>
            </a:r>
            <a:r>
              <a:rPr lang="en-GB" dirty="0" err="1" smtClean="0"/>
              <a:t>purchasings</a:t>
            </a:r>
            <a:r>
              <a:rPr lang="en-GB" smtClean="0"/>
              <a:t> price </a:t>
            </a:r>
            <a:r>
              <a:rPr lang="en-GB" dirty="0" smtClean="0"/>
              <a:t>or volume .</a:t>
            </a:r>
          </a:p>
          <a:p>
            <a:r>
              <a:rPr lang="en-GB" dirty="0" smtClean="0"/>
              <a:t>The benchmark that T.W.A.P algorithm follows is a time schedule.</a:t>
            </a:r>
          </a:p>
          <a:p>
            <a:r>
              <a:rPr lang="en-GB" dirty="0" smtClean="0"/>
              <a:t>Input Parameters : Start Time/ End Time / Amount /Period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98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1223</Words>
  <Application>Microsoft Office PowerPoint</Application>
  <PresentationFormat>Widescreen</PresentationFormat>
  <Paragraphs>117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Algorithmic Trading Tutor </vt:lpstr>
      <vt:lpstr>Aim : Create an online teaching tool to educate users about financial trading algorithms</vt:lpstr>
      <vt:lpstr>Motivations : Rise of prominence of the industry </vt:lpstr>
      <vt:lpstr>Motivations : High Profile News Stories Increasing Interest in the Field.</vt:lpstr>
      <vt:lpstr>Motivations : Increased Awareness of Potential Dangers </vt:lpstr>
      <vt:lpstr>Aim : Create in interactive tool to teach user about two selected financial trading algorithms. </vt:lpstr>
      <vt:lpstr>Historic Tick Data : Google Finance</vt:lpstr>
      <vt:lpstr>Data Structures </vt:lpstr>
      <vt:lpstr>Time Weighted Average Price Algorithm</vt:lpstr>
      <vt:lpstr>Time Weighted Average Price Algorithm</vt:lpstr>
      <vt:lpstr>PowerPoint Presentation</vt:lpstr>
      <vt:lpstr>Percentage of Volume Algorithm</vt:lpstr>
      <vt:lpstr>Percentage of Volume Algorithm</vt:lpstr>
      <vt:lpstr>PowerPoint Presentation</vt:lpstr>
      <vt:lpstr>PowerPoint Presentation</vt:lpstr>
      <vt:lpstr>Provide Historic stock data for the algorithms to operate on . .</vt:lpstr>
      <vt:lpstr>Aim : Teach users about the code implementation of these algorithms</vt:lpstr>
      <vt:lpstr>Aim : Teach users technically terminology of the field. </vt:lpstr>
      <vt:lpstr>Web Based Learning :HyperLinks</vt:lpstr>
      <vt:lpstr>Aim : Let users create and add their own algorithms to the system.</vt:lpstr>
      <vt:lpstr>Aim : Let users create and add their own algorithms to the system.</vt:lpstr>
      <vt:lpstr>Aim : Let users create and add their own algorithms to the teaching tool</vt:lpstr>
      <vt:lpstr>Aim : Let users create and add their own algorithms to the teaching tool</vt:lpstr>
      <vt:lpstr>User Interface . .</vt:lpstr>
      <vt:lpstr>Menu Screen . .</vt:lpstr>
      <vt:lpstr>Evaluation : Participant Brief -&gt; Think Aloud -&gt; Questionnaire (x2)  </vt:lpstr>
      <vt:lpstr>PowerPoint Presentation</vt:lpstr>
      <vt:lpstr>Usability Evaluation Results : Highlight The System Workflow  </vt:lpstr>
      <vt:lpstr>Usability Evaluation Results : Highlight System functionality </vt:lpstr>
      <vt:lpstr>Usability Evaluation Results : Highlight Algorithms Results </vt:lpstr>
      <vt:lpstr>Evaluation Results : Bugs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 Tutor</dc:title>
  <dc:creator>User</dc:creator>
  <cp:lastModifiedBy>User</cp:lastModifiedBy>
  <cp:revision>29</cp:revision>
  <dcterms:created xsi:type="dcterms:W3CDTF">2014-03-25T14:24:22Z</dcterms:created>
  <dcterms:modified xsi:type="dcterms:W3CDTF">2016-08-15T19:34:18Z</dcterms:modified>
</cp:coreProperties>
</file>