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he Seasons" charset="1" panose="00000000000000000000"/>
      <p:regular r:id="rId19"/>
    </p:embeddedFont>
    <p:embeddedFont>
      <p:font typeface="Times New Roman Bold" charset="1" panose="02030802070405020303"/>
      <p:regular r:id="rId20"/>
    </p:embeddedFont>
    <p:embeddedFont>
      <p:font typeface="Times New Roman" charset="1" panose="02030502070405020303"/>
      <p:regular r:id="rId21"/>
    </p:embeddedFont>
    <p:embeddedFont>
      <p:font typeface="Bukhari Script"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8753475" y="1291112"/>
            <a:ext cx="9534525" cy="4503507"/>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AMAZON DATA FINANCIAL ANALYSIS</a:t>
            </a:r>
          </a:p>
        </p:txBody>
      </p:sp>
      <p:sp>
        <p:nvSpPr>
          <p:cNvPr name="TextBox 24" id="24"/>
          <p:cNvSpPr txBox="true"/>
          <p:nvPr/>
        </p:nvSpPr>
        <p:spPr>
          <a:xfrm rot="0">
            <a:off x="9139238" y="4249709"/>
            <a:ext cx="9525" cy="1530407"/>
          </a:xfrm>
          <a:prstGeom prst="rect">
            <a:avLst/>
          </a:prstGeom>
        </p:spPr>
        <p:txBody>
          <a:bodyPr anchor="t" rtlCol="false" tIns="0" lIns="0" bIns="0" rIns="0">
            <a:spAutoFit/>
          </a:bodyPr>
          <a:lstStyle/>
          <a:p>
            <a:pPr algn="ctr">
              <a:lnSpc>
                <a:spcPts val="11721"/>
              </a:lnSpc>
              <a:spcBef>
                <a:spcPct val="0"/>
              </a:spcBef>
            </a:pPr>
          </a:p>
        </p:txBody>
      </p:sp>
      <p:sp>
        <p:nvSpPr>
          <p:cNvPr name="TextBox 25" id="25"/>
          <p:cNvSpPr txBox="true"/>
          <p:nvPr/>
        </p:nvSpPr>
        <p:spPr>
          <a:xfrm rot="0">
            <a:off x="10184606" y="6175619"/>
            <a:ext cx="6672262" cy="991870"/>
          </a:xfrm>
          <a:prstGeom prst="rect">
            <a:avLst/>
          </a:prstGeom>
        </p:spPr>
        <p:txBody>
          <a:bodyPr anchor="t" rtlCol="false" tIns="0" lIns="0" bIns="0" rIns="0">
            <a:spAutoFit/>
          </a:bodyPr>
          <a:lstStyle/>
          <a:p>
            <a:pPr algn="ctr">
              <a:lnSpc>
                <a:spcPts val="7279"/>
              </a:lnSpc>
            </a:pPr>
            <a:r>
              <a:rPr lang="en-US" sz="5199">
                <a:solidFill>
                  <a:srgbClr val="FF9900"/>
                </a:solidFill>
                <a:latin typeface="Times New Roman Bold"/>
                <a:ea typeface="Times New Roman Bold"/>
                <a:cs typeface="Times New Roman Bold"/>
                <a:sym typeface="Times New Roman Bold"/>
              </a:rPr>
              <a:t>By- Ayush Kumar Singh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0" y="3506326"/>
            <a:ext cx="8715375" cy="3017173"/>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Data Analysis Report</a:t>
            </a:r>
          </a:p>
        </p:txBody>
      </p:sp>
      <p:sp>
        <p:nvSpPr>
          <p:cNvPr name="TextBox 24" id="24"/>
          <p:cNvSpPr txBox="true"/>
          <p:nvPr/>
        </p:nvSpPr>
        <p:spPr>
          <a:xfrm rot="0">
            <a:off x="8982075" y="1940413"/>
            <a:ext cx="8743953" cy="7408374"/>
          </a:xfrm>
          <a:prstGeom prst="rect">
            <a:avLst/>
          </a:prstGeom>
        </p:spPr>
        <p:txBody>
          <a:bodyPr anchor="t" rtlCol="false" tIns="0" lIns="0" bIns="0" rIns="0">
            <a:spAutoFit/>
          </a:bodyPr>
          <a:lstStyle/>
          <a:p>
            <a:pPr algn="l">
              <a:lnSpc>
                <a:spcPts val="3264"/>
              </a:lnSpc>
            </a:pPr>
            <a:r>
              <a:rPr lang="en-US" sz="2331">
                <a:solidFill>
                  <a:srgbClr val="000000"/>
                </a:solidFill>
                <a:latin typeface="Times New Roman Bold"/>
                <a:ea typeface="Times New Roman Bold"/>
                <a:cs typeface="Times New Roman Bold"/>
                <a:sym typeface="Times New Roman Bold"/>
              </a:rPr>
              <a:t>15. Regional Performance Insights:</a:t>
            </a:r>
          </a:p>
          <a:p>
            <a:pPr algn="l">
              <a:lnSpc>
                <a:spcPts val="3264"/>
              </a:lnSpc>
            </a:pPr>
            <a:r>
              <a:rPr lang="en-US" sz="2331">
                <a:solidFill>
                  <a:srgbClr val="000000"/>
                </a:solidFill>
                <a:latin typeface="Times New Roman"/>
                <a:ea typeface="Times New Roman"/>
                <a:cs typeface="Times New Roman"/>
                <a:sym typeface="Times New Roman"/>
              </a:rPr>
              <a:t>  - Asia: Highest revenue suggests prioritizing marketing strategies for cosmetics and clothes.</a:t>
            </a:r>
          </a:p>
          <a:p>
            <a:pPr algn="l">
              <a:lnSpc>
                <a:spcPts val="3264"/>
              </a:lnSpc>
            </a:pPr>
            <a:r>
              <a:rPr lang="en-US" sz="2331">
                <a:solidFill>
                  <a:srgbClr val="000000"/>
                </a:solidFill>
                <a:latin typeface="Times New Roman"/>
                <a:ea typeface="Times New Roman"/>
                <a:cs typeface="Times New Roman"/>
                <a:sym typeface="Times New Roman"/>
              </a:rPr>
              <a:t>  - Australia and Oceania: Beverage sales benefit from the hot climate, with beverages being the most sold item and cereal being the least sold due to regional climate preferences.</a:t>
            </a:r>
          </a:p>
          <a:p>
            <a:pPr algn="l">
              <a:lnSpc>
                <a:spcPts val="3264"/>
              </a:lnSpc>
            </a:pPr>
            <a:r>
              <a:rPr lang="en-US" sz="2331">
                <a:solidFill>
                  <a:srgbClr val="000000"/>
                </a:solidFill>
                <a:latin typeface="Times New Roman"/>
                <a:ea typeface="Times New Roman"/>
                <a:cs typeface="Times New Roman"/>
                <a:sym typeface="Times New Roman"/>
              </a:rPr>
              <a:t>  - Central America and Caribbean: Focus is needed on improving sales in the cosmetic category, with household items being the most sold and cosmetics being the least sold.</a:t>
            </a:r>
          </a:p>
          <a:p>
            <a:pPr algn="l">
              <a:lnSpc>
                <a:spcPts val="3264"/>
              </a:lnSpc>
            </a:pPr>
            <a:r>
              <a:rPr lang="en-US" sz="2331">
                <a:solidFill>
                  <a:srgbClr val="000000"/>
                </a:solidFill>
                <a:latin typeface="Times New Roman"/>
                <a:ea typeface="Times New Roman"/>
                <a:cs typeface="Times New Roman"/>
                <a:sym typeface="Times New Roman"/>
              </a:rPr>
              <a:t>  - Europe, Middle East, and North Africa: Opportunities in the oil and gas industry for office supplies should be explored, with cosmetics being the most sold and office supplies being the least sold.</a:t>
            </a:r>
          </a:p>
          <a:p>
            <a:pPr algn="l">
              <a:lnSpc>
                <a:spcPts val="3264"/>
              </a:lnSpc>
            </a:pPr>
            <a:r>
              <a:rPr lang="en-US" sz="2331">
                <a:solidFill>
                  <a:srgbClr val="000000"/>
                </a:solidFill>
                <a:latin typeface="Times New Roman"/>
                <a:ea typeface="Times New Roman"/>
                <a:cs typeface="Times New Roman"/>
                <a:sym typeface="Times New Roman"/>
              </a:rPr>
              <a:t>  - Sub-Saharan Africa: Adapting product offerings to suit hot climates and diversifying beyond low-margin fruits is recommended, with fruits being the most sold and meat being the least sold.</a:t>
            </a:r>
          </a:p>
          <a:p>
            <a:pPr algn="l">
              <a:lnSpc>
                <a:spcPts val="3264"/>
              </a:lnSpc>
            </a:pPr>
            <a:r>
              <a:rPr lang="en-US" sz="2331">
                <a:solidFill>
                  <a:srgbClr val="000000"/>
                </a:solidFill>
                <a:latin typeface="Times New Roman"/>
                <a:ea typeface="Times New Roman"/>
                <a:cs typeface="Times New Roman"/>
                <a:sym typeface="Times New Roman"/>
              </a:rPr>
              <a:t>  - North America: Personal care items are the most sold, and household items are the least sold due to regional climate variations. </a:t>
            </a:r>
          </a:p>
          <a:p>
            <a:pPr algn="l" marL="0" indent="0" lvl="0">
              <a:lnSpc>
                <a:spcPts val="3264"/>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0" y="3506326"/>
            <a:ext cx="8715375" cy="4503507"/>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 </a:t>
            </a:r>
            <a:r>
              <a:rPr lang="en-US" sz="8372">
                <a:solidFill>
                  <a:srgbClr val="FF9900"/>
                </a:solidFill>
                <a:latin typeface="The Seasons"/>
                <a:ea typeface="The Seasons"/>
                <a:cs typeface="The Seasons"/>
                <a:sym typeface="The Seasons"/>
              </a:rPr>
              <a:t>Key Performance Indicators (KPIs) Summary:</a:t>
            </a:r>
          </a:p>
        </p:txBody>
      </p:sp>
      <p:sp>
        <p:nvSpPr>
          <p:cNvPr name="TextBox 24" id="24"/>
          <p:cNvSpPr txBox="true"/>
          <p:nvPr/>
        </p:nvSpPr>
        <p:spPr>
          <a:xfrm rot="0">
            <a:off x="9144000" y="2429347"/>
            <a:ext cx="5995165" cy="5080813"/>
          </a:xfrm>
          <a:prstGeom prst="rect">
            <a:avLst/>
          </a:prstGeom>
        </p:spPr>
        <p:txBody>
          <a:bodyPr anchor="t" rtlCol="false" tIns="0" lIns="0" bIns="0" rIns="0">
            <a:spAutoFit/>
          </a:bodyPr>
          <a:lstStyle/>
          <a:p>
            <a:pPr algn="l">
              <a:lnSpc>
                <a:spcPts val="2238"/>
              </a:lnSpc>
            </a:pPr>
          </a:p>
          <a:p>
            <a:pPr algn="l">
              <a:lnSpc>
                <a:spcPts val="2238"/>
              </a:lnSpc>
            </a:pPr>
            <a:r>
              <a:rPr lang="en-US" sz="1598">
                <a:solidFill>
                  <a:srgbClr val="000000"/>
                </a:solidFill>
                <a:latin typeface="Times New Roman Bold"/>
                <a:ea typeface="Times New Roman Bold"/>
                <a:cs typeface="Times New Roman Bold"/>
                <a:sym typeface="Times New Roman Bold"/>
              </a:rPr>
              <a:t>- Total Revenue: $137,348,768.31</a:t>
            </a:r>
          </a:p>
          <a:p>
            <a:pPr algn="l">
              <a:lnSpc>
                <a:spcPts val="2238"/>
              </a:lnSpc>
            </a:pPr>
            <a:r>
              <a:rPr lang="en-US" sz="1598">
                <a:solidFill>
                  <a:srgbClr val="000000"/>
                </a:solidFill>
                <a:latin typeface="Times New Roman Bold"/>
                <a:ea typeface="Times New Roman Bold"/>
                <a:cs typeface="Times New Roman Bold"/>
                <a:sym typeface="Times New Roman Bold"/>
              </a:rPr>
              <a:t>- Total Number of Items Sold: 12</a:t>
            </a:r>
          </a:p>
          <a:p>
            <a:pPr algn="l">
              <a:lnSpc>
                <a:spcPts val="2238"/>
              </a:lnSpc>
            </a:pPr>
            <a:r>
              <a:rPr lang="en-US" sz="1598">
                <a:solidFill>
                  <a:srgbClr val="000000"/>
                </a:solidFill>
                <a:latin typeface="Times New Roman Bold"/>
                <a:ea typeface="Times New Roman Bold"/>
                <a:cs typeface="Times New Roman Bold"/>
                <a:sym typeface="Times New Roman Bold"/>
              </a:rPr>
              <a:t>- Highest Sales Volume in Offline Mode:</a:t>
            </a:r>
          </a:p>
          <a:p>
            <a:pPr algn="l">
              <a:lnSpc>
                <a:spcPts val="2238"/>
              </a:lnSpc>
            </a:pPr>
            <a:r>
              <a:rPr lang="en-US" sz="1598">
                <a:solidFill>
                  <a:srgbClr val="000000"/>
                </a:solidFill>
                <a:latin typeface="Times New Roman Bold"/>
                <a:ea typeface="Times New Roman Bold"/>
                <a:cs typeface="Times New Roman Bold"/>
                <a:sym typeface="Times New Roman Bold"/>
              </a:rPr>
              <a:t>  - Product Category: Household</a:t>
            </a:r>
          </a:p>
          <a:p>
            <a:pPr algn="l">
              <a:lnSpc>
                <a:spcPts val="2238"/>
              </a:lnSpc>
            </a:pPr>
            <a:r>
              <a:rPr lang="en-US" sz="1598">
                <a:solidFill>
                  <a:srgbClr val="000000"/>
                </a:solidFill>
                <a:latin typeface="Times New Roman Bold"/>
                <a:ea typeface="Times New Roman Bold"/>
                <a:cs typeface="Times New Roman Bold"/>
                <a:sym typeface="Times New Roman Bold"/>
              </a:rPr>
              <a:t>  - Units Sold: 44,445</a:t>
            </a:r>
          </a:p>
          <a:p>
            <a:pPr algn="l">
              <a:lnSpc>
                <a:spcPts val="2238"/>
              </a:lnSpc>
            </a:pPr>
            <a:r>
              <a:rPr lang="en-US" sz="1598">
                <a:solidFill>
                  <a:srgbClr val="000000"/>
                </a:solidFill>
                <a:latin typeface="Times New Roman Bold"/>
                <a:ea typeface="Times New Roman Bold"/>
                <a:cs typeface="Times New Roman Bold"/>
                <a:sym typeface="Times New Roman Bold"/>
              </a:rPr>
              <a:t>- Highest Sales Volume in Online Mode:</a:t>
            </a:r>
          </a:p>
          <a:p>
            <a:pPr algn="l">
              <a:lnSpc>
                <a:spcPts val="2238"/>
              </a:lnSpc>
            </a:pPr>
            <a:r>
              <a:rPr lang="en-US" sz="1598">
                <a:solidFill>
                  <a:srgbClr val="000000"/>
                </a:solidFill>
                <a:latin typeface="Times New Roman Bold"/>
                <a:ea typeface="Times New Roman Bold"/>
                <a:cs typeface="Times New Roman Bold"/>
                <a:sym typeface="Times New Roman Bold"/>
              </a:rPr>
              <a:t>  - Product Category: Cosmetics</a:t>
            </a:r>
          </a:p>
          <a:p>
            <a:pPr algn="l">
              <a:lnSpc>
                <a:spcPts val="2238"/>
              </a:lnSpc>
            </a:pPr>
            <a:r>
              <a:rPr lang="en-US" sz="1598">
                <a:solidFill>
                  <a:srgbClr val="000000"/>
                </a:solidFill>
                <a:latin typeface="Times New Roman Bold"/>
                <a:ea typeface="Times New Roman Bold"/>
                <a:cs typeface="Times New Roman Bold"/>
                <a:sym typeface="Times New Roman Bold"/>
              </a:rPr>
              <a:t>  - Units Sold: 41,969</a:t>
            </a:r>
          </a:p>
          <a:p>
            <a:pPr algn="l">
              <a:lnSpc>
                <a:spcPts val="2238"/>
              </a:lnSpc>
            </a:pPr>
            <a:r>
              <a:rPr lang="en-US" sz="1598">
                <a:solidFill>
                  <a:srgbClr val="000000"/>
                </a:solidFill>
                <a:latin typeface="Times New Roman Bold"/>
                <a:ea typeface="Times New Roman Bold"/>
                <a:cs typeface="Times New Roman Bold"/>
                <a:sym typeface="Times New Roman Bold"/>
              </a:rPr>
              <a:t>- Lowest Sales Volume in Offline Mode:</a:t>
            </a:r>
          </a:p>
          <a:p>
            <a:pPr algn="l">
              <a:lnSpc>
                <a:spcPts val="2238"/>
              </a:lnSpc>
            </a:pPr>
            <a:r>
              <a:rPr lang="en-US" sz="1598">
                <a:solidFill>
                  <a:srgbClr val="000000"/>
                </a:solidFill>
                <a:latin typeface="Times New Roman Bold"/>
                <a:ea typeface="Times New Roman Bold"/>
                <a:cs typeface="Times New Roman Bold"/>
                <a:sym typeface="Times New Roman Bold"/>
              </a:rPr>
              <a:t>  - Product Category: Cereal</a:t>
            </a:r>
          </a:p>
          <a:p>
            <a:pPr algn="l">
              <a:lnSpc>
                <a:spcPts val="2238"/>
              </a:lnSpc>
            </a:pPr>
            <a:r>
              <a:rPr lang="en-US" sz="1598">
                <a:solidFill>
                  <a:srgbClr val="000000"/>
                </a:solidFill>
                <a:latin typeface="Times New Roman Bold"/>
                <a:ea typeface="Times New Roman Bold"/>
                <a:cs typeface="Times New Roman Bold"/>
                <a:sym typeface="Times New Roman Bold"/>
              </a:rPr>
              <a:t>  - Units Sold: 3,761</a:t>
            </a:r>
          </a:p>
          <a:p>
            <a:pPr algn="l">
              <a:lnSpc>
                <a:spcPts val="2238"/>
              </a:lnSpc>
            </a:pPr>
            <a:r>
              <a:rPr lang="en-US" sz="1598">
                <a:solidFill>
                  <a:srgbClr val="000000"/>
                </a:solidFill>
                <a:latin typeface="Times New Roman Bold"/>
                <a:ea typeface="Times New Roman Bold"/>
                <a:cs typeface="Times New Roman Bold"/>
                <a:sym typeface="Times New Roman Bold"/>
              </a:rPr>
              <a:t>- Lowest Sales Volume in Online Mode:</a:t>
            </a:r>
          </a:p>
          <a:p>
            <a:pPr algn="l">
              <a:lnSpc>
                <a:spcPts val="2238"/>
              </a:lnSpc>
            </a:pPr>
            <a:r>
              <a:rPr lang="en-US" sz="1598">
                <a:solidFill>
                  <a:srgbClr val="000000"/>
                </a:solidFill>
                <a:latin typeface="Times New Roman Bold"/>
                <a:ea typeface="Times New Roman Bold"/>
                <a:cs typeface="Times New Roman Bold"/>
                <a:sym typeface="Times New Roman Bold"/>
              </a:rPr>
              <a:t>  - Product Category: Household</a:t>
            </a:r>
          </a:p>
          <a:p>
            <a:pPr algn="l">
              <a:lnSpc>
                <a:spcPts val="2238"/>
              </a:lnSpc>
            </a:pPr>
            <a:r>
              <a:rPr lang="en-US" sz="1598">
                <a:solidFill>
                  <a:srgbClr val="000000"/>
                </a:solidFill>
                <a:latin typeface="Times New Roman Bold"/>
                <a:ea typeface="Times New Roman Bold"/>
                <a:cs typeface="Times New Roman Bold"/>
                <a:sym typeface="Times New Roman Bold"/>
              </a:rPr>
              <a:t>  - Units Sold: 282</a:t>
            </a:r>
          </a:p>
          <a:p>
            <a:pPr algn="l">
              <a:lnSpc>
                <a:spcPts val="2238"/>
              </a:lnSpc>
            </a:pPr>
            <a:r>
              <a:rPr lang="en-US" sz="1598">
                <a:solidFill>
                  <a:srgbClr val="000000"/>
                </a:solidFill>
                <a:latin typeface="Times New Roman Bold"/>
                <a:ea typeface="Times New Roman Bold"/>
                <a:cs typeface="Times New Roman Bold"/>
                <a:sym typeface="Times New Roman Bold"/>
              </a:rPr>
              <a:t>- Most Expensive Item:</a:t>
            </a:r>
          </a:p>
          <a:p>
            <a:pPr algn="l">
              <a:lnSpc>
                <a:spcPts val="2238"/>
              </a:lnSpc>
            </a:pPr>
            <a:r>
              <a:rPr lang="en-US" sz="1598">
                <a:solidFill>
                  <a:srgbClr val="000000"/>
                </a:solidFill>
                <a:latin typeface="Times New Roman Bold"/>
                <a:ea typeface="Times New Roman Bold"/>
                <a:cs typeface="Times New Roman Bold"/>
                <a:sym typeface="Times New Roman Bold"/>
              </a:rPr>
              <a:t>  - Product Category: Household</a:t>
            </a:r>
          </a:p>
          <a:p>
            <a:pPr algn="l" marL="0" indent="0" lvl="0">
              <a:lnSpc>
                <a:spcPts val="2238"/>
              </a:lnSpc>
              <a:spcBef>
                <a:spcPct val="0"/>
              </a:spcBef>
            </a:pPr>
            <a:r>
              <a:rPr lang="en-US" sz="1598">
                <a:solidFill>
                  <a:srgbClr val="000000"/>
                </a:solidFill>
                <a:latin typeface="Times New Roman Bold"/>
                <a:ea typeface="Times New Roman Bold"/>
                <a:cs typeface="Times New Roman Bold"/>
                <a:sym typeface="Times New Roman Bold"/>
              </a:rPr>
              <a:t>  - Price: $668.27</a:t>
            </a:r>
          </a:p>
        </p:txBody>
      </p:sp>
      <p:sp>
        <p:nvSpPr>
          <p:cNvPr name="TextBox 25" id="25"/>
          <p:cNvSpPr txBox="true"/>
          <p:nvPr/>
        </p:nvSpPr>
        <p:spPr>
          <a:xfrm rot="0">
            <a:off x="14261718" y="2429347"/>
            <a:ext cx="5995165" cy="5361632"/>
          </a:xfrm>
          <a:prstGeom prst="rect">
            <a:avLst/>
          </a:prstGeom>
        </p:spPr>
        <p:txBody>
          <a:bodyPr anchor="t" rtlCol="false" tIns="0" lIns="0" bIns="0" rIns="0">
            <a:spAutoFit/>
          </a:bodyPr>
          <a:lstStyle/>
          <a:p>
            <a:pPr algn="l">
              <a:lnSpc>
                <a:spcPts val="2238"/>
              </a:lnSpc>
            </a:pPr>
          </a:p>
          <a:p>
            <a:pPr algn="l">
              <a:lnSpc>
                <a:spcPts val="2238"/>
              </a:lnSpc>
            </a:pPr>
            <a:r>
              <a:rPr lang="en-US" sz="1598">
                <a:solidFill>
                  <a:srgbClr val="000000"/>
                </a:solidFill>
                <a:latin typeface="Times New Roman Bold"/>
                <a:ea typeface="Times New Roman Bold"/>
                <a:cs typeface="Times New Roman Bold"/>
                <a:sym typeface="Times New Roman Bold"/>
              </a:rPr>
              <a:t>- Least Expensive Item:</a:t>
            </a:r>
          </a:p>
          <a:p>
            <a:pPr algn="l">
              <a:lnSpc>
                <a:spcPts val="2238"/>
              </a:lnSpc>
            </a:pPr>
            <a:r>
              <a:rPr lang="en-US" sz="1598">
                <a:solidFill>
                  <a:srgbClr val="000000"/>
                </a:solidFill>
                <a:latin typeface="Times New Roman Bold"/>
                <a:ea typeface="Times New Roman Bold"/>
                <a:cs typeface="Times New Roman Bold"/>
                <a:sym typeface="Times New Roman Bold"/>
              </a:rPr>
              <a:t> - Product Category: Fruits</a:t>
            </a:r>
          </a:p>
          <a:p>
            <a:pPr algn="l">
              <a:lnSpc>
                <a:spcPts val="2238"/>
              </a:lnSpc>
            </a:pPr>
            <a:r>
              <a:rPr lang="en-US" sz="1598">
                <a:solidFill>
                  <a:srgbClr val="000000"/>
                </a:solidFill>
                <a:latin typeface="Times New Roman Bold"/>
                <a:ea typeface="Times New Roman Bold"/>
                <a:cs typeface="Times New Roman Bold"/>
                <a:sym typeface="Times New Roman Bold"/>
              </a:rPr>
              <a:t> - Price: $9.33</a:t>
            </a:r>
          </a:p>
          <a:p>
            <a:pPr algn="l">
              <a:lnSpc>
                <a:spcPts val="2238"/>
              </a:lnSpc>
            </a:pPr>
            <a:r>
              <a:rPr lang="en-US" sz="1598">
                <a:solidFill>
                  <a:srgbClr val="000000"/>
                </a:solidFill>
                <a:latin typeface="Times New Roman Bold"/>
                <a:ea typeface="Times New Roman Bold"/>
                <a:cs typeface="Times New Roman Bold"/>
                <a:sym typeface="Times New Roman Bold"/>
              </a:rPr>
              <a:t>- Top 3 Bestselling Items on Amazon:</a:t>
            </a:r>
          </a:p>
          <a:p>
            <a:pPr algn="l">
              <a:lnSpc>
                <a:spcPts val="2238"/>
              </a:lnSpc>
            </a:pPr>
            <a:r>
              <a:rPr lang="en-US" sz="1598">
                <a:solidFill>
                  <a:srgbClr val="000000"/>
                </a:solidFill>
                <a:latin typeface="Times New Roman Bold"/>
                <a:ea typeface="Times New Roman Bold"/>
                <a:cs typeface="Times New Roman Bold"/>
                <a:sym typeface="Times New Roman Bold"/>
              </a:rPr>
              <a:t> 1. Cosmetics</a:t>
            </a:r>
          </a:p>
          <a:p>
            <a:pPr algn="l">
              <a:lnSpc>
                <a:spcPts val="2238"/>
              </a:lnSpc>
            </a:pPr>
            <a:r>
              <a:rPr lang="en-US" sz="1598">
                <a:solidFill>
                  <a:srgbClr val="000000"/>
                </a:solidFill>
                <a:latin typeface="Times New Roman Bold"/>
                <a:ea typeface="Times New Roman Bold"/>
                <a:cs typeface="Times New Roman Bold"/>
                <a:sym typeface="Times New Roman Bold"/>
              </a:rPr>
              <a:t> 2. Clothes</a:t>
            </a:r>
          </a:p>
          <a:p>
            <a:pPr algn="l">
              <a:lnSpc>
                <a:spcPts val="2238"/>
              </a:lnSpc>
            </a:pPr>
            <a:r>
              <a:rPr lang="en-US" sz="1598">
                <a:solidFill>
                  <a:srgbClr val="000000"/>
                </a:solidFill>
                <a:latin typeface="Times New Roman Bold"/>
                <a:ea typeface="Times New Roman Bold"/>
                <a:cs typeface="Times New Roman Bold"/>
                <a:sym typeface="Times New Roman Bold"/>
              </a:rPr>
              <a:t> 3. Beverages</a:t>
            </a:r>
          </a:p>
          <a:p>
            <a:pPr algn="l">
              <a:lnSpc>
                <a:spcPts val="2238"/>
              </a:lnSpc>
            </a:pPr>
            <a:r>
              <a:rPr lang="en-US" sz="1598">
                <a:solidFill>
                  <a:srgbClr val="000000"/>
                </a:solidFill>
                <a:latin typeface="Times New Roman Bold"/>
                <a:ea typeface="Times New Roman Bold"/>
                <a:cs typeface="Times New Roman Bold"/>
                <a:sym typeface="Times New Roman Bold"/>
              </a:rPr>
              <a:t>- 3 Least Sold Items on Amazon:</a:t>
            </a:r>
          </a:p>
          <a:p>
            <a:pPr algn="l">
              <a:lnSpc>
                <a:spcPts val="2238"/>
              </a:lnSpc>
            </a:pPr>
            <a:r>
              <a:rPr lang="en-US" sz="1598">
                <a:solidFill>
                  <a:srgbClr val="000000"/>
                </a:solidFill>
                <a:latin typeface="Times New Roman Bold"/>
                <a:ea typeface="Times New Roman Bold"/>
                <a:cs typeface="Times New Roman Bold"/>
                <a:sym typeface="Times New Roman Bold"/>
              </a:rPr>
              <a:t> 1. Meat</a:t>
            </a:r>
          </a:p>
          <a:p>
            <a:pPr algn="l">
              <a:lnSpc>
                <a:spcPts val="2238"/>
              </a:lnSpc>
            </a:pPr>
            <a:r>
              <a:rPr lang="en-US" sz="1598">
                <a:solidFill>
                  <a:srgbClr val="000000"/>
                </a:solidFill>
                <a:latin typeface="Times New Roman Bold"/>
                <a:ea typeface="Times New Roman Bold"/>
                <a:cs typeface="Times New Roman Bold"/>
                <a:sym typeface="Times New Roman Bold"/>
              </a:rPr>
              <a:t> 2. Snacks</a:t>
            </a:r>
          </a:p>
          <a:p>
            <a:pPr algn="l">
              <a:lnSpc>
                <a:spcPts val="2238"/>
              </a:lnSpc>
            </a:pPr>
            <a:r>
              <a:rPr lang="en-US" sz="1598">
                <a:solidFill>
                  <a:srgbClr val="000000"/>
                </a:solidFill>
                <a:latin typeface="Times New Roman Bold"/>
                <a:ea typeface="Times New Roman Bold"/>
                <a:cs typeface="Times New Roman Bold"/>
                <a:sym typeface="Times New Roman Bold"/>
              </a:rPr>
              <a:t> 3. Vegetables</a:t>
            </a:r>
          </a:p>
          <a:p>
            <a:pPr algn="l">
              <a:lnSpc>
                <a:spcPts val="2238"/>
              </a:lnSpc>
            </a:pPr>
            <a:r>
              <a:rPr lang="en-US" sz="1598">
                <a:solidFill>
                  <a:srgbClr val="000000"/>
                </a:solidFill>
                <a:latin typeface="Times New Roman Bold"/>
                <a:ea typeface="Times New Roman Bold"/>
                <a:cs typeface="Times New Roman Bold"/>
                <a:sym typeface="Times New Roman Bold"/>
              </a:rPr>
              <a:t>- Highest Gross Profit Margin Item:</a:t>
            </a:r>
          </a:p>
          <a:p>
            <a:pPr algn="l">
              <a:lnSpc>
                <a:spcPts val="2238"/>
              </a:lnSpc>
            </a:pPr>
            <a:r>
              <a:rPr lang="en-US" sz="1598">
                <a:solidFill>
                  <a:srgbClr val="000000"/>
                </a:solidFill>
                <a:latin typeface="Times New Roman Bold"/>
                <a:ea typeface="Times New Roman Bold"/>
                <a:cs typeface="Times New Roman Bold"/>
                <a:sym typeface="Times New Roman Bold"/>
              </a:rPr>
              <a:t> - Product Category: Cosmetics</a:t>
            </a:r>
          </a:p>
          <a:p>
            <a:pPr algn="l">
              <a:lnSpc>
                <a:spcPts val="2238"/>
              </a:lnSpc>
            </a:pPr>
            <a:r>
              <a:rPr lang="en-US" sz="1598">
                <a:solidFill>
                  <a:srgbClr val="000000"/>
                </a:solidFill>
                <a:latin typeface="Times New Roman Bold"/>
                <a:ea typeface="Times New Roman Bold"/>
                <a:cs typeface="Times New Roman Bold"/>
                <a:sym typeface="Times New Roman Bold"/>
              </a:rPr>
              <a:t> - Profit Margin: $173.87</a:t>
            </a:r>
          </a:p>
          <a:p>
            <a:pPr algn="l">
              <a:lnSpc>
                <a:spcPts val="2238"/>
              </a:lnSpc>
            </a:pPr>
            <a:r>
              <a:rPr lang="en-US" sz="1598">
                <a:solidFill>
                  <a:srgbClr val="000000"/>
                </a:solidFill>
                <a:latin typeface="Times New Roman Bold"/>
                <a:ea typeface="Times New Roman Bold"/>
                <a:cs typeface="Times New Roman Bold"/>
                <a:sym typeface="Times New Roman Bold"/>
              </a:rPr>
              <a:t>- Lowest Gross Profit Margin Item:</a:t>
            </a:r>
          </a:p>
          <a:p>
            <a:pPr algn="l">
              <a:lnSpc>
                <a:spcPts val="2238"/>
              </a:lnSpc>
            </a:pPr>
            <a:r>
              <a:rPr lang="en-US" sz="1598">
                <a:solidFill>
                  <a:srgbClr val="000000"/>
                </a:solidFill>
                <a:latin typeface="Times New Roman Bold"/>
                <a:ea typeface="Times New Roman Bold"/>
                <a:cs typeface="Times New Roman Bold"/>
                <a:sym typeface="Times New Roman Bold"/>
              </a:rPr>
              <a:t> - Product Category: Fruits</a:t>
            </a:r>
          </a:p>
          <a:p>
            <a:pPr algn="l">
              <a:lnSpc>
                <a:spcPts val="2238"/>
              </a:lnSpc>
            </a:pPr>
            <a:r>
              <a:rPr lang="en-US" sz="1598">
                <a:solidFill>
                  <a:srgbClr val="000000"/>
                </a:solidFill>
                <a:latin typeface="Times New Roman Bold"/>
                <a:ea typeface="Times New Roman Bold"/>
                <a:cs typeface="Times New Roman Bold"/>
                <a:sym typeface="Times New Roman Bold"/>
              </a:rPr>
              <a:t> - Profit Margin: $2.41 </a:t>
            </a:r>
          </a:p>
          <a:p>
            <a:pPr algn="l" marL="0" indent="0" lvl="0">
              <a:lnSpc>
                <a:spcPts val="2238"/>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0" y="1"/>
            <a:ext cx="2983005" cy="3096572"/>
            <a:chOff x="0" y="0"/>
            <a:chExt cx="3977340" cy="4128763"/>
          </a:xfrm>
        </p:grpSpPr>
        <p:sp>
          <p:nvSpPr>
            <p:cNvPr name="Freeform 3" id="3"/>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4" id="4"/>
          <p:cNvGrpSpPr/>
          <p:nvPr/>
        </p:nvGrpSpPr>
        <p:grpSpPr>
          <a:xfrm rot="-10800000">
            <a:off x="1" y="0"/>
            <a:ext cx="1935168" cy="1935169"/>
            <a:chOff x="0" y="0"/>
            <a:chExt cx="2580224" cy="2580225"/>
          </a:xfrm>
        </p:grpSpPr>
        <p:sp>
          <p:nvSpPr>
            <p:cNvPr name="Freeform 5" id="5"/>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6" id="6"/>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7" id="7"/>
          <p:cNvGrpSpPr/>
          <p:nvPr/>
        </p:nvGrpSpPr>
        <p:grpSpPr>
          <a:xfrm rot="-10800000">
            <a:off x="2759466" y="150571"/>
            <a:ext cx="425683" cy="425683"/>
            <a:chOff x="0" y="0"/>
            <a:chExt cx="567577" cy="567577"/>
          </a:xfrm>
        </p:grpSpPr>
        <p:sp>
          <p:nvSpPr>
            <p:cNvPr name="Freeform 8" id="8"/>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9" id="9"/>
          <p:cNvGrpSpPr/>
          <p:nvPr/>
        </p:nvGrpSpPr>
        <p:grpSpPr>
          <a:xfrm rot="-10800000">
            <a:off x="2685552" y="289500"/>
            <a:ext cx="147828" cy="147827"/>
            <a:chOff x="0" y="0"/>
            <a:chExt cx="197104" cy="197102"/>
          </a:xfrm>
        </p:grpSpPr>
        <p:sp>
          <p:nvSpPr>
            <p:cNvPr name="Freeform 10" id="10"/>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1" id="11"/>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2" id="12"/>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3" id="13"/>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4" id="14"/>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5" id="15"/>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18" id="18"/>
          <p:cNvSpPr/>
          <p:nvPr/>
        </p:nvSpPr>
        <p:spPr>
          <a:xfrm flipH="false" flipV="false" rot="0">
            <a:off x="9144000" y="5143500"/>
            <a:ext cx="7809980" cy="4370955"/>
          </a:xfrm>
          <a:custGeom>
            <a:avLst/>
            <a:gdLst/>
            <a:ahLst/>
            <a:cxnLst/>
            <a:rect r="r" b="b" t="t" l="l"/>
            <a:pathLst>
              <a:path h="4370955" w="7809980">
                <a:moveTo>
                  <a:pt x="0" y="0"/>
                </a:moveTo>
                <a:lnTo>
                  <a:pt x="7809980" y="0"/>
                </a:lnTo>
                <a:lnTo>
                  <a:pt x="7809980" y="4370955"/>
                </a:lnTo>
                <a:lnTo>
                  <a:pt x="0" y="4370955"/>
                </a:lnTo>
                <a:lnTo>
                  <a:pt x="0" y="0"/>
                </a:lnTo>
                <a:close/>
              </a:path>
            </a:pathLst>
          </a:custGeom>
          <a:blipFill>
            <a:blip r:embed="rId2"/>
            <a:stretch>
              <a:fillRect l="0" t="0" r="0" b="0"/>
            </a:stretch>
          </a:blipFill>
        </p:spPr>
      </p:sp>
      <p:sp>
        <p:nvSpPr>
          <p:cNvPr name="Freeform 19" id="19"/>
          <p:cNvSpPr/>
          <p:nvPr/>
        </p:nvSpPr>
        <p:spPr>
          <a:xfrm flipH="false" flipV="false" rot="0">
            <a:off x="1228604" y="5143500"/>
            <a:ext cx="7834252" cy="4370955"/>
          </a:xfrm>
          <a:custGeom>
            <a:avLst/>
            <a:gdLst/>
            <a:ahLst/>
            <a:cxnLst/>
            <a:rect r="r" b="b" t="t" l="l"/>
            <a:pathLst>
              <a:path h="4370955" w="7834252">
                <a:moveTo>
                  <a:pt x="0" y="0"/>
                </a:moveTo>
                <a:lnTo>
                  <a:pt x="7834252" y="0"/>
                </a:lnTo>
                <a:lnTo>
                  <a:pt x="7834252" y="4370955"/>
                </a:lnTo>
                <a:lnTo>
                  <a:pt x="0" y="4370955"/>
                </a:lnTo>
                <a:lnTo>
                  <a:pt x="0" y="0"/>
                </a:lnTo>
                <a:close/>
              </a:path>
            </a:pathLst>
          </a:custGeom>
          <a:blipFill>
            <a:blip r:embed="rId3"/>
            <a:stretch>
              <a:fillRect l="0" t="0" r="0" b="0"/>
            </a:stretch>
          </a:blipFill>
        </p:spPr>
      </p:sp>
      <p:sp>
        <p:nvSpPr>
          <p:cNvPr name="Freeform 20" id="20"/>
          <p:cNvSpPr/>
          <p:nvPr/>
        </p:nvSpPr>
        <p:spPr>
          <a:xfrm flipH="false" flipV="false" rot="0">
            <a:off x="1215390" y="702532"/>
            <a:ext cx="7713710" cy="4322683"/>
          </a:xfrm>
          <a:custGeom>
            <a:avLst/>
            <a:gdLst/>
            <a:ahLst/>
            <a:cxnLst/>
            <a:rect r="r" b="b" t="t" l="l"/>
            <a:pathLst>
              <a:path h="4322683" w="7713710">
                <a:moveTo>
                  <a:pt x="0" y="0"/>
                </a:moveTo>
                <a:lnTo>
                  <a:pt x="7713710" y="0"/>
                </a:lnTo>
                <a:lnTo>
                  <a:pt x="7713710" y="4322684"/>
                </a:lnTo>
                <a:lnTo>
                  <a:pt x="0" y="4322684"/>
                </a:lnTo>
                <a:lnTo>
                  <a:pt x="0" y="0"/>
                </a:lnTo>
                <a:close/>
              </a:path>
            </a:pathLst>
          </a:custGeom>
          <a:blipFill>
            <a:blip r:embed="rId4"/>
            <a:stretch>
              <a:fillRect l="0" t="0" r="0" b="0"/>
            </a:stretch>
          </a:blipFill>
        </p:spPr>
      </p:sp>
      <p:sp>
        <p:nvSpPr>
          <p:cNvPr name="Freeform 21" id="21"/>
          <p:cNvSpPr/>
          <p:nvPr/>
        </p:nvSpPr>
        <p:spPr>
          <a:xfrm flipH="false" flipV="false" rot="0">
            <a:off x="9144000" y="702532"/>
            <a:ext cx="7717644" cy="4322683"/>
          </a:xfrm>
          <a:custGeom>
            <a:avLst/>
            <a:gdLst/>
            <a:ahLst/>
            <a:cxnLst/>
            <a:rect r="r" b="b" t="t" l="l"/>
            <a:pathLst>
              <a:path h="4322683" w="7717644">
                <a:moveTo>
                  <a:pt x="0" y="0"/>
                </a:moveTo>
                <a:lnTo>
                  <a:pt x="7717644" y="0"/>
                </a:lnTo>
                <a:lnTo>
                  <a:pt x="7717644" y="4322684"/>
                </a:lnTo>
                <a:lnTo>
                  <a:pt x="0" y="4322684"/>
                </a:lnTo>
                <a:lnTo>
                  <a:pt x="0" y="0"/>
                </a:lnTo>
                <a:close/>
              </a:path>
            </a:pathLst>
          </a:custGeom>
          <a:blipFill>
            <a:blip r:embed="rId5"/>
            <a:stretch>
              <a:fillRect l="0" t="0" r="0" b="0"/>
            </a:stretch>
          </a:blipFill>
        </p:spPr>
      </p:sp>
      <p:sp>
        <p:nvSpPr>
          <p:cNvPr name="TextBox 22" id="22"/>
          <p:cNvSpPr txBox="true"/>
          <p:nvPr/>
        </p:nvSpPr>
        <p:spPr>
          <a:xfrm rot="0">
            <a:off x="16212760" y="-67650"/>
            <a:ext cx="1812489" cy="770182"/>
          </a:xfrm>
          <a:prstGeom prst="rect">
            <a:avLst/>
          </a:prstGeom>
        </p:spPr>
        <p:txBody>
          <a:bodyPr anchor="t" rtlCol="false" tIns="0" lIns="0" bIns="0" rIns="0">
            <a:spAutoFit/>
          </a:bodyPr>
          <a:lstStyle/>
          <a:p>
            <a:pPr algn="ctr">
              <a:lnSpc>
                <a:spcPts val="5860"/>
              </a:lnSpc>
              <a:spcBef>
                <a:spcPct val="0"/>
              </a:spcBef>
            </a:pPr>
            <a:r>
              <a:rPr lang="en-US" sz="4186">
                <a:solidFill>
                  <a:srgbClr val="000000"/>
                </a:solidFill>
                <a:latin typeface="The Seasons"/>
                <a:ea typeface="The Seasons"/>
                <a:cs typeface="The Seasons"/>
                <a:sym typeface="The Seasons"/>
              </a:rPr>
              <a:t>Insights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29755" y="1478918"/>
            <a:ext cx="10828489" cy="7329165"/>
            <a:chOff x="0" y="0"/>
            <a:chExt cx="14437985" cy="9772219"/>
          </a:xfrm>
        </p:grpSpPr>
        <p:sp>
          <p:nvSpPr>
            <p:cNvPr name="TextBox 3" id="3"/>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a:ea typeface="Bukhari Script"/>
                  <a:cs typeface="Bukhari Script"/>
                  <a:sym typeface="Bukhari Script"/>
                </a:rPr>
                <a:t>Thank</a:t>
              </a:r>
            </a:p>
          </p:txBody>
        </p:sp>
        <p:sp>
          <p:nvSpPr>
            <p:cNvPr name="TextBox 4" id="4"/>
            <p:cNvSpPr txBox="true"/>
            <p:nvPr/>
          </p:nvSpPr>
          <p:spPr>
            <a:xfrm rot="-515361">
              <a:off x="1792625" y="5132967"/>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a:ea typeface="Bukhari Script"/>
                  <a:cs typeface="Bukhari Script"/>
                  <a:sym typeface="Bukhari Script"/>
                </a:rPr>
                <a:t>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491954" y="4249493"/>
            <a:ext cx="7842223" cy="1530840"/>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INTRODUCTION</a:t>
            </a:r>
          </a:p>
        </p:txBody>
      </p:sp>
      <p:sp>
        <p:nvSpPr>
          <p:cNvPr name="TextBox 24" id="24"/>
          <p:cNvSpPr txBox="true"/>
          <p:nvPr/>
        </p:nvSpPr>
        <p:spPr>
          <a:xfrm rot="0">
            <a:off x="8859895" y="2331181"/>
            <a:ext cx="9428105" cy="5751236"/>
          </a:xfrm>
          <a:prstGeom prst="rect">
            <a:avLst/>
          </a:prstGeom>
        </p:spPr>
        <p:txBody>
          <a:bodyPr anchor="t" rtlCol="false" tIns="0" lIns="0" bIns="0" rIns="0">
            <a:spAutoFit/>
          </a:bodyPr>
          <a:lstStyle/>
          <a:p>
            <a:pPr algn="ctr">
              <a:lnSpc>
                <a:spcPts val="3777"/>
              </a:lnSpc>
            </a:pPr>
            <a:r>
              <a:rPr lang="en-US" sz="2698">
                <a:solidFill>
                  <a:srgbClr val="000000"/>
                </a:solidFill>
                <a:latin typeface="Times New Roman"/>
                <a:ea typeface="Times New Roman"/>
                <a:cs typeface="Times New Roman"/>
                <a:sym typeface="Times New Roman"/>
              </a:rPr>
              <a:t>Amazon, a global leader in e-commerce and technology, continuously pioneers convenience and innovation. Spanning sectors from retail to cloud computing, Amazon is transforming industries by prioritizing customer-centric solutions, thereby shaping the future of online commerce .</a:t>
            </a:r>
          </a:p>
          <a:p>
            <a:pPr algn="ctr">
              <a:lnSpc>
                <a:spcPts val="3777"/>
              </a:lnSpc>
            </a:pPr>
          </a:p>
          <a:p>
            <a:pPr algn="ctr">
              <a:lnSpc>
                <a:spcPts val="3777"/>
              </a:lnSpc>
              <a:spcBef>
                <a:spcPct val="0"/>
              </a:spcBef>
            </a:pPr>
            <a:r>
              <a:rPr lang="en-US" sz="2698">
                <a:solidFill>
                  <a:srgbClr val="000000"/>
                </a:solidFill>
                <a:latin typeface="Times New Roman"/>
                <a:ea typeface="Times New Roman"/>
                <a:cs typeface="Times New Roman"/>
                <a:sym typeface="Times New Roman"/>
              </a:rPr>
              <a:t>The significance of sales management has amplified in response to increasing competition and the need for more advanced distribution strategies aimed at reducing costs and boosting profits. In today's business landscape, sales management is paramount for ensuring the success and growth of business enterprises.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0" y="3506326"/>
            <a:ext cx="8715375" cy="3017173"/>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Data Analysis Report</a:t>
            </a:r>
          </a:p>
        </p:txBody>
      </p:sp>
      <p:sp>
        <p:nvSpPr>
          <p:cNvPr name="TextBox 24" id="24"/>
          <p:cNvSpPr txBox="true"/>
          <p:nvPr/>
        </p:nvSpPr>
        <p:spPr>
          <a:xfrm rot="0">
            <a:off x="9144000" y="1297264"/>
            <a:ext cx="8743953" cy="7656236"/>
          </a:xfrm>
          <a:prstGeom prst="rect">
            <a:avLst/>
          </a:prstGeom>
        </p:spPr>
        <p:txBody>
          <a:bodyPr anchor="t" rtlCol="false" tIns="0" lIns="0" bIns="0" rIns="0">
            <a:spAutoFit/>
          </a:bodyPr>
          <a:lstStyle/>
          <a:p>
            <a:pPr algn="l">
              <a:lnSpc>
                <a:spcPts val="3777"/>
              </a:lnSpc>
            </a:pPr>
            <a:r>
              <a:rPr lang="en-US" sz="2698">
                <a:solidFill>
                  <a:srgbClr val="000000"/>
                </a:solidFill>
                <a:latin typeface="Times New Roman"/>
                <a:ea typeface="Times New Roman"/>
                <a:cs typeface="Times New Roman"/>
                <a:sym typeface="Times New Roman"/>
              </a:rPr>
              <a:t>1. Top 5 Categories by Gross Profit Margin:</a:t>
            </a:r>
          </a:p>
          <a:p>
            <a:pPr algn="l">
              <a:lnSpc>
                <a:spcPts val="3777"/>
              </a:lnSpc>
            </a:pPr>
            <a:r>
              <a:rPr lang="en-US" sz="2698">
                <a:solidFill>
                  <a:srgbClr val="000000"/>
                </a:solidFill>
                <a:latin typeface="Times New Roman Bold"/>
                <a:ea typeface="Times New Roman Bold"/>
                <a:cs typeface="Times New Roman Bold"/>
                <a:sym typeface="Times New Roman Bold"/>
              </a:rPr>
              <a:t>  1. Cosmetics:</a:t>
            </a:r>
          </a:p>
          <a:p>
            <a:pPr algn="l">
              <a:lnSpc>
                <a:spcPts val="3777"/>
              </a:lnSpc>
            </a:pPr>
            <a:r>
              <a:rPr lang="en-US" sz="2698">
                <a:solidFill>
                  <a:srgbClr val="000000"/>
                </a:solidFill>
                <a:latin typeface="Times New Roman"/>
                <a:ea typeface="Times New Roman"/>
                <a:cs typeface="Times New Roman"/>
                <a:sym typeface="Times New Roman"/>
              </a:rPr>
              <a:t>     - Dominates with the highest profit margin, indicating strong customer preference.</a:t>
            </a:r>
          </a:p>
          <a:p>
            <a:pPr algn="l">
              <a:lnSpc>
                <a:spcPts val="3777"/>
              </a:lnSpc>
            </a:pPr>
            <a:r>
              <a:rPr lang="en-US" sz="2698">
                <a:solidFill>
                  <a:srgbClr val="000000"/>
                </a:solidFill>
                <a:latin typeface="Times New Roman"/>
                <a:ea typeface="Times New Roman"/>
                <a:cs typeface="Times New Roman"/>
                <a:sym typeface="Times New Roman"/>
              </a:rPr>
              <a:t>     - Strong correlation observed between high sales and priority.</a:t>
            </a:r>
          </a:p>
          <a:p>
            <a:pPr algn="l">
              <a:lnSpc>
                <a:spcPts val="3777"/>
              </a:lnSpc>
            </a:pPr>
            <a:r>
              <a:rPr lang="en-US" sz="2698">
                <a:solidFill>
                  <a:srgbClr val="000000"/>
                </a:solidFill>
                <a:latin typeface="Times New Roman"/>
                <a:ea typeface="Times New Roman"/>
                <a:cs typeface="Times New Roman"/>
                <a:sym typeface="Times New Roman"/>
              </a:rPr>
              <a:t>  2. </a:t>
            </a:r>
            <a:r>
              <a:rPr lang="en-US" sz="2698">
                <a:solidFill>
                  <a:srgbClr val="000000"/>
                </a:solidFill>
                <a:latin typeface="Times New Roman Bold"/>
                <a:ea typeface="Times New Roman Bold"/>
                <a:cs typeface="Times New Roman Bold"/>
                <a:sym typeface="Times New Roman Bold"/>
              </a:rPr>
              <a:t>Household</a:t>
            </a:r>
            <a:r>
              <a:rPr lang="en-US" sz="2698">
                <a:solidFill>
                  <a:srgbClr val="000000"/>
                </a:solidFill>
                <a:latin typeface="Times New Roman"/>
                <a:ea typeface="Times New Roman"/>
                <a:cs typeface="Times New Roman"/>
                <a:sym typeface="Times New Roman"/>
              </a:rPr>
              <a:t>:</a:t>
            </a:r>
          </a:p>
          <a:p>
            <a:pPr algn="l">
              <a:lnSpc>
                <a:spcPts val="3777"/>
              </a:lnSpc>
            </a:pPr>
            <a:r>
              <a:rPr lang="en-US" sz="2698">
                <a:solidFill>
                  <a:srgbClr val="000000"/>
                </a:solidFill>
                <a:latin typeface="Times New Roman"/>
                <a:ea typeface="Times New Roman"/>
                <a:cs typeface="Times New Roman"/>
                <a:sym typeface="Times New Roman"/>
              </a:rPr>
              <a:t>     - Significantly profitable, especially the highest-priced item at $668.27.</a:t>
            </a:r>
          </a:p>
          <a:p>
            <a:pPr algn="l">
              <a:lnSpc>
                <a:spcPts val="3777"/>
              </a:lnSpc>
            </a:pPr>
            <a:r>
              <a:rPr lang="en-US" sz="2698">
                <a:solidFill>
                  <a:srgbClr val="000000"/>
                </a:solidFill>
                <a:latin typeface="Times New Roman"/>
                <a:ea typeface="Times New Roman"/>
                <a:cs typeface="Times New Roman"/>
                <a:sym typeface="Times New Roman"/>
              </a:rPr>
              <a:t>     - Offline sales outperform online, suggesting a preference for traditional markets.</a:t>
            </a:r>
          </a:p>
          <a:p>
            <a:pPr algn="l">
              <a:lnSpc>
                <a:spcPts val="3777"/>
              </a:lnSpc>
            </a:pPr>
            <a:r>
              <a:rPr lang="en-US" sz="2698">
                <a:solidFill>
                  <a:srgbClr val="000000"/>
                </a:solidFill>
                <a:latin typeface="Times New Roman Bold"/>
                <a:ea typeface="Times New Roman Bold"/>
                <a:cs typeface="Times New Roman Bold"/>
                <a:sym typeface="Times New Roman Bold"/>
              </a:rPr>
              <a:t>  3. Office Supplies:</a:t>
            </a:r>
          </a:p>
          <a:p>
            <a:pPr algn="l">
              <a:lnSpc>
                <a:spcPts val="3777"/>
              </a:lnSpc>
            </a:pPr>
            <a:r>
              <a:rPr lang="en-US" sz="2698">
                <a:solidFill>
                  <a:srgbClr val="000000"/>
                </a:solidFill>
                <a:latin typeface="Times New Roman"/>
                <a:ea typeface="Times New Roman"/>
                <a:cs typeface="Times New Roman"/>
                <a:sym typeface="Times New Roman"/>
              </a:rPr>
              <a:t>     - Consistent profitability but potential for improvement in sales.</a:t>
            </a:r>
          </a:p>
          <a:p>
            <a:pPr algn="l">
              <a:lnSpc>
                <a:spcPts val="3777"/>
              </a:lnSpc>
            </a:pPr>
            <a:r>
              <a:rPr lang="en-US" sz="2698">
                <a:solidFill>
                  <a:srgbClr val="000000"/>
                </a:solidFill>
                <a:latin typeface="Times New Roman"/>
                <a:ea typeface="Times New Roman"/>
                <a:cs typeface="Times New Roman"/>
                <a:sym typeface="Times New Roman"/>
              </a:rPr>
              <a:t>     - Delivery times may impact customer decisions.</a:t>
            </a:r>
          </a:p>
          <a:p>
            <a:pPr algn="l" marL="0" indent="0" lvl="0">
              <a:lnSpc>
                <a:spcPts val="3777"/>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0" y="3506326"/>
            <a:ext cx="8715375" cy="3017173"/>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Data Analysis Report</a:t>
            </a:r>
          </a:p>
        </p:txBody>
      </p:sp>
      <p:sp>
        <p:nvSpPr>
          <p:cNvPr name="TextBox 24" id="24"/>
          <p:cNvSpPr txBox="true"/>
          <p:nvPr/>
        </p:nvSpPr>
        <p:spPr>
          <a:xfrm rot="0">
            <a:off x="9144000" y="597758"/>
            <a:ext cx="8743953" cy="9561236"/>
          </a:xfrm>
          <a:prstGeom prst="rect">
            <a:avLst/>
          </a:prstGeom>
        </p:spPr>
        <p:txBody>
          <a:bodyPr anchor="t" rtlCol="false" tIns="0" lIns="0" bIns="0" rIns="0">
            <a:spAutoFit/>
          </a:bodyPr>
          <a:lstStyle/>
          <a:p>
            <a:pPr algn="l">
              <a:lnSpc>
                <a:spcPts val="3777"/>
              </a:lnSpc>
            </a:pPr>
            <a:r>
              <a:rPr lang="en-US" sz="2698">
                <a:solidFill>
                  <a:srgbClr val="000000"/>
                </a:solidFill>
                <a:latin typeface="Times New Roman"/>
                <a:ea typeface="Times New Roman"/>
                <a:cs typeface="Times New Roman"/>
                <a:sym typeface="Times New Roman"/>
              </a:rPr>
              <a:t>1. Top 4 Categories by Gross Profit Margin:</a:t>
            </a:r>
          </a:p>
          <a:p>
            <a:pPr algn="l">
              <a:lnSpc>
                <a:spcPts val="3777"/>
              </a:lnSpc>
            </a:pPr>
            <a:r>
              <a:rPr lang="en-US" sz="2698">
                <a:solidFill>
                  <a:srgbClr val="000000"/>
                </a:solidFill>
                <a:latin typeface="Times New Roman Bold"/>
                <a:ea typeface="Times New Roman Bold"/>
                <a:cs typeface="Times New Roman Bold"/>
                <a:sym typeface="Times New Roman Bold"/>
              </a:rPr>
              <a:t>  1. Cosmetics:</a:t>
            </a:r>
          </a:p>
          <a:p>
            <a:pPr algn="l">
              <a:lnSpc>
                <a:spcPts val="3777"/>
              </a:lnSpc>
            </a:pPr>
            <a:r>
              <a:rPr lang="en-US" sz="2698">
                <a:solidFill>
                  <a:srgbClr val="000000"/>
                </a:solidFill>
                <a:latin typeface="Times New Roman"/>
                <a:ea typeface="Times New Roman"/>
                <a:cs typeface="Times New Roman"/>
                <a:sym typeface="Times New Roman"/>
              </a:rPr>
              <a:t>     - Dominates with the highest profit margin, indicating strong customer preference.</a:t>
            </a:r>
          </a:p>
          <a:p>
            <a:pPr algn="l">
              <a:lnSpc>
                <a:spcPts val="3777"/>
              </a:lnSpc>
            </a:pPr>
            <a:r>
              <a:rPr lang="en-US" sz="2698">
                <a:solidFill>
                  <a:srgbClr val="000000"/>
                </a:solidFill>
                <a:latin typeface="Times New Roman"/>
                <a:ea typeface="Times New Roman"/>
                <a:cs typeface="Times New Roman"/>
                <a:sym typeface="Times New Roman"/>
              </a:rPr>
              <a:t>     - Strong correlation observed between high sales and priority.</a:t>
            </a:r>
          </a:p>
          <a:p>
            <a:pPr algn="l">
              <a:lnSpc>
                <a:spcPts val="3777"/>
              </a:lnSpc>
            </a:pPr>
            <a:r>
              <a:rPr lang="en-US" sz="2698">
                <a:solidFill>
                  <a:srgbClr val="000000"/>
                </a:solidFill>
                <a:latin typeface="Times New Roman"/>
                <a:ea typeface="Times New Roman"/>
                <a:cs typeface="Times New Roman"/>
                <a:sym typeface="Times New Roman"/>
              </a:rPr>
              <a:t>  2. </a:t>
            </a:r>
            <a:r>
              <a:rPr lang="en-US" sz="2698">
                <a:solidFill>
                  <a:srgbClr val="000000"/>
                </a:solidFill>
                <a:latin typeface="Times New Roman Bold"/>
                <a:ea typeface="Times New Roman Bold"/>
                <a:cs typeface="Times New Roman Bold"/>
                <a:sym typeface="Times New Roman Bold"/>
              </a:rPr>
              <a:t>Household</a:t>
            </a:r>
            <a:r>
              <a:rPr lang="en-US" sz="2698">
                <a:solidFill>
                  <a:srgbClr val="000000"/>
                </a:solidFill>
                <a:latin typeface="Times New Roman"/>
                <a:ea typeface="Times New Roman"/>
                <a:cs typeface="Times New Roman"/>
                <a:sym typeface="Times New Roman"/>
              </a:rPr>
              <a:t>:</a:t>
            </a:r>
          </a:p>
          <a:p>
            <a:pPr algn="l">
              <a:lnSpc>
                <a:spcPts val="3777"/>
              </a:lnSpc>
            </a:pPr>
            <a:r>
              <a:rPr lang="en-US" sz="2698">
                <a:solidFill>
                  <a:srgbClr val="000000"/>
                </a:solidFill>
                <a:latin typeface="Times New Roman"/>
                <a:ea typeface="Times New Roman"/>
                <a:cs typeface="Times New Roman"/>
                <a:sym typeface="Times New Roman"/>
              </a:rPr>
              <a:t>     - Significantly profitable, especially the highest-priced item at $668.27.</a:t>
            </a:r>
          </a:p>
          <a:p>
            <a:pPr algn="l">
              <a:lnSpc>
                <a:spcPts val="3777"/>
              </a:lnSpc>
            </a:pPr>
            <a:r>
              <a:rPr lang="en-US" sz="2698">
                <a:solidFill>
                  <a:srgbClr val="000000"/>
                </a:solidFill>
                <a:latin typeface="Times New Roman"/>
                <a:ea typeface="Times New Roman"/>
                <a:cs typeface="Times New Roman"/>
                <a:sym typeface="Times New Roman"/>
              </a:rPr>
              <a:t>     - Offline sales outperform online, suggesting a preference for traditional markets.</a:t>
            </a:r>
          </a:p>
          <a:p>
            <a:pPr algn="l">
              <a:lnSpc>
                <a:spcPts val="3777"/>
              </a:lnSpc>
            </a:pPr>
            <a:r>
              <a:rPr lang="en-US" sz="2698">
                <a:solidFill>
                  <a:srgbClr val="000000"/>
                </a:solidFill>
                <a:latin typeface="Times New Roman Bold"/>
                <a:ea typeface="Times New Roman Bold"/>
                <a:cs typeface="Times New Roman Bold"/>
                <a:sym typeface="Times New Roman Bold"/>
              </a:rPr>
              <a:t>  3. Office Supplies:</a:t>
            </a:r>
          </a:p>
          <a:p>
            <a:pPr algn="l">
              <a:lnSpc>
                <a:spcPts val="3777"/>
              </a:lnSpc>
            </a:pPr>
            <a:r>
              <a:rPr lang="en-US" sz="2698">
                <a:solidFill>
                  <a:srgbClr val="000000"/>
                </a:solidFill>
                <a:latin typeface="Times New Roman"/>
                <a:ea typeface="Times New Roman"/>
                <a:cs typeface="Times New Roman"/>
                <a:sym typeface="Times New Roman"/>
              </a:rPr>
              <a:t>     - Consistent profitability but potential for improvement in sales.</a:t>
            </a:r>
          </a:p>
          <a:p>
            <a:pPr algn="l">
              <a:lnSpc>
                <a:spcPts val="3777"/>
              </a:lnSpc>
            </a:pPr>
            <a:r>
              <a:rPr lang="en-US" sz="2698">
                <a:solidFill>
                  <a:srgbClr val="000000"/>
                </a:solidFill>
                <a:latin typeface="Times New Roman"/>
                <a:ea typeface="Times New Roman"/>
                <a:cs typeface="Times New Roman"/>
                <a:sym typeface="Times New Roman"/>
              </a:rPr>
              <a:t>     - Delivery times may impact customer decisions.</a:t>
            </a:r>
          </a:p>
          <a:p>
            <a:pPr algn="l">
              <a:lnSpc>
                <a:spcPts val="3777"/>
              </a:lnSpc>
            </a:pPr>
            <a:r>
              <a:rPr lang="en-US" sz="2698">
                <a:solidFill>
                  <a:srgbClr val="000000"/>
                </a:solidFill>
                <a:latin typeface="Times New Roman"/>
                <a:ea typeface="Times New Roman"/>
                <a:cs typeface="Times New Roman"/>
                <a:sym typeface="Times New Roman"/>
              </a:rPr>
              <a:t>4. Baby Food and Cereal:</a:t>
            </a:r>
          </a:p>
          <a:p>
            <a:pPr algn="l">
              <a:lnSpc>
                <a:spcPts val="3777"/>
              </a:lnSpc>
            </a:pPr>
            <a:r>
              <a:rPr lang="en-US" sz="2698">
                <a:solidFill>
                  <a:srgbClr val="000000"/>
                </a:solidFill>
                <a:latin typeface="Times New Roman"/>
                <a:ea typeface="Times New Roman"/>
                <a:cs typeface="Times New Roman"/>
                <a:sym typeface="Times New Roman"/>
              </a:rPr>
              <a:t>     - Shows a steady profit margin, indicating a stable market for these products.</a:t>
            </a:r>
          </a:p>
          <a:p>
            <a:pPr algn="l">
              <a:lnSpc>
                <a:spcPts val="3777"/>
              </a:lnSpc>
            </a:pPr>
          </a:p>
          <a:p>
            <a:pPr algn="l" marL="0" indent="0" lvl="0">
              <a:lnSpc>
                <a:spcPts val="3777"/>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0" y="3506326"/>
            <a:ext cx="8715375" cy="3017173"/>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Data Analysis Report</a:t>
            </a:r>
          </a:p>
        </p:txBody>
      </p:sp>
      <p:sp>
        <p:nvSpPr>
          <p:cNvPr name="TextBox 24" id="24"/>
          <p:cNvSpPr txBox="true"/>
          <p:nvPr/>
        </p:nvSpPr>
        <p:spPr>
          <a:xfrm rot="0">
            <a:off x="9144000" y="1977370"/>
            <a:ext cx="8743953" cy="6227486"/>
          </a:xfrm>
          <a:prstGeom prst="rect">
            <a:avLst/>
          </a:prstGeom>
        </p:spPr>
        <p:txBody>
          <a:bodyPr anchor="t" rtlCol="false" tIns="0" lIns="0" bIns="0" rIns="0">
            <a:spAutoFit/>
          </a:bodyPr>
          <a:lstStyle/>
          <a:p>
            <a:pPr algn="l" marL="0" indent="0" lvl="0">
              <a:lnSpc>
                <a:spcPts val="3777"/>
              </a:lnSpc>
              <a:spcBef>
                <a:spcPct val="0"/>
              </a:spcBef>
            </a:pPr>
            <a:r>
              <a:rPr lang="en-US" sz="2698" strike="noStrike" u="none">
                <a:solidFill>
                  <a:srgbClr val="000000"/>
                </a:solidFill>
                <a:latin typeface="Times New Roman Bold"/>
                <a:ea typeface="Times New Roman Bold"/>
                <a:cs typeface="Times New Roman Bold"/>
                <a:sym typeface="Times New Roman Bold"/>
              </a:rPr>
              <a:t>2. Most Gross Profitable Product:</a:t>
            </a:r>
          </a:p>
          <a:p>
            <a:pPr algn="l" marL="0" indent="0" lvl="0">
              <a:lnSpc>
                <a:spcPts val="3777"/>
              </a:lnSpc>
              <a:spcBef>
                <a:spcPct val="0"/>
              </a:spcBef>
            </a:pPr>
            <a:r>
              <a:rPr lang="en-US" sz="2698" strike="noStrike" u="none">
                <a:solidFill>
                  <a:srgbClr val="000000"/>
                </a:solidFill>
                <a:latin typeface="Times New Roman Bold"/>
                <a:ea typeface="Times New Roman Bold"/>
                <a:cs typeface="Times New Roman Bold"/>
                <a:sym typeface="Times New Roman Bold"/>
              </a:rPr>
              <a:t>  -</a:t>
            </a:r>
            <a:r>
              <a:rPr lang="en-US" sz="2698" strike="noStrike" u="none">
                <a:solidFill>
                  <a:srgbClr val="000000"/>
                </a:solidFill>
                <a:latin typeface="Times New Roman"/>
                <a:ea typeface="Times New Roman"/>
                <a:cs typeface="Times New Roman"/>
                <a:sym typeface="Times New Roman"/>
              </a:rPr>
              <a:t> Cosmetics: $173.87 profit, with average delivery time aligning with customer expectations.</a:t>
            </a:r>
          </a:p>
          <a:p>
            <a:pPr algn="l" marL="0" indent="0" lvl="0">
              <a:lnSpc>
                <a:spcPts val="3777"/>
              </a:lnSpc>
              <a:spcBef>
                <a:spcPct val="0"/>
              </a:spcBef>
            </a:pPr>
          </a:p>
          <a:p>
            <a:pPr algn="l" marL="0" indent="0" lvl="0">
              <a:lnSpc>
                <a:spcPts val="3777"/>
              </a:lnSpc>
              <a:spcBef>
                <a:spcPct val="0"/>
              </a:spcBef>
            </a:pPr>
            <a:r>
              <a:rPr lang="en-US" sz="2698" strike="noStrike" u="none">
                <a:solidFill>
                  <a:srgbClr val="000000"/>
                </a:solidFill>
                <a:latin typeface="Times New Roman Bold"/>
                <a:ea typeface="Times New Roman Bold"/>
                <a:cs typeface="Times New Roman Bold"/>
                <a:sym typeface="Times New Roman Bold"/>
              </a:rPr>
              <a:t>3. Least 2 Non-Profitable Products:</a:t>
            </a:r>
          </a:p>
          <a:p>
            <a:pPr algn="l" marL="0" indent="0" lvl="0">
              <a:lnSpc>
                <a:spcPts val="3777"/>
              </a:lnSpc>
              <a:spcBef>
                <a:spcPct val="0"/>
              </a:spcBef>
            </a:pPr>
            <a:r>
              <a:rPr lang="en-US" sz="2698" strike="noStrike" u="none">
                <a:solidFill>
                  <a:srgbClr val="000000"/>
                </a:solidFill>
                <a:latin typeface="Times New Roman Bold"/>
                <a:ea typeface="Times New Roman Bold"/>
                <a:cs typeface="Times New Roman Bold"/>
                <a:sym typeface="Times New Roman Bold"/>
              </a:rPr>
              <a:t>  </a:t>
            </a:r>
            <a:r>
              <a:rPr lang="en-US" sz="2698" strike="noStrike" u="none">
                <a:solidFill>
                  <a:srgbClr val="000000"/>
                </a:solidFill>
                <a:latin typeface="Times New Roman"/>
                <a:ea typeface="Times New Roman"/>
                <a:cs typeface="Times New Roman"/>
                <a:sym typeface="Times New Roman"/>
              </a:rPr>
              <a:t>1. Fruits: $2.41 profit</a:t>
            </a:r>
          </a:p>
          <a:p>
            <a:pPr algn="l" marL="0" indent="0" lvl="0">
              <a:lnSpc>
                <a:spcPts val="3777"/>
              </a:lnSpc>
              <a:spcBef>
                <a:spcPct val="0"/>
              </a:spcBef>
            </a:pPr>
            <a:r>
              <a:rPr lang="en-US" sz="2698" strike="noStrike" u="none">
                <a:solidFill>
                  <a:srgbClr val="000000"/>
                </a:solidFill>
                <a:latin typeface="Times New Roman"/>
                <a:ea typeface="Times New Roman"/>
                <a:cs typeface="Times New Roman"/>
                <a:sym typeface="Times New Roman"/>
              </a:rPr>
              <a:t>     - Despite popularity, low profitability suggests a need for pricing adjustments.</a:t>
            </a:r>
          </a:p>
          <a:p>
            <a:pPr algn="l" marL="0" indent="0" lvl="0">
              <a:lnSpc>
                <a:spcPts val="3777"/>
              </a:lnSpc>
              <a:spcBef>
                <a:spcPct val="0"/>
              </a:spcBef>
            </a:pPr>
            <a:r>
              <a:rPr lang="en-US" sz="2698" strike="noStrike" u="none">
                <a:solidFill>
                  <a:srgbClr val="000000"/>
                </a:solidFill>
                <a:latin typeface="Times New Roman"/>
                <a:ea typeface="Times New Roman"/>
                <a:cs typeface="Times New Roman"/>
                <a:sym typeface="Times New Roman"/>
              </a:rPr>
              <a:t>  2. Beverages: $15.66 profit</a:t>
            </a:r>
          </a:p>
          <a:p>
            <a:pPr algn="l" marL="0" indent="0" lvl="0">
              <a:lnSpc>
                <a:spcPts val="3777"/>
              </a:lnSpc>
              <a:spcBef>
                <a:spcPct val="0"/>
              </a:spcBef>
            </a:pPr>
            <a:r>
              <a:rPr lang="en-US" sz="2698" strike="noStrike" u="none">
                <a:solidFill>
                  <a:srgbClr val="000000"/>
                </a:solidFill>
                <a:latin typeface="Times New Roman"/>
                <a:ea typeface="Times New Roman"/>
                <a:cs typeface="Times New Roman"/>
                <a:sym typeface="Times New Roman"/>
              </a:rPr>
              <a:t>     - Low profit may be due to lower customer priority. Reevaluating marketing or bundling options is recommended to increase sales.</a:t>
            </a:r>
          </a:p>
          <a:p>
            <a:pPr algn="l" marL="0" indent="0" lvl="0">
              <a:lnSpc>
                <a:spcPts val="3777"/>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0" y="3506326"/>
            <a:ext cx="8715375" cy="3017173"/>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Data Analysis Report</a:t>
            </a:r>
          </a:p>
        </p:txBody>
      </p:sp>
      <p:sp>
        <p:nvSpPr>
          <p:cNvPr name="TextBox 24" id="24"/>
          <p:cNvSpPr txBox="true"/>
          <p:nvPr/>
        </p:nvSpPr>
        <p:spPr>
          <a:xfrm rot="0">
            <a:off x="9144000" y="1977370"/>
            <a:ext cx="8743953" cy="6227486"/>
          </a:xfrm>
          <a:prstGeom prst="rect">
            <a:avLst/>
          </a:prstGeom>
        </p:spPr>
        <p:txBody>
          <a:bodyPr anchor="t" rtlCol="false" tIns="0" lIns="0" bIns="0" rIns="0">
            <a:spAutoFit/>
          </a:bodyPr>
          <a:lstStyle/>
          <a:p>
            <a:pPr algn="l">
              <a:lnSpc>
                <a:spcPts val="3777"/>
              </a:lnSpc>
            </a:pPr>
            <a:r>
              <a:rPr lang="en-US" sz="2698">
                <a:solidFill>
                  <a:srgbClr val="000000"/>
                </a:solidFill>
                <a:latin typeface="Times New Roman Bold"/>
                <a:ea typeface="Times New Roman Bold"/>
                <a:cs typeface="Times New Roman Bold"/>
                <a:sym typeface="Times New Roman Bold"/>
              </a:rPr>
              <a:t>4. Profit Margin of Products (Top 5 listed):</a:t>
            </a:r>
          </a:p>
          <a:p>
            <a:pPr algn="l">
              <a:lnSpc>
                <a:spcPts val="3777"/>
              </a:lnSpc>
            </a:pPr>
            <a:r>
              <a:rPr lang="en-US" sz="2698">
                <a:solidFill>
                  <a:srgbClr val="000000"/>
                </a:solidFill>
                <a:latin typeface="Times New Roman Bold"/>
                <a:ea typeface="Times New Roman Bold"/>
                <a:cs typeface="Times New Roman Bold"/>
                <a:sym typeface="Times New Roman Bold"/>
              </a:rPr>
              <a:t> </a:t>
            </a:r>
            <a:r>
              <a:rPr lang="en-US" sz="2698">
                <a:solidFill>
                  <a:srgbClr val="000000"/>
                </a:solidFill>
                <a:latin typeface="Times New Roman"/>
                <a:ea typeface="Times New Roman"/>
                <a:cs typeface="Times New Roman"/>
                <a:sym typeface="Times New Roman"/>
              </a:rPr>
              <a:t> - Cosmetics: 39.77% profit margin</a:t>
            </a:r>
          </a:p>
          <a:p>
            <a:pPr algn="l">
              <a:lnSpc>
                <a:spcPts val="3777"/>
              </a:lnSpc>
            </a:pPr>
            <a:r>
              <a:rPr lang="en-US" sz="2698">
                <a:solidFill>
                  <a:srgbClr val="000000"/>
                </a:solidFill>
                <a:latin typeface="Times New Roman"/>
                <a:ea typeface="Times New Roman"/>
                <a:cs typeface="Times New Roman"/>
                <a:sym typeface="Times New Roman"/>
              </a:rPr>
              <a:t>  - Household: 24.80% profit margin</a:t>
            </a:r>
          </a:p>
          <a:p>
            <a:pPr algn="l">
              <a:lnSpc>
                <a:spcPts val="3777"/>
              </a:lnSpc>
            </a:pPr>
            <a:r>
              <a:rPr lang="en-US" sz="2698">
                <a:solidFill>
                  <a:srgbClr val="000000"/>
                </a:solidFill>
                <a:latin typeface="Times New Roman"/>
                <a:ea typeface="Times New Roman"/>
                <a:cs typeface="Times New Roman"/>
                <a:sym typeface="Times New Roman"/>
              </a:rPr>
              <a:t>  - Office Supplies: 19.39% profit margin</a:t>
            </a:r>
          </a:p>
          <a:p>
            <a:pPr algn="l">
              <a:lnSpc>
                <a:spcPts val="3777"/>
              </a:lnSpc>
            </a:pPr>
            <a:r>
              <a:rPr lang="en-US" sz="2698">
                <a:solidFill>
                  <a:srgbClr val="000000"/>
                </a:solidFill>
                <a:latin typeface="Times New Roman"/>
                <a:ea typeface="Times New Roman"/>
                <a:cs typeface="Times New Roman"/>
                <a:sym typeface="Times New Roman"/>
              </a:rPr>
              <a:t>  - Baby Food: 37.55% profit margin</a:t>
            </a:r>
          </a:p>
          <a:p>
            <a:pPr algn="l">
              <a:lnSpc>
                <a:spcPts val="3777"/>
              </a:lnSpc>
            </a:pPr>
            <a:r>
              <a:rPr lang="en-US" sz="2698">
                <a:solidFill>
                  <a:srgbClr val="000000"/>
                </a:solidFill>
                <a:latin typeface="Times New Roman"/>
                <a:ea typeface="Times New Roman"/>
                <a:cs typeface="Times New Roman"/>
                <a:sym typeface="Times New Roman"/>
              </a:rPr>
              <a:t>  - Beverages: 33.00% profit margin</a:t>
            </a:r>
          </a:p>
          <a:p>
            <a:pPr algn="l">
              <a:lnSpc>
                <a:spcPts val="3777"/>
              </a:lnSpc>
            </a:pPr>
          </a:p>
          <a:p>
            <a:pPr algn="l">
              <a:lnSpc>
                <a:spcPts val="3777"/>
              </a:lnSpc>
            </a:pPr>
            <a:r>
              <a:rPr lang="en-US" sz="2698">
                <a:solidFill>
                  <a:srgbClr val="000000"/>
                </a:solidFill>
                <a:latin typeface="Times New Roman Bold"/>
                <a:ea typeface="Times New Roman Bold"/>
                <a:cs typeface="Times New Roman Bold"/>
                <a:sym typeface="Times New Roman Bold"/>
              </a:rPr>
              <a:t>5. Most Expensive Item:</a:t>
            </a:r>
          </a:p>
          <a:p>
            <a:pPr algn="l">
              <a:lnSpc>
                <a:spcPts val="3777"/>
              </a:lnSpc>
            </a:pPr>
            <a:r>
              <a:rPr lang="en-US" sz="2698">
                <a:solidFill>
                  <a:srgbClr val="000000"/>
                </a:solidFill>
                <a:latin typeface="Times New Roman Bold"/>
                <a:ea typeface="Times New Roman Bold"/>
                <a:cs typeface="Times New Roman Bold"/>
                <a:sym typeface="Times New Roman Bold"/>
              </a:rPr>
              <a:t> </a:t>
            </a:r>
            <a:r>
              <a:rPr lang="en-US" sz="2698">
                <a:solidFill>
                  <a:srgbClr val="000000"/>
                </a:solidFill>
                <a:latin typeface="Times New Roman"/>
                <a:ea typeface="Times New Roman"/>
                <a:cs typeface="Times New Roman"/>
                <a:sym typeface="Times New Roman"/>
              </a:rPr>
              <a:t> - Household: $668.27</a:t>
            </a:r>
          </a:p>
          <a:p>
            <a:pPr algn="l">
              <a:lnSpc>
                <a:spcPts val="3777"/>
              </a:lnSpc>
            </a:pPr>
            <a:r>
              <a:rPr lang="en-US" sz="2698">
                <a:solidFill>
                  <a:srgbClr val="000000"/>
                </a:solidFill>
                <a:latin typeface="Times New Roman"/>
                <a:ea typeface="Times New Roman"/>
                <a:cs typeface="Times New Roman"/>
                <a:sym typeface="Times New Roman"/>
              </a:rPr>
              <a:t>    - High-end products show potential for premium offerings. It is essential to analyze whether premium items align with the overall customer base.</a:t>
            </a:r>
          </a:p>
          <a:p>
            <a:pPr algn="l" marL="0" indent="0" lvl="0">
              <a:lnSpc>
                <a:spcPts val="3777"/>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0" y="3506326"/>
            <a:ext cx="8715375" cy="3017173"/>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Data Analysis Report</a:t>
            </a:r>
          </a:p>
        </p:txBody>
      </p:sp>
      <p:sp>
        <p:nvSpPr>
          <p:cNvPr name="TextBox 24" id="24"/>
          <p:cNvSpPr txBox="true"/>
          <p:nvPr/>
        </p:nvSpPr>
        <p:spPr>
          <a:xfrm rot="0">
            <a:off x="9144000" y="923925"/>
            <a:ext cx="8743953" cy="9084986"/>
          </a:xfrm>
          <a:prstGeom prst="rect">
            <a:avLst/>
          </a:prstGeom>
        </p:spPr>
        <p:txBody>
          <a:bodyPr anchor="t" rtlCol="false" tIns="0" lIns="0" bIns="0" rIns="0">
            <a:spAutoFit/>
          </a:bodyPr>
          <a:lstStyle/>
          <a:p>
            <a:pPr algn="l">
              <a:lnSpc>
                <a:spcPts val="3777"/>
              </a:lnSpc>
            </a:pPr>
            <a:r>
              <a:rPr lang="en-US" sz="2698">
                <a:solidFill>
                  <a:srgbClr val="000000"/>
                </a:solidFill>
                <a:latin typeface="Times New Roman Bold"/>
                <a:ea typeface="Times New Roman Bold"/>
                <a:cs typeface="Times New Roman Bold"/>
                <a:sym typeface="Times New Roman Bold"/>
              </a:rPr>
              <a:t>6. Cheapest Item:</a:t>
            </a:r>
          </a:p>
          <a:p>
            <a:pPr algn="l">
              <a:lnSpc>
                <a:spcPts val="3777"/>
              </a:lnSpc>
            </a:pPr>
            <a:r>
              <a:rPr lang="en-US" sz="2698">
                <a:solidFill>
                  <a:srgbClr val="000000"/>
                </a:solidFill>
                <a:latin typeface="Times New Roman"/>
                <a:ea typeface="Times New Roman"/>
                <a:cs typeface="Times New Roman"/>
                <a:sym typeface="Times New Roman"/>
              </a:rPr>
              <a:t>  - Fruits: $9.33</a:t>
            </a:r>
          </a:p>
          <a:p>
            <a:pPr algn="l">
              <a:lnSpc>
                <a:spcPts val="3777"/>
              </a:lnSpc>
            </a:pPr>
            <a:r>
              <a:rPr lang="en-US" sz="2698">
                <a:solidFill>
                  <a:srgbClr val="000000"/>
                </a:solidFill>
                <a:latin typeface="Times New Roman"/>
                <a:ea typeface="Times New Roman"/>
                <a:cs typeface="Times New Roman"/>
                <a:sym typeface="Times New Roman"/>
              </a:rPr>
              <a:t>    - While attracting orders, strategies to improve profitability should be considered, evaluating whether the lower margin is offset by higher sales volume.</a:t>
            </a:r>
          </a:p>
          <a:p>
            <a:pPr algn="l">
              <a:lnSpc>
                <a:spcPts val="3777"/>
              </a:lnSpc>
            </a:pPr>
          </a:p>
          <a:p>
            <a:pPr algn="l">
              <a:lnSpc>
                <a:spcPts val="3777"/>
              </a:lnSpc>
            </a:pPr>
            <a:r>
              <a:rPr lang="en-US" sz="2698">
                <a:solidFill>
                  <a:srgbClr val="000000"/>
                </a:solidFill>
                <a:latin typeface="Times New Roman Bold"/>
                <a:ea typeface="Times New Roman Bold"/>
                <a:cs typeface="Times New Roman Bold"/>
                <a:sym typeface="Times New Roman Bold"/>
              </a:rPr>
              <a:t>7. Delivery and Priority Insights:</a:t>
            </a:r>
          </a:p>
          <a:p>
            <a:pPr algn="l">
              <a:lnSpc>
                <a:spcPts val="3777"/>
              </a:lnSpc>
            </a:pPr>
            <a:r>
              <a:rPr lang="en-US" sz="2698">
                <a:solidFill>
                  <a:srgbClr val="000000"/>
                </a:solidFill>
                <a:latin typeface="Times New Roman"/>
                <a:ea typeface="Times New Roman"/>
                <a:cs typeface="Times New Roman"/>
                <a:sym typeface="Times New Roman"/>
              </a:rPr>
              <a:t>  - Cosmetics delivery days: Average of 23 days align with high priority and popularity.</a:t>
            </a:r>
          </a:p>
          <a:p>
            <a:pPr algn="l">
              <a:lnSpc>
                <a:spcPts val="3777"/>
              </a:lnSpc>
            </a:pPr>
            <a:r>
              <a:rPr lang="en-US" sz="2698">
                <a:solidFill>
                  <a:srgbClr val="000000"/>
                </a:solidFill>
                <a:latin typeface="Times New Roman"/>
                <a:ea typeface="Times New Roman"/>
                <a:cs typeface="Times New Roman"/>
                <a:sym typeface="Times New Roman"/>
              </a:rPr>
              <a:t>  - Fruits delivery days: 26 days delivery time indicates a longer wait, affecting customer satisfaction.</a:t>
            </a:r>
          </a:p>
          <a:p>
            <a:pPr algn="l">
              <a:lnSpc>
                <a:spcPts val="3777"/>
              </a:lnSpc>
            </a:pPr>
          </a:p>
          <a:p>
            <a:pPr algn="l">
              <a:lnSpc>
                <a:spcPts val="3777"/>
              </a:lnSpc>
            </a:pPr>
            <a:r>
              <a:rPr lang="en-US" sz="2698">
                <a:solidFill>
                  <a:srgbClr val="000000"/>
                </a:solidFill>
                <a:latin typeface="Times New Roman Bold"/>
                <a:ea typeface="Times New Roman Bold"/>
                <a:cs typeface="Times New Roman Bold"/>
                <a:sym typeface="Times New Roman Bold"/>
              </a:rPr>
              <a:t>8. Sales Insights:</a:t>
            </a:r>
          </a:p>
          <a:p>
            <a:pPr algn="l">
              <a:lnSpc>
                <a:spcPts val="3777"/>
              </a:lnSpc>
            </a:pPr>
            <a:r>
              <a:rPr lang="en-US" sz="2698">
                <a:solidFill>
                  <a:srgbClr val="000000"/>
                </a:solidFill>
                <a:latin typeface="Times New Roman"/>
                <a:ea typeface="Times New Roman"/>
                <a:cs typeface="Times New Roman"/>
                <a:sym typeface="Times New Roman"/>
              </a:rPr>
              <a:t>  - Household items: Offline dominates, suggesting a traditional market preference.</a:t>
            </a:r>
          </a:p>
          <a:p>
            <a:pPr algn="l">
              <a:lnSpc>
                <a:spcPts val="3777"/>
              </a:lnSpc>
            </a:pPr>
            <a:r>
              <a:rPr lang="en-US" sz="2698">
                <a:solidFill>
                  <a:srgbClr val="000000"/>
                </a:solidFill>
                <a:latin typeface="Times New Roman"/>
                <a:ea typeface="Times New Roman"/>
                <a:cs typeface="Times New Roman"/>
                <a:sym typeface="Times New Roman"/>
              </a:rPr>
              <a:t>  - Cosmetics: Customers prefer purchasing cosmetics products online, possibly due to convenience, variety, and reliability.</a:t>
            </a:r>
          </a:p>
          <a:p>
            <a:pPr algn="l" marL="0" indent="0" lvl="0">
              <a:lnSpc>
                <a:spcPts val="3777"/>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0" y="3506326"/>
            <a:ext cx="8715375" cy="3017173"/>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Data Analysis Report</a:t>
            </a:r>
          </a:p>
        </p:txBody>
      </p:sp>
      <p:sp>
        <p:nvSpPr>
          <p:cNvPr name="TextBox 24" id="24"/>
          <p:cNvSpPr txBox="true"/>
          <p:nvPr/>
        </p:nvSpPr>
        <p:spPr>
          <a:xfrm rot="0">
            <a:off x="8962106" y="1114410"/>
            <a:ext cx="8925847" cy="8125861"/>
          </a:xfrm>
          <a:prstGeom prst="rect">
            <a:avLst/>
          </a:prstGeom>
        </p:spPr>
        <p:txBody>
          <a:bodyPr anchor="t" rtlCol="false" tIns="0" lIns="0" bIns="0" rIns="0">
            <a:spAutoFit/>
          </a:bodyPr>
          <a:lstStyle/>
          <a:p>
            <a:pPr algn="l">
              <a:lnSpc>
                <a:spcPts val="2914"/>
              </a:lnSpc>
            </a:pPr>
            <a:r>
              <a:rPr lang="en-US" sz="2081">
                <a:solidFill>
                  <a:srgbClr val="000000"/>
                </a:solidFill>
                <a:latin typeface="Times New Roman Bold"/>
                <a:ea typeface="Times New Roman Bold"/>
                <a:cs typeface="Times New Roman Bold"/>
                <a:sym typeface="Times New Roman Bold"/>
              </a:rPr>
              <a:t>9. Regional Analysis:</a:t>
            </a:r>
          </a:p>
          <a:p>
            <a:pPr algn="l">
              <a:lnSpc>
                <a:spcPts val="2914"/>
              </a:lnSpc>
            </a:pPr>
            <a:r>
              <a:rPr lang="en-US" sz="2081">
                <a:solidFill>
                  <a:srgbClr val="000000"/>
                </a:solidFill>
                <a:latin typeface="Times New Roman"/>
                <a:ea typeface="Times New Roman"/>
                <a:cs typeface="Times New Roman"/>
                <a:sym typeface="Times New Roman"/>
              </a:rPr>
              <a:t>  - Most Profitable Countries: Myanmar and Djibouti show high revenue, suggesting potential market growth. Understanding local preferences for targeted marketing is recommended.</a:t>
            </a:r>
          </a:p>
          <a:p>
            <a:pPr algn="l">
              <a:lnSpc>
                <a:spcPts val="2914"/>
              </a:lnSpc>
            </a:pPr>
            <a:r>
              <a:rPr lang="en-US" sz="2081">
                <a:solidFill>
                  <a:srgbClr val="000000"/>
                </a:solidFill>
                <a:latin typeface="Times New Roman"/>
                <a:ea typeface="Times New Roman"/>
                <a:cs typeface="Times New Roman"/>
                <a:sym typeface="Times New Roman"/>
              </a:rPr>
              <a:t>  - Least Profitable Countries: Kuwait, Kyrgyzstan, New Zealand, Slovakia, and Syria require analysis of cultural factors impacting sales and exploration of strategies to increase market share or considering market exit.</a:t>
            </a:r>
          </a:p>
          <a:p>
            <a:pPr algn="l">
              <a:lnSpc>
                <a:spcPts val="2914"/>
              </a:lnSpc>
            </a:pPr>
          </a:p>
          <a:p>
            <a:pPr algn="l">
              <a:lnSpc>
                <a:spcPts val="2914"/>
              </a:lnSpc>
            </a:pPr>
            <a:r>
              <a:rPr lang="en-US" sz="2081">
                <a:solidFill>
                  <a:srgbClr val="000000"/>
                </a:solidFill>
                <a:latin typeface="Times New Roman Bold"/>
                <a:ea typeface="Times New Roman Bold"/>
                <a:cs typeface="Times New Roman Bold"/>
                <a:sym typeface="Times New Roman Bold"/>
              </a:rPr>
              <a:t>10. Year-wise Performance:</a:t>
            </a:r>
          </a:p>
          <a:p>
            <a:pPr algn="l">
              <a:lnSpc>
                <a:spcPts val="2914"/>
              </a:lnSpc>
            </a:pPr>
            <a:r>
              <a:rPr lang="en-US" sz="2081">
                <a:solidFill>
                  <a:srgbClr val="000000"/>
                </a:solidFill>
                <a:latin typeface="Times New Roman"/>
                <a:ea typeface="Times New Roman"/>
                <a:cs typeface="Times New Roman"/>
                <a:sym typeface="Times New Roman"/>
              </a:rPr>
              <a:t>  - Best Years: 2010, 2012, 2013, 2014 show high revenue and profit, with 2012 standing out with the highest number of orders, driven by personal care products.</a:t>
            </a:r>
          </a:p>
          <a:p>
            <a:pPr algn="l">
              <a:lnSpc>
                <a:spcPts val="2914"/>
              </a:lnSpc>
            </a:pPr>
            <a:r>
              <a:rPr lang="en-US" sz="2081">
                <a:solidFill>
                  <a:srgbClr val="000000"/>
                </a:solidFill>
                <a:latin typeface="Times New Roman"/>
                <a:ea typeface="Times New Roman"/>
                <a:cs typeface="Times New Roman"/>
                <a:sym typeface="Times New Roman"/>
              </a:rPr>
              <a:t>  - Worst Years: 2011, 2015, 2016, 2017 show lowest revenue and profit, with 2011 being particularly challenging.</a:t>
            </a:r>
          </a:p>
          <a:p>
            <a:pPr algn="l">
              <a:lnSpc>
                <a:spcPts val="2914"/>
              </a:lnSpc>
            </a:pPr>
          </a:p>
          <a:p>
            <a:pPr algn="l">
              <a:lnSpc>
                <a:spcPts val="2914"/>
              </a:lnSpc>
            </a:pPr>
            <a:r>
              <a:rPr lang="en-US" sz="2081">
                <a:solidFill>
                  <a:srgbClr val="000000"/>
                </a:solidFill>
                <a:latin typeface="Times New Roman Bold"/>
                <a:ea typeface="Times New Roman Bold"/>
                <a:cs typeface="Times New Roman Bold"/>
                <a:sym typeface="Times New Roman Bold"/>
              </a:rPr>
              <a:t>11. Product Category Insights:</a:t>
            </a:r>
          </a:p>
          <a:p>
            <a:pPr algn="l">
              <a:lnSpc>
                <a:spcPts val="2914"/>
              </a:lnSpc>
            </a:pPr>
            <a:r>
              <a:rPr lang="en-US" sz="2081">
                <a:solidFill>
                  <a:srgbClr val="000000"/>
                </a:solidFill>
                <a:latin typeface="Times New Roman"/>
                <a:ea typeface="Times New Roman"/>
                <a:cs typeface="Times New Roman"/>
                <a:sym typeface="Times New Roman"/>
              </a:rPr>
              <a:t>  - Most Sold: Cosmetics. Understanding customer preferences to optimize marketing and considering bundling options is essential to boost sales in less popular categories.</a:t>
            </a:r>
          </a:p>
          <a:p>
            <a:pPr algn="l">
              <a:lnSpc>
                <a:spcPts val="2914"/>
              </a:lnSpc>
            </a:pPr>
            <a:r>
              <a:rPr lang="en-US" sz="2081">
                <a:solidFill>
                  <a:srgbClr val="000000"/>
                </a:solidFill>
                <a:latin typeface="Times New Roman"/>
                <a:ea typeface="Times New Roman"/>
                <a:cs typeface="Times New Roman"/>
                <a:sym typeface="Times New Roman"/>
              </a:rPr>
              <a:t>  - Least Sold: Meat. Analysis of customer aversion to meat products is necessary to evaluate the feasibility of maintaining this category.</a:t>
            </a:r>
          </a:p>
          <a:p>
            <a:pPr algn="l" marL="0" indent="0" lvl="0">
              <a:lnSpc>
                <a:spcPts val="2914"/>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715375" cy="10287000"/>
            <a:chOff x="0" y="0"/>
            <a:chExt cx="11620500" cy="13716000"/>
          </a:xfrm>
        </p:grpSpPr>
        <p:sp>
          <p:nvSpPr>
            <p:cNvPr name="Freeform 3" id="3"/>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blipFill>
              <a:blip r:embed="rId2"/>
              <a:stretch>
                <a:fillRect l="-68032" t="0" r="-68032" b="0"/>
              </a:stretch>
            </a:blipFill>
          </p:spPr>
        </p:sp>
      </p:grpSp>
      <p:grpSp>
        <p:nvGrpSpPr>
          <p:cNvPr name="Group 4" id="4"/>
          <p:cNvGrpSpPr/>
          <p:nvPr/>
        </p:nvGrpSpPr>
        <p:grpSpPr>
          <a:xfrm rot="0">
            <a:off x="0" y="0"/>
            <a:ext cx="8715375" cy="10287000"/>
            <a:chOff x="0" y="0"/>
            <a:chExt cx="11620500" cy="13716000"/>
          </a:xfrm>
        </p:grpSpPr>
        <p:sp>
          <p:nvSpPr>
            <p:cNvPr name="Freeform 5" id="5"/>
            <p:cNvSpPr/>
            <p:nvPr/>
          </p:nvSpPr>
          <p:spPr>
            <a:xfrm flipH="false" flipV="false" rot="0">
              <a:off x="0" y="0"/>
              <a:ext cx="11620500" cy="13716000"/>
            </a:xfrm>
            <a:custGeom>
              <a:avLst/>
              <a:gdLst/>
              <a:ahLst/>
              <a:cxnLst/>
              <a:rect r="r" b="b" t="t" l="l"/>
              <a:pathLst>
                <a:path h="13716000" w="11620500">
                  <a:moveTo>
                    <a:pt x="0" y="0"/>
                  </a:moveTo>
                  <a:lnTo>
                    <a:pt x="11620500" y="0"/>
                  </a:lnTo>
                  <a:lnTo>
                    <a:pt x="11620500" y="13716000"/>
                  </a:lnTo>
                  <a:lnTo>
                    <a:pt x="0" y="13716000"/>
                  </a:lnTo>
                  <a:close/>
                </a:path>
              </a:pathLst>
            </a:custGeom>
            <a:solidFill>
              <a:srgbClr val="000000">
                <a:alpha val="85882"/>
              </a:srgbClr>
            </a:solidFill>
          </p:spPr>
        </p:sp>
      </p:grpSp>
      <p:grpSp>
        <p:nvGrpSpPr>
          <p:cNvPr name="Group 6" id="6"/>
          <p:cNvGrpSpPr/>
          <p:nvPr/>
        </p:nvGrpSpPr>
        <p:grpSpPr>
          <a:xfrm rot="-10800000">
            <a:off x="0" y="1"/>
            <a:ext cx="2983005" cy="3096572"/>
            <a:chOff x="0" y="0"/>
            <a:chExt cx="3977340" cy="4128763"/>
          </a:xfrm>
        </p:grpSpPr>
        <p:sp>
          <p:nvSpPr>
            <p:cNvPr name="Freeform 7" id="7"/>
            <p:cNvSpPr/>
            <p:nvPr/>
          </p:nvSpPr>
          <p:spPr>
            <a:xfrm flipH="false" flipV="false" rot="0">
              <a:off x="0" y="0"/>
              <a:ext cx="3977386" cy="4128770"/>
            </a:xfrm>
            <a:custGeom>
              <a:avLst/>
              <a:gdLst/>
              <a:ahLst/>
              <a:cxnLst/>
              <a:rect r="r" b="b" t="t" l="l"/>
              <a:pathLst>
                <a:path h="4128770" w="3977386">
                  <a:moveTo>
                    <a:pt x="3977386" y="0"/>
                  </a:moveTo>
                  <a:lnTo>
                    <a:pt x="3977386" y="4128770"/>
                  </a:lnTo>
                  <a:lnTo>
                    <a:pt x="3977386" y="1548511"/>
                  </a:lnTo>
                  <a:cubicBezTo>
                    <a:pt x="2552319" y="1548511"/>
                    <a:pt x="1397127" y="2703703"/>
                    <a:pt x="1397127" y="4128770"/>
                  </a:cubicBezTo>
                  <a:lnTo>
                    <a:pt x="3810" y="4128770"/>
                  </a:lnTo>
                  <a:lnTo>
                    <a:pt x="0" y="3977386"/>
                  </a:lnTo>
                  <a:cubicBezTo>
                    <a:pt x="0" y="1780667"/>
                    <a:pt x="1780667" y="0"/>
                    <a:pt x="3977386" y="0"/>
                  </a:cubicBezTo>
                  <a:close/>
                </a:path>
              </a:pathLst>
            </a:custGeom>
            <a:solidFill>
              <a:srgbClr val="FFFFFF"/>
            </a:solidFill>
          </p:spPr>
        </p:sp>
      </p:grpSp>
      <p:grpSp>
        <p:nvGrpSpPr>
          <p:cNvPr name="Group 8" id="8"/>
          <p:cNvGrpSpPr/>
          <p:nvPr/>
        </p:nvGrpSpPr>
        <p:grpSpPr>
          <a:xfrm rot="-10800000">
            <a:off x="1" y="0"/>
            <a:ext cx="1935168" cy="1935169"/>
            <a:chOff x="0" y="0"/>
            <a:chExt cx="2580224" cy="2580225"/>
          </a:xfrm>
        </p:grpSpPr>
        <p:sp>
          <p:nvSpPr>
            <p:cNvPr name="Freeform 9" id="9"/>
            <p:cNvSpPr/>
            <p:nvPr/>
          </p:nvSpPr>
          <p:spPr>
            <a:xfrm flipH="false" flipV="false" rot="0">
              <a:off x="0" y="0"/>
              <a:ext cx="2580259" cy="2580259"/>
            </a:xfrm>
            <a:custGeom>
              <a:avLst/>
              <a:gdLst/>
              <a:ahLst/>
              <a:cxnLst/>
              <a:rect r="r" b="b" t="t" l="l"/>
              <a:pathLst>
                <a:path h="2580259" w="2580259">
                  <a:moveTo>
                    <a:pt x="2580259" y="0"/>
                  </a:moveTo>
                  <a:lnTo>
                    <a:pt x="2580259" y="2580259"/>
                  </a:lnTo>
                  <a:lnTo>
                    <a:pt x="0" y="2580259"/>
                  </a:lnTo>
                  <a:cubicBezTo>
                    <a:pt x="0" y="1155192"/>
                    <a:pt x="1155192" y="0"/>
                    <a:pt x="2580259" y="0"/>
                  </a:cubicBezTo>
                  <a:close/>
                </a:path>
              </a:pathLst>
            </a:custGeom>
            <a:solidFill>
              <a:srgbClr val="FF9900"/>
            </a:solidFill>
          </p:spPr>
        </p:sp>
      </p:grpSp>
      <p:sp>
        <p:nvSpPr>
          <p:cNvPr name="AutoShape 10" id="10"/>
          <p:cNvSpPr/>
          <p:nvPr/>
        </p:nvSpPr>
        <p:spPr>
          <a:xfrm rot="10767175">
            <a:off x="1896410" y="363413"/>
            <a:ext cx="792946" cy="0"/>
          </a:xfrm>
          <a:prstGeom prst="line">
            <a:avLst/>
          </a:prstGeom>
          <a:ln cap="rnd" w="9525">
            <a:solidFill>
              <a:srgbClr val="000000"/>
            </a:solidFill>
            <a:prstDash val="solid"/>
            <a:headEnd type="none" len="sm" w="sm"/>
            <a:tailEnd type="none" len="sm" w="sm"/>
          </a:ln>
        </p:spPr>
      </p:sp>
      <p:grpSp>
        <p:nvGrpSpPr>
          <p:cNvPr name="Group 11" id="11"/>
          <p:cNvGrpSpPr/>
          <p:nvPr/>
        </p:nvGrpSpPr>
        <p:grpSpPr>
          <a:xfrm rot="-10800000">
            <a:off x="2759466" y="150571"/>
            <a:ext cx="425683" cy="425683"/>
            <a:chOff x="0" y="0"/>
            <a:chExt cx="567577" cy="567577"/>
          </a:xfrm>
        </p:grpSpPr>
        <p:sp>
          <p:nvSpPr>
            <p:cNvPr name="Freeform 12" id="12"/>
            <p:cNvSpPr/>
            <p:nvPr/>
          </p:nvSpPr>
          <p:spPr>
            <a:xfrm flipH="false" flipV="false" rot="0">
              <a:off x="0" y="0"/>
              <a:ext cx="567563" cy="567690"/>
            </a:xfrm>
            <a:custGeom>
              <a:avLst/>
              <a:gdLst/>
              <a:ahLst/>
              <a:cxnLst/>
              <a:rect r="r" b="b" t="t" l="l"/>
              <a:pathLst>
                <a:path h="567690" w="567563">
                  <a:moveTo>
                    <a:pt x="0" y="283845"/>
                  </a:moveTo>
                  <a:cubicBezTo>
                    <a:pt x="0" y="127000"/>
                    <a:pt x="127000" y="0"/>
                    <a:pt x="283845" y="0"/>
                  </a:cubicBezTo>
                  <a:cubicBezTo>
                    <a:pt x="440690" y="0"/>
                    <a:pt x="567563" y="127000"/>
                    <a:pt x="567563" y="283845"/>
                  </a:cubicBezTo>
                  <a:cubicBezTo>
                    <a:pt x="567563" y="440690"/>
                    <a:pt x="440563" y="567690"/>
                    <a:pt x="283718" y="567690"/>
                  </a:cubicBezTo>
                  <a:cubicBezTo>
                    <a:pt x="126873" y="567690"/>
                    <a:pt x="0" y="440563"/>
                    <a:pt x="0" y="283845"/>
                  </a:cubicBezTo>
                  <a:close/>
                </a:path>
              </a:pathLst>
            </a:custGeom>
            <a:solidFill>
              <a:srgbClr val="FF9900"/>
            </a:solidFill>
          </p:spPr>
        </p:sp>
      </p:grpSp>
      <p:grpSp>
        <p:nvGrpSpPr>
          <p:cNvPr name="Group 13" id="13"/>
          <p:cNvGrpSpPr/>
          <p:nvPr/>
        </p:nvGrpSpPr>
        <p:grpSpPr>
          <a:xfrm rot="-10800000">
            <a:off x="2685552" y="289500"/>
            <a:ext cx="147828" cy="147827"/>
            <a:chOff x="0" y="0"/>
            <a:chExt cx="197104" cy="197102"/>
          </a:xfrm>
        </p:grpSpPr>
        <p:sp>
          <p:nvSpPr>
            <p:cNvPr name="Freeform 14" id="14"/>
            <p:cNvSpPr/>
            <p:nvPr/>
          </p:nvSpPr>
          <p:spPr>
            <a:xfrm flipH="false" flipV="false" rot="0">
              <a:off x="0" y="0"/>
              <a:ext cx="197104" cy="197104"/>
            </a:xfrm>
            <a:custGeom>
              <a:avLst/>
              <a:gdLst/>
              <a:ahLst/>
              <a:cxnLst/>
              <a:rect r="r" b="b" t="t" l="l"/>
              <a:pathLst>
                <a:path h="197104" w="197104">
                  <a:moveTo>
                    <a:pt x="0" y="98552"/>
                  </a:moveTo>
                  <a:cubicBezTo>
                    <a:pt x="0" y="44069"/>
                    <a:pt x="44069" y="0"/>
                    <a:pt x="98552" y="0"/>
                  </a:cubicBezTo>
                  <a:cubicBezTo>
                    <a:pt x="153035" y="0"/>
                    <a:pt x="197104" y="44069"/>
                    <a:pt x="197104" y="98552"/>
                  </a:cubicBezTo>
                  <a:cubicBezTo>
                    <a:pt x="197104" y="153035"/>
                    <a:pt x="153035" y="197104"/>
                    <a:pt x="98552" y="197104"/>
                  </a:cubicBezTo>
                  <a:cubicBezTo>
                    <a:pt x="44069" y="197104"/>
                    <a:pt x="0" y="153035"/>
                    <a:pt x="0" y="98552"/>
                  </a:cubicBezTo>
                  <a:close/>
                </a:path>
              </a:pathLst>
            </a:custGeom>
            <a:solidFill>
              <a:srgbClr val="FFFFFF"/>
            </a:solidFill>
          </p:spPr>
        </p:sp>
      </p:grpSp>
      <p:sp>
        <p:nvSpPr>
          <p:cNvPr name="AutoShape 15" id="15"/>
          <p:cNvSpPr/>
          <p:nvPr/>
        </p:nvSpPr>
        <p:spPr>
          <a:xfrm rot="7165237">
            <a:off x="691448" y="9363076"/>
            <a:ext cx="314778" cy="0"/>
          </a:xfrm>
          <a:prstGeom prst="line">
            <a:avLst/>
          </a:prstGeom>
          <a:ln cap="rnd" w="28575">
            <a:solidFill>
              <a:srgbClr val="FF9900"/>
            </a:solidFill>
            <a:prstDash val="solid"/>
            <a:headEnd type="none" len="sm" w="sm"/>
            <a:tailEnd type="none" len="sm" w="sm"/>
          </a:ln>
        </p:spPr>
      </p:sp>
      <p:sp>
        <p:nvSpPr>
          <p:cNvPr name="AutoShape 16" id="16"/>
          <p:cNvSpPr/>
          <p:nvPr/>
        </p:nvSpPr>
        <p:spPr>
          <a:xfrm rot="7165237">
            <a:off x="913381" y="9363076"/>
            <a:ext cx="314778" cy="0"/>
          </a:xfrm>
          <a:prstGeom prst="line">
            <a:avLst/>
          </a:prstGeom>
          <a:ln cap="rnd" w="28575">
            <a:solidFill>
              <a:srgbClr val="FF9900"/>
            </a:solidFill>
            <a:prstDash val="solid"/>
            <a:headEnd type="none" len="sm" w="sm"/>
            <a:tailEnd type="none" len="sm" w="sm"/>
          </a:ln>
        </p:spPr>
      </p:sp>
      <p:sp>
        <p:nvSpPr>
          <p:cNvPr name="AutoShape 17" id="17"/>
          <p:cNvSpPr/>
          <p:nvPr/>
        </p:nvSpPr>
        <p:spPr>
          <a:xfrm rot="7165237">
            <a:off x="1135313" y="9363076"/>
            <a:ext cx="314778" cy="0"/>
          </a:xfrm>
          <a:prstGeom prst="line">
            <a:avLst/>
          </a:prstGeom>
          <a:ln cap="rnd" w="28575">
            <a:solidFill>
              <a:srgbClr val="FF9900"/>
            </a:solidFill>
            <a:prstDash val="solid"/>
            <a:headEnd type="none" len="sm" w="sm"/>
            <a:tailEnd type="none" len="sm" w="sm"/>
          </a:ln>
        </p:spPr>
      </p:sp>
      <p:sp>
        <p:nvSpPr>
          <p:cNvPr name="AutoShape 18" id="18"/>
          <p:cNvSpPr/>
          <p:nvPr/>
        </p:nvSpPr>
        <p:spPr>
          <a:xfrm rot="7165237">
            <a:off x="1357246" y="9363076"/>
            <a:ext cx="314778" cy="0"/>
          </a:xfrm>
          <a:prstGeom prst="line">
            <a:avLst/>
          </a:prstGeom>
          <a:ln cap="rnd" w="28575">
            <a:solidFill>
              <a:srgbClr val="FF9900"/>
            </a:solidFill>
            <a:prstDash val="solid"/>
            <a:headEnd type="none" len="sm" w="sm"/>
            <a:tailEnd type="none" len="sm" w="sm"/>
          </a:ln>
        </p:spPr>
      </p:sp>
      <p:sp>
        <p:nvSpPr>
          <p:cNvPr name="AutoShape 19" id="19"/>
          <p:cNvSpPr/>
          <p:nvPr/>
        </p:nvSpPr>
        <p:spPr>
          <a:xfrm rot="7165237">
            <a:off x="1579178" y="9363076"/>
            <a:ext cx="314778" cy="0"/>
          </a:xfrm>
          <a:prstGeom prst="line">
            <a:avLst/>
          </a:prstGeom>
          <a:ln cap="rnd" w="28575">
            <a:solidFill>
              <a:srgbClr val="FF9900"/>
            </a:solidFill>
            <a:prstDash val="solid"/>
            <a:headEnd type="none" len="sm" w="sm"/>
            <a:tailEnd type="none" len="sm" w="sm"/>
          </a:ln>
        </p:spPr>
      </p:sp>
      <p:sp>
        <p:nvSpPr>
          <p:cNvPr name="AutoShape 20" id="20"/>
          <p:cNvSpPr/>
          <p:nvPr/>
        </p:nvSpPr>
        <p:spPr>
          <a:xfrm rot="7165237">
            <a:off x="1801111" y="9363076"/>
            <a:ext cx="314778" cy="0"/>
          </a:xfrm>
          <a:prstGeom prst="line">
            <a:avLst/>
          </a:prstGeom>
          <a:ln cap="rnd" w="28575">
            <a:solidFill>
              <a:srgbClr val="FF9900"/>
            </a:solidFill>
            <a:prstDash val="solid"/>
            <a:headEnd type="none" len="sm" w="sm"/>
            <a:tailEnd type="none" len="sm" w="sm"/>
          </a:ln>
        </p:spPr>
      </p:sp>
      <p:sp>
        <p:nvSpPr>
          <p:cNvPr name="AutoShape 21" id="21"/>
          <p:cNvSpPr/>
          <p:nvPr/>
        </p:nvSpPr>
        <p:spPr>
          <a:xfrm rot="10424066">
            <a:off x="-30137" y="9363075"/>
            <a:ext cx="523655" cy="0"/>
          </a:xfrm>
          <a:prstGeom prst="line">
            <a:avLst/>
          </a:prstGeom>
          <a:ln cap="rnd" w="28575">
            <a:solidFill>
              <a:srgbClr val="FF9900"/>
            </a:solidFill>
            <a:prstDash val="solid"/>
            <a:headEnd type="none" len="sm" w="sm"/>
            <a:tailEnd type="none" len="sm" w="sm"/>
          </a:ln>
        </p:spPr>
      </p:sp>
      <p:sp>
        <p:nvSpPr>
          <p:cNvPr name="Freeform 22" id="22"/>
          <p:cNvSpPr/>
          <p:nvPr/>
        </p:nvSpPr>
        <p:spPr>
          <a:xfrm flipH="false" flipV="false" rot="0">
            <a:off x="16127819" y="437481"/>
            <a:ext cx="1760135" cy="530103"/>
          </a:xfrm>
          <a:custGeom>
            <a:avLst/>
            <a:gdLst/>
            <a:ahLst/>
            <a:cxnLst/>
            <a:rect r="r" b="b" t="t" l="l"/>
            <a:pathLst>
              <a:path h="530103" w="1760135">
                <a:moveTo>
                  <a:pt x="0" y="0"/>
                </a:moveTo>
                <a:lnTo>
                  <a:pt x="1760134" y="0"/>
                </a:lnTo>
                <a:lnTo>
                  <a:pt x="1760134" y="530103"/>
                </a:lnTo>
                <a:lnTo>
                  <a:pt x="0" y="530103"/>
                </a:lnTo>
                <a:lnTo>
                  <a:pt x="0" y="0"/>
                </a:lnTo>
                <a:close/>
              </a:path>
            </a:pathLst>
          </a:custGeom>
          <a:blipFill>
            <a:blip r:embed="rId3"/>
            <a:stretch>
              <a:fillRect l="0" t="0" r="0" b="0"/>
            </a:stretch>
          </a:blipFill>
        </p:spPr>
      </p:sp>
      <p:sp>
        <p:nvSpPr>
          <p:cNvPr name="TextBox 23" id="23"/>
          <p:cNvSpPr txBox="true"/>
          <p:nvPr/>
        </p:nvSpPr>
        <p:spPr>
          <a:xfrm rot="0">
            <a:off x="0" y="3506326"/>
            <a:ext cx="8715375" cy="3017173"/>
          </a:xfrm>
          <a:prstGeom prst="rect">
            <a:avLst/>
          </a:prstGeom>
        </p:spPr>
        <p:txBody>
          <a:bodyPr anchor="t" rtlCol="false" tIns="0" lIns="0" bIns="0" rIns="0">
            <a:spAutoFit/>
          </a:bodyPr>
          <a:lstStyle/>
          <a:p>
            <a:pPr algn="ctr">
              <a:lnSpc>
                <a:spcPts val="11721"/>
              </a:lnSpc>
              <a:spcBef>
                <a:spcPct val="0"/>
              </a:spcBef>
            </a:pPr>
            <a:r>
              <a:rPr lang="en-US" sz="8372">
                <a:solidFill>
                  <a:srgbClr val="FF9900"/>
                </a:solidFill>
                <a:latin typeface="The Seasons"/>
                <a:ea typeface="The Seasons"/>
                <a:cs typeface="The Seasons"/>
                <a:sym typeface="The Seasons"/>
              </a:rPr>
              <a:t>Data Analysis Report</a:t>
            </a:r>
          </a:p>
        </p:txBody>
      </p:sp>
      <p:sp>
        <p:nvSpPr>
          <p:cNvPr name="TextBox 24" id="24"/>
          <p:cNvSpPr txBox="true"/>
          <p:nvPr/>
        </p:nvSpPr>
        <p:spPr>
          <a:xfrm rot="0">
            <a:off x="9144000" y="923925"/>
            <a:ext cx="8743953" cy="6703736"/>
          </a:xfrm>
          <a:prstGeom prst="rect">
            <a:avLst/>
          </a:prstGeom>
        </p:spPr>
        <p:txBody>
          <a:bodyPr anchor="t" rtlCol="false" tIns="0" lIns="0" bIns="0" rIns="0">
            <a:spAutoFit/>
          </a:bodyPr>
          <a:lstStyle/>
          <a:p>
            <a:pPr algn="l">
              <a:lnSpc>
                <a:spcPts val="3777"/>
              </a:lnSpc>
            </a:pPr>
            <a:r>
              <a:rPr lang="en-US" sz="2698">
                <a:solidFill>
                  <a:srgbClr val="000000"/>
                </a:solidFill>
                <a:latin typeface="Times New Roman Bold"/>
                <a:ea typeface="Times New Roman Bold"/>
                <a:cs typeface="Times New Roman Bold"/>
                <a:sym typeface="Times New Roman Bold"/>
              </a:rPr>
              <a:t>12. Customer Preferences:</a:t>
            </a:r>
          </a:p>
          <a:p>
            <a:pPr algn="l">
              <a:lnSpc>
                <a:spcPts val="3777"/>
              </a:lnSpc>
            </a:pPr>
            <a:r>
              <a:rPr lang="en-US" sz="2698">
                <a:solidFill>
                  <a:srgbClr val="000000"/>
                </a:solidFill>
                <a:latin typeface="Times New Roman"/>
                <a:ea typeface="Times New Roman"/>
                <a:cs typeface="Times New Roman"/>
                <a:sym typeface="Times New Roman"/>
              </a:rPr>
              <a:t>  - High Priority: Cosmetics, Baby Food, Cereal, and Household.</a:t>
            </a:r>
          </a:p>
          <a:p>
            <a:pPr algn="l">
              <a:lnSpc>
                <a:spcPts val="3777"/>
              </a:lnSpc>
            </a:pPr>
            <a:r>
              <a:rPr lang="en-US" sz="2698">
                <a:solidFill>
                  <a:srgbClr val="000000"/>
                </a:solidFill>
                <a:latin typeface="Times New Roman"/>
                <a:ea typeface="Times New Roman"/>
                <a:cs typeface="Times New Roman"/>
                <a:sym typeface="Times New Roman"/>
              </a:rPr>
              <a:t>  - Least Priority: Beverages and Fruits.</a:t>
            </a:r>
          </a:p>
          <a:p>
            <a:pPr algn="l">
              <a:lnSpc>
                <a:spcPts val="3777"/>
              </a:lnSpc>
            </a:pPr>
          </a:p>
          <a:p>
            <a:pPr algn="l">
              <a:lnSpc>
                <a:spcPts val="3777"/>
              </a:lnSpc>
            </a:pPr>
            <a:r>
              <a:rPr lang="en-US" sz="2698">
                <a:solidFill>
                  <a:srgbClr val="000000"/>
                </a:solidFill>
                <a:latin typeface="Times New Roman Bold"/>
                <a:ea typeface="Times New Roman Bold"/>
                <a:cs typeface="Times New Roman Bold"/>
                <a:sym typeface="Times New Roman Bold"/>
              </a:rPr>
              <a:t>13. Online vs. Offline Preferences:</a:t>
            </a:r>
          </a:p>
          <a:p>
            <a:pPr algn="l">
              <a:lnSpc>
                <a:spcPts val="3777"/>
              </a:lnSpc>
            </a:pPr>
            <a:r>
              <a:rPr lang="en-US" sz="2698">
                <a:solidFill>
                  <a:srgbClr val="000000"/>
                </a:solidFill>
                <a:latin typeface="Times New Roman"/>
                <a:ea typeface="Times New Roman"/>
                <a:cs typeface="Times New Roman"/>
                <a:sym typeface="Times New Roman"/>
              </a:rPr>
              <a:t>  - Customers prefer to purchase household items offline, while cosmetic products are more popular online.</a:t>
            </a:r>
          </a:p>
          <a:p>
            <a:pPr algn="l">
              <a:lnSpc>
                <a:spcPts val="3777"/>
              </a:lnSpc>
            </a:pPr>
          </a:p>
          <a:p>
            <a:pPr algn="l">
              <a:lnSpc>
                <a:spcPts val="3777"/>
              </a:lnSpc>
            </a:pPr>
            <a:r>
              <a:rPr lang="en-US" sz="2698">
                <a:solidFill>
                  <a:srgbClr val="000000"/>
                </a:solidFill>
                <a:latin typeface="Times New Roman Bold"/>
                <a:ea typeface="Times New Roman Bold"/>
                <a:cs typeface="Times New Roman Bold"/>
                <a:sym typeface="Times New Roman Bold"/>
              </a:rPr>
              <a:t>14. Monthly Trends:</a:t>
            </a:r>
          </a:p>
          <a:p>
            <a:pPr algn="l">
              <a:lnSpc>
                <a:spcPts val="3777"/>
              </a:lnSpc>
            </a:pPr>
            <a:r>
              <a:rPr lang="en-US" sz="2698">
                <a:solidFill>
                  <a:srgbClr val="000000"/>
                </a:solidFill>
                <a:latin typeface="Times New Roman"/>
                <a:ea typeface="Times New Roman"/>
                <a:cs typeface="Times New Roman"/>
                <a:sym typeface="Times New Roman"/>
              </a:rPr>
              <a:t>  - Most Orders: May, July, October, November show the highest order volumes, while January, March, June, August, September, December show lower order volumes.</a:t>
            </a:r>
          </a:p>
          <a:p>
            <a:pPr algn="l" marL="0" indent="0" lvl="0">
              <a:lnSpc>
                <a:spcPts val="3777"/>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DAGMWCX45D8</dc:identifier>
  <dcterms:modified xsi:type="dcterms:W3CDTF">2011-08-01T06:04:30Z</dcterms:modified>
  <cp:revision>1</cp:revision>
  <dc:title>702181-PowerPoint Amazon Template.pptx</dc:title>
</cp:coreProperties>
</file>