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1" r:id="rId4"/>
    <p:sldId id="290" r:id="rId5"/>
    <p:sldId id="304" r:id="rId6"/>
    <p:sldId id="269" r:id="rId7"/>
    <p:sldId id="281" r:id="rId8"/>
    <p:sldId id="282" r:id="rId9"/>
    <p:sldId id="295" r:id="rId10"/>
    <p:sldId id="296" r:id="rId11"/>
    <p:sldId id="297" r:id="rId12"/>
    <p:sldId id="305" r:id="rId13"/>
    <p:sldId id="298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0E5AA4"/>
    <a:srgbClr val="F18F01"/>
    <a:srgbClr val="E2DC00"/>
    <a:srgbClr val="C2CD07"/>
    <a:srgbClr val="F7FE4B"/>
    <a:srgbClr val="E7EB58"/>
    <a:srgbClr val="5B1646"/>
    <a:srgbClr val="CA0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3113" autoAdjust="0"/>
  </p:normalViewPr>
  <p:slideViewPr>
    <p:cSldViewPr snapToGrid="0">
      <p:cViewPr>
        <p:scale>
          <a:sx n="75" d="100"/>
          <a:sy n="75" d="100"/>
        </p:scale>
        <p:origin x="13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80DA1-8014-4F85-AD28-DE2335F04CD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7EBD4-82E5-472D-BF5E-AF0CC852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7EBD4-82E5-472D-BF5E-AF0CC8529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30CE-2E13-4320-A7EA-A5D0C072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A8C00-5BAD-46FA-87CA-B4C8D0CDA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7AD9-E2D5-4D3E-941F-CA9E58AD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7876A-856E-4C8E-AC0F-9F9EBF24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19CA-4F87-4E58-8C49-E760A386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B9F7-BBE5-4FE1-89C1-7177E29E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DFA41-5D3E-4872-BE76-3D9AEA277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3EE0-A6DE-4422-9CA1-49490821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A4AA-9B7E-44BF-9EBB-A25B7614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E03BE-DBF1-4FC8-80ED-2CCF7EEE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9C483-F022-43E9-9775-3EDBAEB51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4B4D6-7C2D-42B8-9C2C-CF113FBFC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81EB-AB92-4825-9280-0782D2D2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EEF3-BC2B-40B4-B988-EAD77632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05D8-30EC-4F92-A1D7-431FB9EB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A0BC-91B7-4931-ACB2-E424C68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3A6D-934D-477B-AB04-E8DFAA39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C931-79AB-4C51-8661-27945AF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6561-97F0-4FCD-BC41-12BE77F4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459B-19DD-4701-B22B-5D16892D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E34-8FC2-428A-A7AD-7814CBDD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7145C-B6D0-4E4E-882A-AB2E507A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CD31-4D4E-4598-93CD-6657DCE5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C9B9-59D5-4902-8C53-F46DD7D9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B41C-E6EE-4492-A938-EE7ED84E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1D4A-E405-4C13-9105-F7306753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6AE0-21C0-402F-9D55-7D5A3CF07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59A0C-9C8E-455B-8519-360FD16AC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DF6CA-550C-4508-8AA4-AE0C1884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222E1-8DA3-42ED-830D-AB98521E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2D36-AD80-4759-B6B5-FDC9024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F5BC-EA50-4E02-BD05-36E1F082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CB9D-87D5-447B-9225-07D65E3E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847C5-4F72-4D85-A749-1DD0957F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85CDC-E609-443F-8D95-D97BE576C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7B8FD-6D6B-44A3-AA38-D0A7B4BC5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C4451-4CD0-4FE5-8706-302D7916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C616B-2FCA-455D-9D7A-CDADFD1B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E08DF-01DC-4F08-B022-F757707C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5D31-0F23-42CC-9D23-320083FD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89818-0C45-419E-A668-75535FE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C1054-3D4F-4AAB-9DDB-FAC4B172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1F06A-2B44-44B0-B928-FB25F709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1FFB0D83-2BB1-4516-9D3B-56923125A08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1590675" y="1516063"/>
            <a:ext cx="4346575" cy="27924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D9108F-F140-42D9-8002-EB8B4A934221}"/>
              </a:ext>
            </a:extLst>
          </p:cNvPr>
          <p:cNvSpPr/>
          <p:nvPr userDrawn="1"/>
        </p:nvSpPr>
        <p:spPr>
          <a:xfrm>
            <a:off x="11696700" y="6367507"/>
            <a:ext cx="457200" cy="457200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B2DBF-E6D2-4BD7-B0C3-2C04AF3C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738" y="6413544"/>
            <a:ext cx="2743200" cy="365125"/>
          </a:xfrm>
        </p:spPr>
        <p:txBody>
          <a:bodyPr/>
          <a:lstStyle>
            <a:lvl1pPr>
              <a:defRPr sz="1600">
                <a:solidFill>
                  <a:srgbClr val="FFC000"/>
                </a:solidFill>
                <a:cs typeface="B Nazanin" panose="00000400000000000000" pitchFamily="2" charset="-78"/>
              </a:defRPr>
            </a:lvl1pPr>
          </a:lstStyle>
          <a:p>
            <a:fld id="{CEA60AFD-F91D-48C2-962E-6D3342CF86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2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8FD5-D440-4773-BC6E-F0EFFE0F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DCF0C-1366-4337-8257-1FCB22A7D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4635C-B79E-4AA5-83FA-A6E09308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1B532-9A4C-421D-B336-ED821E3C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EAB62-35FA-42C6-8042-155D1DC5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39DDC-19A8-4039-A0DF-C6CE5EAA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6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5B8E-04D5-4AA8-AE86-F3DDAE39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7AA71-0E25-4CB5-9134-A1E1C5CC2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A5A98-DAC0-4F51-B6A1-3ECE1F3F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CFE38-C2D2-4934-83B1-D8EF8EB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6038F-16C6-4098-8EDA-43446E72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AA6F-61DA-48FB-AF10-C205AC54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868F4-068D-4CCB-952D-C6A081FC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376F2-6E57-4220-BF29-58740E5E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C18B-AE1A-48DC-BC62-A9330025A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BE14-FD6D-42D8-A656-5D5E85A3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273F-1171-4452-B508-7035FAF63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0AFD-F91D-48C2-962E-6D3342CF8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E45DB4-88EA-8E27-91F8-5F3064379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350782-3A5E-4DF7-9D1C-83A01A0A303E}"/>
              </a:ext>
            </a:extLst>
          </p:cNvPr>
          <p:cNvSpPr/>
          <p:nvPr/>
        </p:nvSpPr>
        <p:spPr>
          <a:xfrm>
            <a:off x="2436934" y="667349"/>
            <a:ext cx="7318132" cy="52234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E2DC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ECC342-24A1-48A8-BE92-722BB77ECA2C}"/>
              </a:ext>
            </a:extLst>
          </p:cNvPr>
          <p:cNvSpPr/>
          <p:nvPr/>
        </p:nvSpPr>
        <p:spPr>
          <a:xfrm>
            <a:off x="2869587" y="1848763"/>
            <a:ext cx="6452827" cy="10656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fa-I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Titr" panose="00000700000000000000" pitchFamily="2" charset="-78"/>
              </a:rPr>
              <a:t>تشخیص خطا در </a:t>
            </a:r>
            <a:r>
              <a:rPr lang="fa-IR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Titr" panose="00000700000000000000" pitchFamily="2" charset="-78"/>
              </a:rPr>
              <a:t>موتورهای</a:t>
            </a:r>
            <a:r>
              <a:rPr lang="fa-I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Titr" panose="00000700000000000000" pitchFamily="2" charset="-78"/>
              </a:rPr>
              <a:t> الکتریکی </a:t>
            </a:r>
            <a:r>
              <a:rPr lang="fa-IR" sz="2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Titr" panose="00000700000000000000" pitchFamily="2" charset="-78"/>
              </a:rPr>
              <a:t>القایی</a:t>
            </a:r>
            <a:r>
              <a:rPr lang="fa-I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Titr" panose="00000700000000000000" pitchFamily="2" charset="-78"/>
              </a:rPr>
              <a:t> سه فاز با استفاده از شبکه هوشمند</a:t>
            </a:r>
            <a:endParaRPr lang="en-US" sz="2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D7C438-0380-44F7-A30D-A4CDE8F1B804}"/>
              </a:ext>
            </a:extLst>
          </p:cNvPr>
          <p:cNvSpPr/>
          <p:nvPr/>
        </p:nvSpPr>
        <p:spPr>
          <a:xfrm>
            <a:off x="5334127" y="3288414"/>
            <a:ext cx="15237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000" b="1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استاد </a:t>
            </a:r>
            <a:r>
              <a:rPr lang="fa-IR" sz="2000" b="1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درس</a:t>
            </a:r>
            <a:endParaRPr lang="en-US" sz="2000" b="1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Yekan" panose="000004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5ECB95-A3D7-48F9-908E-8D2DBBF44397}"/>
              </a:ext>
            </a:extLst>
          </p:cNvPr>
          <p:cNvSpPr/>
          <p:nvPr/>
        </p:nvSpPr>
        <p:spPr>
          <a:xfrm>
            <a:off x="5598169" y="4448101"/>
            <a:ext cx="9956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sz="2000" b="1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دانشجو</a:t>
            </a:r>
            <a:endParaRPr lang="en-US" sz="2000" b="1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Yekan" panose="00000400000000000000" pitchFamily="2" charset="-78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63E7B5-0F7A-45CA-A1FD-574F62F950D9}"/>
              </a:ext>
            </a:extLst>
          </p:cNvPr>
          <p:cNvSpPr/>
          <p:nvPr/>
        </p:nvSpPr>
        <p:spPr>
          <a:xfrm>
            <a:off x="5185547" y="3784439"/>
            <a:ext cx="182090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دکتر مهدی </a:t>
            </a:r>
            <a:r>
              <a:rPr lang="fa-IR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علیاری</a:t>
            </a:r>
            <a:endParaRPr lang="en-US" sz="20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Yekan" panose="000004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D4976C-451E-4882-96F0-432A384A7BFB}"/>
              </a:ext>
            </a:extLst>
          </p:cNvPr>
          <p:cNvSpPr/>
          <p:nvPr/>
        </p:nvSpPr>
        <p:spPr>
          <a:xfrm>
            <a:off x="4908080" y="4900614"/>
            <a:ext cx="23758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fa-IR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محمدرضا جنیدی جعفری</a:t>
            </a:r>
          </a:p>
          <a:p>
            <a:pPr algn="ctr" rtl="1"/>
            <a:r>
              <a:rPr lang="fa-IR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Yekan" panose="00000400000000000000" pitchFamily="2" charset="-78"/>
              </a:rPr>
              <a:t>9925253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Yekan" panose="00000400000000000000" pitchFamily="2" charset="-78"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05DC58C1-1A7F-45B6-A0DE-75FF85CF7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404" y="1034169"/>
            <a:ext cx="2541192" cy="6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6073353" y="358835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4317783" y="343129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ارزیابی و </a:t>
            </a: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نتیجه‌گیری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F5218-A44E-8AB2-13E0-22106674FC24}"/>
              </a:ext>
            </a:extLst>
          </p:cNvPr>
          <p:cNvSpPr txBox="1"/>
          <p:nvPr/>
        </p:nvSpPr>
        <p:spPr>
          <a:xfrm>
            <a:off x="5309752" y="1498060"/>
            <a:ext cx="1572495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2400" dirty="0">
                <a:cs typeface="B Titr" panose="00000700000000000000" pitchFamily="2" charset="-78"/>
              </a:rPr>
              <a:t>Random forest</a:t>
            </a: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677F4366-7837-E83E-B3AA-A39EED7E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0538" y="639194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88F35-6F43-F03E-06C8-4AE49C7B2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617" y="2577779"/>
            <a:ext cx="4536684" cy="3494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4FF3EA-6309-973D-5EFE-383E3457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2525857"/>
            <a:ext cx="4548300" cy="35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4388925" y="363965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ارزیابی و </a:t>
            </a: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نتیجه‌گیری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07823-F732-2ADD-48C5-31CAC4AE4C13}"/>
              </a:ext>
            </a:extLst>
          </p:cNvPr>
          <p:cNvSpPr txBox="1"/>
          <p:nvPr/>
        </p:nvSpPr>
        <p:spPr>
          <a:xfrm>
            <a:off x="5309752" y="1498060"/>
            <a:ext cx="15724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2400" dirty="0">
                <a:cs typeface="B Titr" panose="00000700000000000000" pitchFamily="2" charset="-78"/>
              </a:rPr>
              <a:t>DNN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9ED385-830B-4378-B0B2-AF966AA2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520" y="3173400"/>
            <a:ext cx="6311903" cy="20597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9D8DA-1E3D-059B-5D99-A40FA1FD8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50" y="2546337"/>
            <a:ext cx="3471656" cy="3313854"/>
          </a:xfrm>
          <a:prstGeom prst="rect">
            <a:avLst/>
          </a:prstGeom>
        </p:spPr>
      </p:pic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0B33B139-CB6A-0DDB-ED2C-C21DCC5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0538" y="639194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2321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1D042F2F-B673-CFEB-BFFD-4CA988B084D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DFE836-EF0E-A6E4-E47E-5666ABAF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60AFD-F91D-48C2-962E-6D3342CF860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77B7F3-2DC1-627D-5D9D-E2D523B5A9E9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8B8892-2CEE-8789-9755-FFFE15B6B8BF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مدل‌های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 هوش مصنوعی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9CA15B-3D2E-8FFD-75F6-0B6904181299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BB4F77-5D8D-ED6B-1EEE-EFAC32B28801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640FB-6E35-46EB-D8D4-7C175AD63BD4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3275FF-1AFB-CFE3-1D55-8B3A8D63B686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ارزیابی و </a:t>
            </a: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نتیجه‌گیری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28E74-08E0-6BBB-20AF-68ACD75AC338}"/>
              </a:ext>
            </a:extLst>
          </p:cNvPr>
          <p:cNvSpPr txBox="1"/>
          <p:nvPr/>
        </p:nvSpPr>
        <p:spPr>
          <a:xfrm>
            <a:off x="4286677" y="4165206"/>
            <a:ext cx="3618645" cy="13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8000" dirty="0">
                <a:cs typeface="B Titr" panose="00000700000000000000" pitchFamily="2" charset="-78"/>
              </a:rPr>
              <a:t>DNN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04C4A9-06A3-674D-3135-807E6C3D8BEF}"/>
              </a:ext>
            </a:extLst>
          </p:cNvPr>
          <p:cNvSpPr txBox="1"/>
          <p:nvPr/>
        </p:nvSpPr>
        <p:spPr>
          <a:xfrm>
            <a:off x="3093396" y="2266860"/>
            <a:ext cx="6236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dirty="0"/>
              <a:t>بهترین مدل</a:t>
            </a:r>
          </a:p>
          <a:p>
            <a:pPr algn="ctr"/>
            <a:r>
              <a:rPr lang="fa-IR" sz="4400" dirty="0"/>
              <a:t>دقت روی داده تست: 93%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63516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مدل‌های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 هوش مصنوعی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2633355" y="358835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ارزیابی و </a:t>
            </a: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نتیجه‌گیری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07823-F732-2ADD-48C5-31CAC4AE4C13}"/>
              </a:ext>
            </a:extLst>
          </p:cNvPr>
          <p:cNvSpPr txBox="1"/>
          <p:nvPr/>
        </p:nvSpPr>
        <p:spPr>
          <a:xfrm>
            <a:off x="5309752" y="1498060"/>
            <a:ext cx="15724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پیشنهادات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1C6B2D6-DD2B-1ED1-01F9-6A6C3E0C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0538" y="639194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AF184-E4FC-4816-806A-3FB740C5FEF6}"/>
              </a:ext>
            </a:extLst>
          </p:cNvPr>
          <p:cNvSpPr/>
          <p:nvPr/>
        </p:nvSpPr>
        <p:spPr>
          <a:xfrm>
            <a:off x="10396823" y="2933741"/>
            <a:ext cx="723240" cy="808565"/>
          </a:xfrm>
          <a:prstGeom prst="rect">
            <a:avLst/>
          </a:prstGeom>
          <a:solidFill>
            <a:srgbClr val="CA0035"/>
          </a:solidFill>
          <a:ln>
            <a:solidFill>
              <a:srgbClr val="CA0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4267" b="1" dirty="0">
              <a:cs typeface="B Yekan" panose="000004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7C53EF-8B11-2A2F-482A-0D094009B769}"/>
              </a:ext>
            </a:extLst>
          </p:cNvPr>
          <p:cNvSpPr/>
          <p:nvPr/>
        </p:nvSpPr>
        <p:spPr>
          <a:xfrm>
            <a:off x="10396823" y="4054681"/>
            <a:ext cx="723240" cy="808565"/>
          </a:xfrm>
          <a:prstGeom prst="rect">
            <a:avLst/>
          </a:prstGeom>
          <a:solidFill>
            <a:srgbClr val="F18F01"/>
          </a:solidFill>
          <a:ln>
            <a:solidFill>
              <a:srgbClr val="F1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b="1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83411-C092-A6CE-5E8A-3B622A4F19D3}"/>
              </a:ext>
            </a:extLst>
          </p:cNvPr>
          <p:cNvSpPr/>
          <p:nvPr/>
        </p:nvSpPr>
        <p:spPr>
          <a:xfrm>
            <a:off x="10396823" y="5175621"/>
            <a:ext cx="723240" cy="808565"/>
          </a:xfrm>
          <a:prstGeom prst="rect">
            <a:avLst/>
          </a:prstGeom>
          <a:solidFill>
            <a:srgbClr val="0E5AA4"/>
          </a:solidFill>
          <a:ln>
            <a:solidFill>
              <a:srgbClr val="0E5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67" b="1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FA448-CAFE-4CFC-5738-BA3F7CAB4058}"/>
              </a:ext>
            </a:extLst>
          </p:cNvPr>
          <p:cNvGrpSpPr/>
          <p:nvPr/>
        </p:nvGrpSpPr>
        <p:grpSpPr>
          <a:xfrm>
            <a:off x="6144494" y="2912759"/>
            <a:ext cx="3986344" cy="829548"/>
            <a:chOff x="1941604" y="2470278"/>
            <a:chExt cx="4737112" cy="8085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28BDFC-BEAB-DF60-9DD5-34A02D7D14F9}"/>
                </a:ext>
              </a:extLst>
            </p:cNvPr>
            <p:cNvSpPr/>
            <p:nvPr/>
          </p:nvSpPr>
          <p:spPr>
            <a:xfrm>
              <a:off x="1941604" y="2470278"/>
              <a:ext cx="4737112" cy="808565"/>
            </a:xfrm>
            <a:prstGeom prst="rect">
              <a:avLst/>
            </a:prstGeom>
            <a:ln w="28575">
              <a:solidFill>
                <a:srgbClr val="CA003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0153947-77F0-F6E9-0893-86419F6FD203}"/>
                </a:ext>
              </a:extLst>
            </p:cNvPr>
            <p:cNvSpPr/>
            <p:nvPr/>
          </p:nvSpPr>
          <p:spPr>
            <a:xfrm>
              <a:off x="2870821" y="2582172"/>
              <a:ext cx="2878693" cy="5099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بررسی مرحله خطا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D94C0C-0C8F-034D-8862-BD16A4A13E25}"/>
              </a:ext>
            </a:extLst>
          </p:cNvPr>
          <p:cNvGrpSpPr/>
          <p:nvPr/>
        </p:nvGrpSpPr>
        <p:grpSpPr>
          <a:xfrm>
            <a:off x="6144494" y="4044189"/>
            <a:ext cx="3986344" cy="829549"/>
            <a:chOff x="1941604" y="3580726"/>
            <a:chExt cx="4737112" cy="82954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16B54A-2CAD-44C0-2835-80F1C5C263B6}"/>
                </a:ext>
              </a:extLst>
            </p:cNvPr>
            <p:cNvSpPr/>
            <p:nvPr/>
          </p:nvSpPr>
          <p:spPr>
            <a:xfrm>
              <a:off x="1941604" y="3580726"/>
              <a:ext cx="4737112" cy="829549"/>
            </a:xfrm>
            <a:prstGeom prst="rect">
              <a:avLst/>
            </a:prstGeom>
            <a:ln w="28575">
              <a:solidFill>
                <a:srgbClr val="F18F0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B91FF6-B546-303D-E14C-4BC3F6B6BADB}"/>
                </a:ext>
              </a:extLst>
            </p:cNvPr>
            <p:cNvSpPr/>
            <p:nvPr/>
          </p:nvSpPr>
          <p:spPr>
            <a:xfrm>
              <a:off x="2395552" y="3611395"/>
              <a:ext cx="382924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بررسی با </a:t>
              </a:r>
              <a:r>
                <a:rPr lang="fa-IR" sz="28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سنسور</a:t>
              </a:r>
              <a:r>
                <a:rPr lang="fa-I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 </a:t>
              </a:r>
              <a:r>
                <a:rPr lang="fa-IR" sz="28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دقیق‌تر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048A46-E93B-E787-B58A-48018F0C0EBE}"/>
              </a:ext>
            </a:extLst>
          </p:cNvPr>
          <p:cNvGrpSpPr/>
          <p:nvPr/>
        </p:nvGrpSpPr>
        <p:grpSpPr>
          <a:xfrm>
            <a:off x="6096000" y="5175621"/>
            <a:ext cx="4034838" cy="829549"/>
            <a:chOff x="1941604" y="4712158"/>
            <a:chExt cx="4737112" cy="82954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206DE5F-B077-DC35-9983-80E45B3FEDF8}"/>
                </a:ext>
              </a:extLst>
            </p:cNvPr>
            <p:cNvSpPr/>
            <p:nvPr/>
          </p:nvSpPr>
          <p:spPr>
            <a:xfrm>
              <a:off x="1941604" y="4712158"/>
              <a:ext cx="4737112" cy="829549"/>
            </a:xfrm>
            <a:prstGeom prst="rect">
              <a:avLst/>
            </a:prstGeom>
            <a:ln w="28575">
              <a:solidFill>
                <a:srgbClr val="0E5AA4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C6C08C-CD86-900D-8354-8C28B5283B0E}"/>
                </a:ext>
              </a:extLst>
            </p:cNvPr>
            <p:cNvSpPr/>
            <p:nvPr/>
          </p:nvSpPr>
          <p:spPr>
            <a:xfrm>
              <a:off x="2700873" y="4824052"/>
              <a:ext cx="321861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ctr" defTabSz="914400" rtl="0" eaLnBrk="1" latinLnBrk="0" hangingPunct="1"/>
              <a:r>
                <a:rPr lang="fa-IR" sz="2400" b="0" cap="none" spc="0" dirty="0">
                  <a:ln w="0"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یادگیری با مدل های دیگر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5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7DC511C-1719-4013-872F-7DE592245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694985" y="-82061"/>
            <a:ext cx="2414954" cy="25790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1E01D1-84C5-4EA8-A132-00B2225F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2061" y="4360985"/>
            <a:ext cx="2414954" cy="2579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8F3363-74C5-422F-98A4-24D3BB1E94A2}"/>
              </a:ext>
            </a:extLst>
          </p:cNvPr>
          <p:cNvSpPr/>
          <p:nvPr/>
        </p:nvSpPr>
        <p:spPr>
          <a:xfrm>
            <a:off x="1598647" y="1953289"/>
            <a:ext cx="4834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a-I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Koodak" panose="00000700000000000000" pitchFamily="2" charset="-78"/>
              </a:rPr>
              <a:t>با تشکر از توجه شما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50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6144495" y="361417"/>
            <a:ext cx="1617788" cy="691668"/>
          </a:xfrm>
          <a:prstGeom prst="roundRect">
            <a:avLst/>
          </a:prstGeom>
          <a:solidFill>
            <a:srgbClr val="E7EB58"/>
          </a:solidFill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7EB58"/>
          </a:solidFill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F18F01"/>
          </a:solidFill>
          <a:ln>
            <a:solidFill>
              <a:srgbClr val="F18F0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</a:t>
            </a: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4388925" y="361417"/>
            <a:ext cx="1617788" cy="691668"/>
          </a:xfrm>
          <a:prstGeom prst="roundRect">
            <a:avLst/>
          </a:prstGeom>
          <a:solidFill>
            <a:srgbClr val="E7EB58"/>
          </a:solidFill>
          <a:ln>
            <a:solidFill>
              <a:srgbClr val="E7EB58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ارزیابی و </a:t>
            </a:r>
            <a:r>
              <a:rPr lang="fa-IR" dirty="0" err="1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نتیجه‌گیری</a:t>
            </a:r>
            <a:endParaRPr lang="en-US" dirty="0">
              <a:solidFill>
                <a:prstClr val="black"/>
              </a:solidFill>
              <a:latin typeface="Calibri" panose="020F0502020204030204"/>
              <a:cs typeface="B Yekan" panose="00000400000000000000" pitchFamily="2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BA5751-DEE4-4FCC-B88F-8D5446359C36}"/>
              </a:ext>
            </a:extLst>
          </p:cNvPr>
          <p:cNvGrpSpPr/>
          <p:nvPr/>
        </p:nvGrpSpPr>
        <p:grpSpPr>
          <a:xfrm>
            <a:off x="7148146" y="1616565"/>
            <a:ext cx="3717678" cy="499326"/>
            <a:chOff x="7352778" y="1804322"/>
            <a:chExt cx="3513045" cy="499326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7BB1370-EF48-4E53-8DB1-B8E5DF4A54B0}"/>
                </a:ext>
              </a:extLst>
            </p:cNvPr>
            <p:cNvGrpSpPr/>
            <p:nvPr/>
          </p:nvGrpSpPr>
          <p:grpSpPr>
            <a:xfrm>
              <a:off x="10366497" y="1804322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150" name="Freeform: Shape 13">
                <a:extLst>
                  <a:ext uri="{FF2B5EF4-FFF2-40B4-BE49-F238E27FC236}">
                    <a16:creationId xmlns:a16="http://schemas.microsoft.com/office/drawing/2014/main" id="{018462FC-82C5-40E9-B30D-1EB60FA615E9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5B1646"/>
              </a:solidFill>
              <a:ln>
                <a:solidFill>
                  <a:srgbClr val="5B1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E3EF275B-3A36-4387-91A8-FBE7215388C3}"/>
                  </a:ext>
                </a:extLst>
              </p:cNvPr>
              <p:cNvSpPr/>
              <p:nvPr/>
            </p:nvSpPr>
            <p:spPr>
              <a:xfrm>
                <a:off x="6681561" y="1746121"/>
                <a:ext cx="846417" cy="846418"/>
              </a:xfrm>
              <a:prstGeom prst="ellipse">
                <a:avLst/>
              </a:prstGeom>
              <a:solidFill>
                <a:srgbClr val="5B1646"/>
              </a:solidFill>
              <a:ln>
                <a:solidFill>
                  <a:srgbClr val="5B1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cs typeface="B Yekan" panose="00000400000000000000" pitchFamily="2" charset="-78"/>
                  </a:rPr>
                  <a:t>1</a:t>
                </a:r>
                <a:endParaRPr lang="id-ID" dirty="0"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E5622B6-F34D-431F-B81B-2B3686A54EF0}"/>
                </a:ext>
              </a:extLst>
            </p:cNvPr>
            <p:cNvSpPr/>
            <p:nvPr/>
          </p:nvSpPr>
          <p:spPr>
            <a:xfrm>
              <a:off x="7352778" y="1969894"/>
              <a:ext cx="294882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1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B Yekan" panose="00000400000000000000" pitchFamily="2" charset="-78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9DB444E-F296-46CF-9A52-A0FA7F9E1463}"/>
                </a:ext>
              </a:extLst>
            </p:cNvPr>
            <p:cNvSpPr/>
            <p:nvPr/>
          </p:nvSpPr>
          <p:spPr>
            <a:xfrm>
              <a:off x="8216907" y="1844679"/>
              <a:ext cx="20631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fa-IR" sz="1600" b="1" dirty="0">
                  <a:solidFill>
                    <a:srgbClr val="5B1646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توضیح پروژه</a:t>
              </a:r>
              <a:endParaRPr lang="id-ID" sz="1600" b="1" dirty="0">
                <a:solidFill>
                  <a:srgbClr val="5B1646"/>
                </a:solidFill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269E4F0-B4D0-47F2-9B2A-F0E9537A979D}"/>
              </a:ext>
            </a:extLst>
          </p:cNvPr>
          <p:cNvGrpSpPr/>
          <p:nvPr/>
        </p:nvGrpSpPr>
        <p:grpSpPr>
          <a:xfrm>
            <a:off x="7023913" y="2508007"/>
            <a:ext cx="3841910" cy="499326"/>
            <a:chOff x="7023913" y="1804322"/>
            <a:chExt cx="3841910" cy="499326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26C733D-BEBB-4DC6-A32F-3CE4342D25FF}"/>
                </a:ext>
              </a:extLst>
            </p:cNvPr>
            <p:cNvGrpSpPr/>
            <p:nvPr/>
          </p:nvGrpSpPr>
          <p:grpSpPr>
            <a:xfrm>
              <a:off x="10366497" y="1804322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156" name="Freeform: Shape 13">
                <a:extLst>
                  <a:ext uri="{FF2B5EF4-FFF2-40B4-BE49-F238E27FC236}">
                    <a16:creationId xmlns:a16="http://schemas.microsoft.com/office/drawing/2014/main" id="{67F23F91-8E66-4D29-9418-E3F9341E12B5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CA0035"/>
              </a:solidFill>
              <a:ln>
                <a:solidFill>
                  <a:srgbClr val="CA00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60FD0BD-0A6A-40A1-9476-C6613426114D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rgbClr val="CA0035"/>
              </a:solidFill>
              <a:ln>
                <a:solidFill>
                  <a:srgbClr val="CA00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dirty="0">
                    <a:cs typeface="B Yekan" panose="00000400000000000000" pitchFamily="2" charset="-78"/>
                  </a:rPr>
                  <a:t>2</a:t>
                </a:r>
                <a:endParaRPr lang="id-ID" dirty="0"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B9C2D2B-D1D3-4F3C-9D7C-C802ECB775E8}"/>
                </a:ext>
              </a:extLst>
            </p:cNvPr>
            <p:cNvSpPr/>
            <p:nvPr/>
          </p:nvSpPr>
          <p:spPr>
            <a:xfrm>
              <a:off x="7148146" y="1969894"/>
              <a:ext cx="31534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1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B Yekan" panose="00000400000000000000" pitchFamily="2" charset="-78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9EC8A9-8B7A-4CD1-814B-8184426F3E2E}"/>
                </a:ext>
              </a:extLst>
            </p:cNvPr>
            <p:cNvSpPr/>
            <p:nvPr/>
          </p:nvSpPr>
          <p:spPr>
            <a:xfrm>
              <a:off x="7023913" y="1905744"/>
              <a:ext cx="32639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rtl="1"/>
              <a:r>
                <a:rPr lang="fa-IR" sz="1600" b="1" dirty="0">
                  <a:solidFill>
                    <a:srgbClr val="CA0035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معرفی انواع خطا در </a:t>
              </a:r>
              <a:r>
                <a:rPr lang="fa-IR" sz="1600" b="1" dirty="0" err="1">
                  <a:solidFill>
                    <a:srgbClr val="CA0035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موتورهای</a:t>
              </a:r>
              <a:r>
                <a:rPr lang="fa-IR" sz="1600" b="1" dirty="0">
                  <a:solidFill>
                    <a:srgbClr val="CA0035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 الکتریکی</a:t>
              </a:r>
              <a:endParaRPr lang="id-ID" sz="1600" b="1" dirty="0">
                <a:solidFill>
                  <a:srgbClr val="CA0035"/>
                </a:solidFill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424CB05-C743-48AB-8718-66E7ADF5EECB}"/>
              </a:ext>
            </a:extLst>
          </p:cNvPr>
          <p:cNvGrpSpPr/>
          <p:nvPr/>
        </p:nvGrpSpPr>
        <p:grpSpPr>
          <a:xfrm>
            <a:off x="10352409" y="3495629"/>
            <a:ext cx="513415" cy="499326"/>
            <a:chOff x="6538714" y="1603273"/>
            <a:chExt cx="1132116" cy="1132116"/>
          </a:xfrm>
          <a:solidFill>
            <a:schemeClr val="accent3"/>
          </a:solidFill>
        </p:grpSpPr>
        <p:sp>
          <p:nvSpPr>
            <p:cNvPr id="162" name="Freeform: Shape 13">
              <a:extLst>
                <a:ext uri="{FF2B5EF4-FFF2-40B4-BE49-F238E27FC236}">
                  <a16:creationId xmlns:a16="http://schemas.microsoft.com/office/drawing/2014/main" id="{F56CF617-2CA8-4276-94AC-4DEDDC848904}"/>
                </a:ext>
              </a:extLst>
            </p:cNvPr>
            <p:cNvSpPr/>
            <p:nvPr/>
          </p:nvSpPr>
          <p:spPr>
            <a:xfrm>
              <a:off x="6538714" y="1603273"/>
              <a:ext cx="1132116" cy="1132116"/>
            </a:xfrm>
            <a:custGeom>
              <a:avLst/>
              <a:gdLst>
                <a:gd name="connsiteX0" fmla="*/ 566058 w 1132116"/>
                <a:gd name="connsiteY0" fmla="*/ 0 h 1132116"/>
                <a:gd name="connsiteX1" fmla="*/ 1132116 w 1132116"/>
                <a:gd name="connsiteY1" fmla="*/ 566058 h 1132116"/>
                <a:gd name="connsiteX2" fmla="*/ 566058 w 1132116"/>
                <a:gd name="connsiteY2" fmla="*/ 1132116 h 1132116"/>
                <a:gd name="connsiteX3" fmla="*/ 0 w 1132116"/>
                <a:gd name="connsiteY3" fmla="*/ 566058 h 1132116"/>
                <a:gd name="connsiteX4" fmla="*/ 566058 w 1132116"/>
                <a:gd name="connsiteY4" fmla="*/ 0 h 1132116"/>
                <a:gd name="connsiteX5" fmla="*/ 566053 w 1132116"/>
                <a:gd name="connsiteY5" fmla="*/ 76795 h 1132116"/>
                <a:gd name="connsiteX6" fmla="*/ 76791 w 1132116"/>
                <a:gd name="connsiteY6" fmla="*/ 566057 h 1132116"/>
                <a:gd name="connsiteX7" fmla="*/ 566053 w 1132116"/>
                <a:gd name="connsiteY7" fmla="*/ 1055319 h 1132116"/>
                <a:gd name="connsiteX8" fmla="*/ 1055315 w 1132116"/>
                <a:gd name="connsiteY8" fmla="*/ 566057 h 1132116"/>
                <a:gd name="connsiteX9" fmla="*/ 566053 w 1132116"/>
                <a:gd name="connsiteY9" fmla="*/ 76795 h 113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2116" h="1132116">
                  <a:moveTo>
                    <a:pt x="566058" y="0"/>
                  </a:moveTo>
                  <a:cubicBezTo>
                    <a:pt x="878683" y="0"/>
                    <a:pt x="1132116" y="253433"/>
                    <a:pt x="1132116" y="566058"/>
                  </a:cubicBezTo>
                  <a:cubicBezTo>
                    <a:pt x="1132116" y="878683"/>
                    <a:pt x="878683" y="1132116"/>
                    <a:pt x="566058" y="1132116"/>
                  </a:cubicBezTo>
                  <a:cubicBezTo>
                    <a:pt x="253433" y="1132116"/>
                    <a:pt x="0" y="878683"/>
                    <a:pt x="0" y="566058"/>
                  </a:cubicBezTo>
                  <a:cubicBezTo>
                    <a:pt x="0" y="253433"/>
                    <a:pt x="253433" y="0"/>
                    <a:pt x="566058" y="0"/>
                  </a:cubicBezTo>
                  <a:close/>
                  <a:moveTo>
                    <a:pt x="566053" y="76795"/>
                  </a:moveTo>
                  <a:cubicBezTo>
                    <a:pt x="295841" y="76795"/>
                    <a:pt x="76791" y="295845"/>
                    <a:pt x="76791" y="566057"/>
                  </a:cubicBezTo>
                  <a:cubicBezTo>
                    <a:pt x="76791" y="836269"/>
                    <a:pt x="295841" y="1055319"/>
                    <a:pt x="566053" y="1055319"/>
                  </a:cubicBezTo>
                  <a:cubicBezTo>
                    <a:pt x="836265" y="1055319"/>
                    <a:pt x="1055315" y="836269"/>
                    <a:pt x="1055315" y="566057"/>
                  </a:cubicBezTo>
                  <a:cubicBezTo>
                    <a:pt x="1055315" y="295845"/>
                    <a:pt x="836265" y="76795"/>
                    <a:pt x="566053" y="76795"/>
                  </a:cubicBezTo>
                  <a:close/>
                </a:path>
              </a:pathLst>
            </a:custGeom>
            <a:solidFill>
              <a:srgbClr val="F18F01"/>
            </a:solidFill>
            <a:ln>
              <a:solidFill>
                <a:srgbClr val="F18F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2243CCB-1609-4730-BBA1-2512A34DD8E4}"/>
                </a:ext>
              </a:extLst>
            </p:cNvPr>
            <p:cNvSpPr/>
            <p:nvPr/>
          </p:nvSpPr>
          <p:spPr>
            <a:xfrm>
              <a:off x="6681561" y="1746121"/>
              <a:ext cx="846418" cy="846417"/>
            </a:xfrm>
            <a:prstGeom prst="ellipse">
              <a:avLst/>
            </a:prstGeom>
            <a:solidFill>
              <a:srgbClr val="F18F01"/>
            </a:solidFill>
            <a:ln>
              <a:solidFill>
                <a:srgbClr val="F18F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cs typeface="B Yekan" panose="00000400000000000000" pitchFamily="2" charset="-78"/>
                </a:rPr>
                <a:t>3</a:t>
              </a:r>
              <a:endParaRPr lang="id-ID" dirty="0">
                <a:cs typeface="B Yekan" panose="00000400000000000000" pitchFamily="2" charset="-78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9DA8EA8-7A4D-4EF6-8DD4-C23B7DED0F8D}"/>
              </a:ext>
            </a:extLst>
          </p:cNvPr>
          <p:cNvGrpSpPr/>
          <p:nvPr/>
        </p:nvGrpSpPr>
        <p:grpSpPr>
          <a:xfrm>
            <a:off x="10366497" y="4443686"/>
            <a:ext cx="499326" cy="499326"/>
            <a:chOff x="6538714" y="1603273"/>
            <a:chExt cx="1132116" cy="1132116"/>
          </a:xfrm>
          <a:solidFill>
            <a:schemeClr val="accent3"/>
          </a:solidFill>
        </p:grpSpPr>
        <p:sp>
          <p:nvSpPr>
            <p:cNvPr id="168" name="Freeform: Shape 13">
              <a:extLst>
                <a:ext uri="{FF2B5EF4-FFF2-40B4-BE49-F238E27FC236}">
                  <a16:creationId xmlns:a16="http://schemas.microsoft.com/office/drawing/2014/main" id="{32F50590-D476-4A77-AC1A-213D49FAF2BF}"/>
                </a:ext>
              </a:extLst>
            </p:cNvPr>
            <p:cNvSpPr/>
            <p:nvPr/>
          </p:nvSpPr>
          <p:spPr>
            <a:xfrm>
              <a:off x="6538714" y="1603273"/>
              <a:ext cx="1132116" cy="1132116"/>
            </a:xfrm>
            <a:custGeom>
              <a:avLst/>
              <a:gdLst>
                <a:gd name="connsiteX0" fmla="*/ 566058 w 1132116"/>
                <a:gd name="connsiteY0" fmla="*/ 0 h 1132116"/>
                <a:gd name="connsiteX1" fmla="*/ 1132116 w 1132116"/>
                <a:gd name="connsiteY1" fmla="*/ 566058 h 1132116"/>
                <a:gd name="connsiteX2" fmla="*/ 566058 w 1132116"/>
                <a:gd name="connsiteY2" fmla="*/ 1132116 h 1132116"/>
                <a:gd name="connsiteX3" fmla="*/ 0 w 1132116"/>
                <a:gd name="connsiteY3" fmla="*/ 566058 h 1132116"/>
                <a:gd name="connsiteX4" fmla="*/ 566058 w 1132116"/>
                <a:gd name="connsiteY4" fmla="*/ 0 h 1132116"/>
                <a:gd name="connsiteX5" fmla="*/ 566053 w 1132116"/>
                <a:gd name="connsiteY5" fmla="*/ 76795 h 1132116"/>
                <a:gd name="connsiteX6" fmla="*/ 76791 w 1132116"/>
                <a:gd name="connsiteY6" fmla="*/ 566057 h 1132116"/>
                <a:gd name="connsiteX7" fmla="*/ 566053 w 1132116"/>
                <a:gd name="connsiteY7" fmla="*/ 1055319 h 1132116"/>
                <a:gd name="connsiteX8" fmla="*/ 1055315 w 1132116"/>
                <a:gd name="connsiteY8" fmla="*/ 566057 h 1132116"/>
                <a:gd name="connsiteX9" fmla="*/ 566053 w 1132116"/>
                <a:gd name="connsiteY9" fmla="*/ 76795 h 1132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2116" h="1132116">
                  <a:moveTo>
                    <a:pt x="566058" y="0"/>
                  </a:moveTo>
                  <a:cubicBezTo>
                    <a:pt x="878683" y="0"/>
                    <a:pt x="1132116" y="253433"/>
                    <a:pt x="1132116" y="566058"/>
                  </a:cubicBezTo>
                  <a:cubicBezTo>
                    <a:pt x="1132116" y="878683"/>
                    <a:pt x="878683" y="1132116"/>
                    <a:pt x="566058" y="1132116"/>
                  </a:cubicBezTo>
                  <a:cubicBezTo>
                    <a:pt x="253433" y="1132116"/>
                    <a:pt x="0" y="878683"/>
                    <a:pt x="0" y="566058"/>
                  </a:cubicBezTo>
                  <a:cubicBezTo>
                    <a:pt x="0" y="253433"/>
                    <a:pt x="253433" y="0"/>
                    <a:pt x="566058" y="0"/>
                  </a:cubicBezTo>
                  <a:close/>
                  <a:moveTo>
                    <a:pt x="566053" y="76795"/>
                  </a:moveTo>
                  <a:cubicBezTo>
                    <a:pt x="295841" y="76795"/>
                    <a:pt x="76791" y="295845"/>
                    <a:pt x="76791" y="566057"/>
                  </a:cubicBezTo>
                  <a:cubicBezTo>
                    <a:pt x="76791" y="836269"/>
                    <a:pt x="295841" y="1055319"/>
                    <a:pt x="566053" y="1055319"/>
                  </a:cubicBezTo>
                  <a:cubicBezTo>
                    <a:pt x="836265" y="1055319"/>
                    <a:pt x="1055315" y="836269"/>
                    <a:pt x="1055315" y="566057"/>
                  </a:cubicBezTo>
                  <a:cubicBezTo>
                    <a:pt x="1055315" y="295845"/>
                    <a:pt x="836265" y="76795"/>
                    <a:pt x="566053" y="76795"/>
                  </a:cubicBezTo>
                  <a:close/>
                </a:path>
              </a:pathLst>
            </a:custGeom>
            <a:solidFill>
              <a:srgbClr val="0E5AA4"/>
            </a:solidFill>
            <a:ln>
              <a:solidFill>
                <a:srgbClr val="0E5A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9ABFA69-117A-4D1B-8FAE-DDB79F6503F5}"/>
                </a:ext>
              </a:extLst>
            </p:cNvPr>
            <p:cNvSpPr/>
            <p:nvPr/>
          </p:nvSpPr>
          <p:spPr>
            <a:xfrm>
              <a:off x="6681562" y="1746121"/>
              <a:ext cx="846417" cy="846417"/>
            </a:xfrm>
            <a:prstGeom prst="ellipse">
              <a:avLst/>
            </a:prstGeom>
            <a:solidFill>
              <a:srgbClr val="0E5AA4"/>
            </a:solidFill>
            <a:ln>
              <a:solidFill>
                <a:srgbClr val="0E5A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dirty="0">
                  <a:cs typeface="B Yekan" panose="00000400000000000000" pitchFamily="2" charset="-78"/>
                </a:rPr>
                <a:t>4</a:t>
              </a:r>
              <a:endParaRPr lang="id-ID" dirty="0">
                <a:cs typeface="B Yekan" panose="00000400000000000000" pitchFamily="2" charset="-78"/>
              </a:endParaRP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095AF6-8730-4391-B559-46B44AB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a-IR" b="1" dirty="0">
                <a:cs typeface="B Yekan" panose="00000400000000000000" pitchFamily="2" charset="-78"/>
              </a:rPr>
              <a:t>2</a:t>
            </a:r>
            <a:endParaRPr lang="en-US" b="1" dirty="0">
              <a:cs typeface="B Yeka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CD8FB5-E8C5-4A83-1B09-27EAED94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80" y="2535013"/>
            <a:ext cx="4069214" cy="240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79C8DD-426D-8142-7F36-9228B9A619B0}"/>
              </a:ext>
            </a:extLst>
          </p:cNvPr>
          <p:cNvSpPr/>
          <p:nvPr/>
        </p:nvSpPr>
        <p:spPr>
          <a:xfrm>
            <a:off x="7514444" y="3550857"/>
            <a:ext cx="2797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1600" b="1" dirty="0" err="1">
                <a:solidFill>
                  <a:srgbClr val="F18F01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مدل‌های</a:t>
            </a:r>
            <a:r>
              <a:rPr lang="fa-IR" sz="1600" b="1" dirty="0">
                <a:solidFill>
                  <a:srgbClr val="F18F01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 استفاده شده در پروژه</a:t>
            </a:r>
            <a:endParaRPr lang="id-ID" sz="1600" b="1" dirty="0">
              <a:solidFill>
                <a:srgbClr val="F18F01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0599A-72A4-DA36-707F-79EE3FCF2F8A}"/>
              </a:ext>
            </a:extLst>
          </p:cNvPr>
          <p:cNvSpPr/>
          <p:nvPr/>
        </p:nvSpPr>
        <p:spPr>
          <a:xfrm>
            <a:off x="7433339" y="4494536"/>
            <a:ext cx="29274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1600" b="1" dirty="0">
                <a:solidFill>
                  <a:srgbClr val="0E5AA4"/>
                </a:solidFill>
                <a:latin typeface="Raleway" panose="020B0503030101060003" pitchFamily="34" charset="0"/>
                <a:ea typeface="Times New Roman" panose="02020603050405020304" pitchFamily="18" charset="0"/>
                <a:cs typeface="B Yekan" panose="00000400000000000000" pitchFamily="2" charset="-78"/>
              </a:rPr>
              <a:t>ارزیابی نتایج</a:t>
            </a:r>
            <a:endParaRPr lang="id-ID" sz="1600" b="1" dirty="0">
              <a:solidFill>
                <a:srgbClr val="0E5AA4"/>
              </a:solidFill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584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6144495" y="373956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</a:t>
            </a: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64358" y="1208492"/>
            <a:ext cx="10960274" cy="52050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4388925" y="385765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ارزیابی و </a:t>
            </a:r>
            <a:r>
              <a:rPr lang="fa-IR" dirty="0" err="1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نتیجه‌گیری</a:t>
            </a:r>
            <a:endParaRPr lang="en-US" dirty="0">
              <a:solidFill>
                <a:prstClr val="black"/>
              </a:solidFill>
              <a:latin typeface="Calibri" panose="020F0502020204030204"/>
              <a:cs typeface="B Yekan" panose="00000400000000000000" pitchFamily="2" charset="-78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FBB3E37-34ED-4B8A-AD7F-13FF8DF8D91A}"/>
              </a:ext>
            </a:extLst>
          </p:cNvPr>
          <p:cNvGrpSpPr/>
          <p:nvPr/>
        </p:nvGrpSpPr>
        <p:grpSpPr>
          <a:xfrm>
            <a:off x="6451331" y="1489441"/>
            <a:ext cx="4564597" cy="979461"/>
            <a:chOff x="6340025" y="675249"/>
            <a:chExt cx="4564597" cy="97946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2A9CD42-57BC-4392-8CD4-D4862CCE07B2}"/>
                </a:ext>
              </a:extLst>
            </p:cNvPr>
            <p:cNvSpPr/>
            <p:nvPr/>
          </p:nvSpPr>
          <p:spPr>
            <a:xfrm>
              <a:off x="6340025" y="675249"/>
              <a:ext cx="4564597" cy="979461"/>
            </a:xfrm>
            <a:prstGeom prst="rect">
              <a:avLst/>
            </a:prstGeom>
            <a:grpFill/>
            <a:ln>
              <a:noFill/>
              <a:prstDash val="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94F2D21-FC11-41F5-8E74-FC8CE1CCED55}"/>
                </a:ext>
              </a:extLst>
            </p:cNvPr>
            <p:cNvSpPr/>
            <p:nvPr/>
          </p:nvSpPr>
          <p:spPr>
            <a:xfrm>
              <a:off x="6531298" y="858872"/>
              <a:ext cx="4214295" cy="584775"/>
            </a:xfrm>
            <a:prstGeom prst="rect">
              <a:avLst/>
            </a:prstGeom>
            <a:grpFill/>
            <a:ln>
              <a:noFill/>
              <a:prstDash val="dash"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fa-IR" sz="3200" b="1" dirty="0">
                  <a:cs typeface="B Yekan" panose="00000400000000000000" pitchFamily="2" charset="-78"/>
                </a:rPr>
                <a:t>خطاهای رایج در </a:t>
              </a:r>
              <a:r>
                <a:rPr lang="fa-IR" sz="3200" b="1" dirty="0" err="1">
                  <a:cs typeface="B Yekan" panose="00000400000000000000" pitchFamily="2" charset="-78"/>
                </a:rPr>
                <a:t>بلبرینگ</a:t>
              </a:r>
              <a:endParaRPr lang="en-US" sz="3200" b="1" dirty="0">
                <a:cs typeface="B Yekan" panose="00000400000000000000" pitchFamily="2" charset="-78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437B3AA1-F9E6-4B1F-974A-030998D3CBF8}"/>
              </a:ext>
            </a:extLst>
          </p:cNvPr>
          <p:cNvSpPr/>
          <p:nvPr/>
        </p:nvSpPr>
        <p:spPr>
          <a:xfrm>
            <a:off x="6451330" y="2715050"/>
            <a:ext cx="4564598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200000"/>
              </a:lnSpc>
            </a:pPr>
            <a:r>
              <a:rPr lang="fa-IR" dirty="0">
                <a:cs typeface="B Yekan" panose="00000400000000000000" pitchFamily="2" charset="-78"/>
              </a:rPr>
              <a:t>1- رینگ داخلی</a:t>
            </a:r>
          </a:p>
          <a:p>
            <a:pPr algn="just" rtl="1">
              <a:lnSpc>
                <a:spcPct val="200000"/>
              </a:lnSpc>
            </a:pPr>
            <a:r>
              <a:rPr lang="fa-IR" dirty="0">
                <a:cs typeface="B Yekan" panose="00000400000000000000" pitchFamily="2" charset="-78"/>
              </a:rPr>
              <a:t>2- رینگ خارجی</a:t>
            </a:r>
          </a:p>
          <a:p>
            <a:pPr algn="just" rtl="1">
              <a:lnSpc>
                <a:spcPct val="200000"/>
              </a:lnSpc>
            </a:pPr>
            <a:r>
              <a:rPr lang="fa-IR" dirty="0">
                <a:cs typeface="B Yekan" panose="00000400000000000000" pitchFamily="2" charset="-78"/>
              </a:rPr>
              <a:t>3- </a:t>
            </a:r>
            <a:r>
              <a:rPr lang="fa-IR" dirty="0" err="1">
                <a:cs typeface="B Yekan" panose="00000400000000000000" pitchFamily="2" charset="-78"/>
              </a:rPr>
              <a:t>یاتاقان</a:t>
            </a:r>
            <a:r>
              <a:rPr lang="fa-IR" dirty="0">
                <a:cs typeface="B Yekan" panose="00000400000000000000" pitchFamily="2" charset="-78"/>
              </a:rPr>
              <a:t> توپی</a:t>
            </a:r>
          </a:p>
          <a:p>
            <a:pPr algn="just" rtl="1">
              <a:lnSpc>
                <a:spcPct val="200000"/>
              </a:lnSpc>
            </a:pPr>
            <a:r>
              <a:rPr lang="fa-IR" dirty="0">
                <a:cs typeface="B Yekan" panose="00000400000000000000" pitchFamily="2" charset="-78"/>
              </a:rPr>
              <a:t>4- ساچمه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E60360D6-BC82-86E6-0463-3F1F34DFC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21" y="25839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929EF9-3DB4-BC08-011E-A239D52F4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85" y="1576496"/>
            <a:ext cx="4055461" cy="2003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B27D06-23D4-5A04-071D-95EF57709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15" y="3736338"/>
            <a:ext cx="3653547" cy="24470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CB991908-35CB-7016-C09D-A57682F1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738" y="6413544"/>
            <a:ext cx="2743200" cy="365125"/>
          </a:xfrm>
        </p:spPr>
        <p:txBody>
          <a:bodyPr/>
          <a:lstStyle/>
          <a:p>
            <a:r>
              <a:rPr lang="fa-IR" b="1" dirty="0">
                <a:cs typeface="B Yekan" panose="00000400000000000000" pitchFamily="2" charset="-78"/>
              </a:rPr>
              <a:t>3</a:t>
            </a:r>
            <a:endParaRPr lang="en-US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13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272598-E83A-CD75-3A61-20D7CB8DE690}"/>
              </a:ext>
            </a:extLst>
          </p:cNvPr>
          <p:cNvSpPr/>
          <p:nvPr/>
        </p:nvSpPr>
        <p:spPr>
          <a:xfrm>
            <a:off x="664358" y="1298807"/>
            <a:ext cx="10960274" cy="52050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6144495" y="366569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4388925" y="366569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ارزیابی و </a:t>
            </a:r>
            <a:r>
              <a:rPr lang="fa-IR" dirty="0" err="1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نتیجه‌گیری</a:t>
            </a:r>
            <a:endParaRPr lang="en-US" dirty="0">
              <a:solidFill>
                <a:prstClr val="black"/>
              </a:solidFill>
              <a:latin typeface="Calibri" panose="020F0502020204030204"/>
              <a:cs typeface="B Yekan" panose="00000400000000000000" pitchFamily="2" charset="-78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7922B9-8535-FE8E-9838-BDB281479A6B}"/>
              </a:ext>
            </a:extLst>
          </p:cNvPr>
          <p:cNvGrpSpPr/>
          <p:nvPr/>
        </p:nvGrpSpPr>
        <p:grpSpPr>
          <a:xfrm>
            <a:off x="5779489" y="2845882"/>
            <a:ext cx="4241151" cy="2133955"/>
            <a:chOff x="1761197" y="2142658"/>
            <a:chExt cx="3628595" cy="182574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6DB0233-C461-7438-09BD-E408AF4B5192}"/>
                </a:ext>
              </a:extLst>
            </p:cNvPr>
            <p:cNvGrpSpPr/>
            <p:nvPr/>
          </p:nvGrpSpPr>
          <p:grpSpPr>
            <a:xfrm>
              <a:off x="4890466" y="2142658"/>
              <a:ext cx="499326" cy="499326"/>
              <a:chOff x="6538714" y="1603273"/>
              <a:chExt cx="1132116" cy="1132116"/>
            </a:xfrm>
            <a:solidFill>
              <a:schemeClr val="accent3"/>
            </a:solidFill>
          </p:grpSpPr>
          <p:sp>
            <p:nvSpPr>
              <p:cNvPr id="40" name="Freeform: Shape 13">
                <a:extLst>
                  <a:ext uri="{FF2B5EF4-FFF2-40B4-BE49-F238E27FC236}">
                    <a16:creationId xmlns:a16="http://schemas.microsoft.com/office/drawing/2014/main" id="{D36FE217-BA6D-149E-AB07-99ECA0780AE0}"/>
                  </a:ext>
                </a:extLst>
              </p:cNvPr>
              <p:cNvSpPr/>
              <p:nvPr/>
            </p:nvSpPr>
            <p:spPr>
              <a:xfrm>
                <a:off x="6538714" y="1603273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5B1646"/>
              </a:solidFill>
              <a:ln>
                <a:solidFill>
                  <a:srgbClr val="5B1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B26A97-16AD-6448-C1AF-EA45E30349FE}"/>
                  </a:ext>
                </a:extLst>
              </p:cNvPr>
              <p:cNvSpPr/>
              <p:nvPr/>
            </p:nvSpPr>
            <p:spPr>
              <a:xfrm>
                <a:off x="6681562" y="1746121"/>
                <a:ext cx="846417" cy="846417"/>
              </a:xfrm>
              <a:prstGeom prst="ellipse">
                <a:avLst/>
              </a:prstGeom>
              <a:solidFill>
                <a:srgbClr val="5B1646"/>
              </a:solidFill>
              <a:ln>
                <a:solidFill>
                  <a:srgbClr val="5B1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B Yekan" panose="00000400000000000000" pitchFamily="2" charset="-78"/>
                  </a:rPr>
                  <a:t>1</a:t>
                </a: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B Yekan" panose="00000400000000000000" pitchFamily="2" charset="-78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6D3E84-8B17-8355-AD3F-EF78DD8213D4}"/>
                </a:ext>
              </a:extLst>
            </p:cNvPr>
            <p:cNvGrpSpPr/>
            <p:nvPr/>
          </p:nvGrpSpPr>
          <p:grpSpPr>
            <a:xfrm>
              <a:off x="4890463" y="2796007"/>
              <a:ext cx="499326" cy="499325"/>
              <a:chOff x="6616725" y="922760"/>
              <a:chExt cx="1054105" cy="1132115"/>
            </a:xfrm>
            <a:solidFill>
              <a:schemeClr val="accent3"/>
            </a:solidFill>
          </p:grpSpPr>
          <p:sp>
            <p:nvSpPr>
              <p:cNvPr id="38" name="Freeform: Shape 13">
                <a:extLst>
                  <a:ext uri="{FF2B5EF4-FFF2-40B4-BE49-F238E27FC236}">
                    <a16:creationId xmlns:a16="http://schemas.microsoft.com/office/drawing/2014/main" id="{37B1B172-6B73-1A42-3599-612938F24AD1}"/>
                  </a:ext>
                </a:extLst>
              </p:cNvPr>
              <p:cNvSpPr/>
              <p:nvPr/>
            </p:nvSpPr>
            <p:spPr>
              <a:xfrm>
                <a:off x="6616725" y="922760"/>
                <a:ext cx="1054105" cy="1132115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CA0035"/>
              </a:solidFill>
              <a:ln>
                <a:solidFill>
                  <a:srgbClr val="CA00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1B66F02-E216-9D22-0468-EE9F67665EE5}"/>
                  </a:ext>
                </a:extLst>
              </p:cNvPr>
              <p:cNvSpPr/>
              <p:nvPr/>
            </p:nvSpPr>
            <p:spPr>
              <a:xfrm>
                <a:off x="6739894" y="1065608"/>
                <a:ext cx="788093" cy="846416"/>
              </a:xfrm>
              <a:prstGeom prst="ellipse">
                <a:avLst/>
              </a:prstGeom>
              <a:solidFill>
                <a:srgbClr val="CA0035"/>
              </a:solidFill>
              <a:ln>
                <a:solidFill>
                  <a:srgbClr val="CA00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a-I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B Yekan" panose="00000400000000000000" pitchFamily="2" charset="-78"/>
                  </a:rPr>
                  <a:t>2</a:t>
                </a: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7FB954-6A4B-1456-43D6-96B4E9C50FFC}"/>
                </a:ext>
              </a:extLst>
            </p:cNvPr>
            <p:cNvSpPr/>
            <p:nvPr/>
          </p:nvSpPr>
          <p:spPr>
            <a:xfrm>
              <a:off x="1761197" y="3261724"/>
              <a:ext cx="3022619" cy="263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cs typeface="B Yekan" panose="00000400000000000000" pitchFamily="2" charset="-78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D3F8690-47F3-B474-8124-0CDCE8C0B34B}"/>
                </a:ext>
              </a:extLst>
            </p:cNvPr>
            <p:cNvGrpSpPr/>
            <p:nvPr/>
          </p:nvGrpSpPr>
          <p:grpSpPr>
            <a:xfrm>
              <a:off x="4890462" y="3469077"/>
              <a:ext cx="499326" cy="499326"/>
              <a:chOff x="6538706" y="350267"/>
              <a:chExt cx="1132116" cy="1132116"/>
            </a:xfrm>
            <a:solidFill>
              <a:schemeClr val="accent3"/>
            </a:solidFill>
          </p:grpSpPr>
          <p:sp>
            <p:nvSpPr>
              <p:cNvPr id="36" name="Freeform: Shape 13">
                <a:extLst>
                  <a:ext uri="{FF2B5EF4-FFF2-40B4-BE49-F238E27FC236}">
                    <a16:creationId xmlns:a16="http://schemas.microsoft.com/office/drawing/2014/main" id="{BCB544FA-AABE-ADEE-9B78-3998C8EB02B2}"/>
                  </a:ext>
                </a:extLst>
              </p:cNvPr>
              <p:cNvSpPr/>
              <p:nvPr/>
            </p:nvSpPr>
            <p:spPr>
              <a:xfrm>
                <a:off x="6538706" y="350267"/>
                <a:ext cx="1132116" cy="1132116"/>
              </a:xfrm>
              <a:custGeom>
                <a:avLst/>
                <a:gdLst>
                  <a:gd name="connsiteX0" fmla="*/ 566058 w 1132116"/>
                  <a:gd name="connsiteY0" fmla="*/ 0 h 1132116"/>
                  <a:gd name="connsiteX1" fmla="*/ 1132116 w 1132116"/>
                  <a:gd name="connsiteY1" fmla="*/ 566058 h 1132116"/>
                  <a:gd name="connsiteX2" fmla="*/ 566058 w 1132116"/>
                  <a:gd name="connsiteY2" fmla="*/ 1132116 h 1132116"/>
                  <a:gd name="connsiteX3" fmla="*/ 0 w 1132116"/>
                  <a:gd name="connsiteY3" fmla="*/ 566058 h 1132116"/>
                  <a:gd name="connsiteX4" fmla="*/ 566058 w 1132116"/>
                  <a:gd name="connsiteY4" fmla="*/ 0 h 1132116"/>
                  <a:gd name="connsiteX5" fmla="*/ 566053 w 1132116"/>
                  <a:gd name="connsiteY5" fmla="*/ 76795 h 1132116"/>
                  <a:gd name="connsiteX6" fmla="*/ 76791 w 1132116"/>
                  <a:gd name="connsiteY6" fmla="*/ 566057 h 1132116"/>
                  <a:gd name="connsiteX7" fmla="*/ 566053 w 1132116"/>
                  <a:gd name="connsiteY7" fmla="*/ 1055319 h 1132116"/>
                  <a:gd name="connsiteX8" fmla="*/ 1055315 w 1132116"/>
                  <a:gd name="connsiteY8" fmla="*/ 566057 h 1132116"/>
                  <a:gd name="connsiteX9" fmla="*/ 566053 w 1132116"/>
                  <a:gd name="connsiteY9" fmla="*/ 76795 h 113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2116" h="1132116">
                    <a:moveTo>
                      <a:pt x="566058" y="0"/>
                    </a:moveTo>
                    <a:cubicBezTo>
                      <a:pt x="878683" y="0"/>
                      <a:pt x="1132116" y="253433"/>
                      <a:pt x="1132116" y="566058"/>
                    </a:cubicBezTo>
                    <a:cubicBezTo>
                      <a:pt x="1132116" y="878683"/>
                      <a:pt x="878683" y="1132116"/>
                      <a:pt x="566058" y="1132116"/>
                    </a:cubicBezTo>
                    <a:cubicBezTo>
                      <a:pt x="253433" y="1132116"/>
                      <a:pt x="0" y="878683"/>
                      <a:pt x="0" y="566058"/>
                    </a:cubicBezTo>
                    <a:cubicBezTo>
                      <a:pt x="0" y="253433"/>
                      <a:pt x="253433" y="0"/>
                      <a:pt x="566058" y="0"/>
                    </a:cubicBezTo>
                    <a:close/>
                    <a:moveTo>
                      <a:pt x="566053" y="76795"/>
                    </a:moveTo>
                    <a:cubicBezTo>
                      <a:pt x="295841" y="76795"/>
                      <a:pt x="76791" y="295845"/>
                      <a:pt x="76791" y="566057"/>
                    </a:cubicBezTo>
                    <a:cubicBezTo>
                      <a:pt x="76791" y="836269"/>
                      <a:pt x="295841" y="1055319"/>
                      <a:pt x="566053" y="1055319"/>
                    </a:cubicBezTo>
                    <a:cubicBezTo>
                      <a:pt x="836265" y="1055319"/>
                      <a:pt x="1055315" y="836269"/>
                      <a:pt x="1055315" y="566057"/>
                    </a:cubicBezTo>
                    <a:cubicBezTo>
                      <a:pt x="1055315" y="295845"/>
                      <a:pt x="836265" y="76795"/>
                      <a:pt x="566053" y="76795"/>
                    </a:cubicBezTo>
                    <a:close/>
                  </a:path>
                </a:pathLst>
              </a:custGeom>
              <a:solidFill>
                <a:srgbClr val="F18F01"/>
              </a:solidFill>
              <a:ln>
                <a:solidFill>
                  <a:srgbClr val="F18F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2F5DB26-C874-3B12-DBA7-FB12E0628EFB}"/>
                  </a:ext>
                </a:extLst>
              </p:cNvPr>
              <p:cNvSpPr/>
              <p:nvPr/>
            </p:nvSpPr>
            <p:spPr>
              <a:xfrm>
                <a:off x="6681556" y="493115"/>
                <a:ext cx="846417" cy="846417"/>
              </a:xfrm>
              <a:prstGeom prst="ellipse">
                <a:avLst/>
              </a:prstGeom>
              <a:solidFill>
                <a:srgbClr val="F18F01"/>
              </a:solidFill>
              <a:ln>
                <a:solidFill>
                  <a:srgbClr val="F18F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a-I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cs typeface="B Yekan" panose="00000400000000000000" pitchFamily="2" charset="-78"/>
                  </a:rPr>
                  <a:t>3</a:t>
                </a:r>
                <a:endParaRPr kumimoji="0" lang="id-ID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67CA37-2F4A-AD78-871C-962DE1990A8F}"/>
                </a:ext>
              </a:extLst>
            </p:cNvPr>
            <p:cNvSpPr/>
            <p:nvPr/>
          </p:nvSpPr>
          <p:spPr>
            <a:xfrm>
              <a:off x="2398713" y="2236659"/>
              <a:ext cx="2385104" cy="34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a-IR" sz="2000" b="1" dirty="0">
                  <a:solidFill>
                    <a:srgbClr val="0E5AA4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مدل </a:t>
              </a:r>
              <a:r>
                <a:rPr lang="en-US" sz="2000" b="1" dirty="0">
                  <a:solidFill>
                    <a:srgbClr val="0E5AA4"/>
                  </a:solidFill>
                  <a:latin typeface="Raleway" panose="020B0503030101060003" pitchFamily="34" charset="0"/>
                  <a:cs typeface="B Yekan" panose="00000400000000000000" pitchFamily="2" charset="-78"/>
                </a:rPr>
                <a:t>Random Forest</a:t>
              </a:r>
              <a:endParaRPr kumimoji="0" lang="id-ID" sz="2000" b="1" i="0" u="none" strike="noStrike" kern="1200" cap="none" spc="0" normalizeH="0" baseline="0" noProof="0" dirty="0">
                <a:ln>
                  <a:noFill/>
                </a:ln>
                <a:solidFill>
                  <a:srgbClr val="0E5AA4"/>
                </a:solidFill>
                <a:effectLst/>
                <a:uLnTx/>
                <a:uFillTx/>
                <a:latin typeface="Raleway" panose="020B0503030101060003" pitchFamily="34" charset="0"/>
                <a:cs typeface="B Yekan" panose="00000400000000000000" pitchFamily="2" charset="-78"/>
              </a:endParaRPr>
            </a:p>
          </p:txBody>
        </p:sp>
      </p:grp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C237E58B-347C-4489-55CE-9587C769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68" y="641354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04FA85-5F30-77E4-2ED0-1EEF1F0E08BE}"/>
              </a:ext>
            </a:extLst>
          </p:cNvPr>
          <p:cNvSpPr/>
          <p:nvPr/>
        </p:nvSpPr>
        <p:spPr>
          <a:xfrm>
            <a:off x="7016460" y="3698354"/>
            <a:ext cx="2291815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2000" b="1" dirty="0">
                <a:solidFill>
                  <a:srgbClr val="0E5AA4"/>
                </a:solidFill>
                <a:latin typeface="Raleway" panose="020B0503030101060003" pitchFamily="34" charset="0"/>
                <a:cs typeface="B Yekan" panose="00000400000000000000" pitchFamily="2" charset="-78"/>
              </a:rPr>
              <a:t>مدل </a:t>
            </a:r>
            <a:r>
              <a:rPr lang="en-US" sz="2000" b="1" dirty="0">
                <a:solidFill>
                  <a:srgbClr val="0E5AA4"/>
                </a:solidFill>
                <a:latin typeface="Raleway" panose="020B0503030101060003" pitchFamily="34" charset="0"/>
                <a:cs typeface="B Yekan" panose="00000400000000000000" pitchFamily="2" charset="-78"/>
              </a:rPr>
              <a:t>SVM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rgbClr val="0E5AA4"/>
              </a:solidFill>
              <a:effectLst/>
              <a:uLnTx/>
              <a:uFillTx/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36300C-1961-3FE7-49E4-B97C71D9A302}"/>
              </a:ext>
            </a:extLst>
          </p:cNvPr>
          <p:cNvSpPr/>
          <p:nvPr/>
        </p:nvSpPr>
        <p:spPr>
          <a:xfrm>
            <a:off x="7063920" y="4528671"/>
            <a:ext cx="2291815" cy="40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2000" b="1" dirty="0">
                <a:solidFill>
                  <a:srgbClr val="0E5AA4"/>
                </a:solidFill>
                <a:latin typeface="Raleway" panose="020B0503030101060003" pitchFamily="34" charset="0"/>
                <a:cs typeface="B Yekan" panose="00000400000000000000" pitchFamily="2" charset="-78"/>
              </a:rPr>
              <a:t>مدل</a:t>
            </a:r>
            <a:r>
              <a:rPr lang="en-US" sz="2000" b="1" dirty="0">
                <a:solidFill>
                  <a:srgbClr val="0E5AA4"/>
                </a:solidFill>
                <a:latin typeface="Raleway" panose="020B0503030101060003" pitchFamily="34" charset="0"/>
                <a:cs typeface="B Yekan" panose="00000400000000000000" pitchFamily="2" charset="-78"/>
              </a:rPr>
              <a:t> DNN 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rgbClr val="0E5AA4"/>
              </a:solidFill>
              <a:effectLst/>
              <a:uLnTx/>
              <a:uFillTx/>
              <a:latin typeface="Raleway" panose="020B0503030101060003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000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6144495" y="33723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4388925" y="370730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ارزیابی و </a:t>
            </a: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نتیجه‌گیری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EAA68CEA-213A-982E-96B4-67742E6DD3E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0BFA3-D608-0386-5EB1-FC1296FBD9A6}"/>
              </a:ext>
            </a:extLst>
          </p:cNvPr>
          <p:cNvSpPr txBox="1"/>
          <p:nvPr/>
        </p:nvSpPr>
        <p:spPr>
          <a:xfrm>
            <a:off x="4780535" y="1495743"/>
            <a:ext cx="2515397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دیتاست</a:t>
            </a:r>
            <a:r>
              <a:rPr kumimoji="0" lang="fa-I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Titr" panose="00000700000000000000" pitchFamily="2" charset="-78"/>
              </a:rPr>
              <a:t> مورد استفاده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Titr" panose="00000700000000000000" pitchFamily="2" charset="-78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7168D85F-935B-4655-6A09-A0776126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68" y="641354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72CE85-7A9A-3AB3-0046-E51B010F8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"/>
          <a:stretch/>
        </p:blipFill>
        <p:spPr>
          <a:xfrm>
            <a:off x="2717800" y="2043864"/>
            <a:ext cx="6438900" cy="342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F1443F-7DF9-2DF2-D07A-28A373603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604" y="2473220"/>
            <a:ext cx="6438901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92D344-B8E8-9A56-ACE1-BD011BF2DD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5" y="2043864"/>
            <a:ext cx="1176575" cy="40616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473EC2B-774D-EE64-9671-109FBD457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378" y="2902576"/>
            <a:ext cx="5412476" cy="32028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D2B254-3EC6-9750-670E-3F40E7D102D4}"/>
              </a:ext>
            </a:extLst>
          </p:cNvPr>
          <p:cNvSpPr txBox="1"/>
          <p:nvPr/>
        </p:nvSpPr>
        <p:spPr>
          <a:xfrm>
            <a:off x="8512629" y="2912269"/>
            <a:ext cx="2760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1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اندازه خطا ۷و ۱۴ و ۲۱ میل</a:t>
            </a:r>
          </a:p>
          <a:p>
            <a:pPr marL="0" marR="0" lvl="0" indent="0" algn="just" defTabSz="914400" rtl="1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تشخیص لرزش ۱۶ </a:t>
            </a: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کاناله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DAT</a:t>
            </a:r>
            <a:endParaRPr kumimoji="0" lang="fa-I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  <a:p>
            <a:endParaRPr lang="en-IR" dirty="0"/>
          </a:p>
        </p:txBody>
      </p:sp>
    </p:spTree>
    <p:extLst>
      <p:ext uri="{BB962C8B-B14F-4D97-AF65-F5344CB8AC3E}">
        <p14:creationId xmlns:p14="http://schemas.microsoft.com/office/powerpoint/2010/main" val="344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6144495" y="387390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</a:t>
            </a: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4329964" y="37912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ارزیابی و </a:t>
            </a:r>
            <a:r>
              <a:rPr lang="fa-IR" dirty="0" err="1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نتیجه‌گیری</a:t>
            </a:r>
            <a:endParaRPr lang="en-US" dirty="0">
              <a:solidFill>
                <a:prstClr val="black"/>
              </a:solidFill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54E3E5-C7F4-4E66-BB9A-A7D1D1BA13E1}"/>
              </a:ext>
            </a:extLst>
          </p:cNvPr>
          <p:cNvSpPr/>
          <p:nvPr/>
        </p:nvSpPr>
        <p:spPr>
          <a:xfrm>
            <a:off x="10396823" y="2933741"/>
            <a:ext cx="723240" cy="808565"/>
          </a:xfrm>
          <a:prstGeom prst="rect">
            <a:avLst/>
          </a:prstGeom>
          <a:solidFill>
            <a:srgbClr val="CA0035"/>
          </a:solidFill>
          <a:ln>
            <a:solidFill>
              <a:srgbClr val="CA0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4267" b="1" dirty="0">
              <a:cs typeface="B Yekan" panose="00000400000000000000" pitchFamily="2" charset="-7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17840E-8A53-471C-A2BF-49E09587C6A7}"/>
              </a:ext>
            </a:extLst>
          </p:cNvPr>
          <p:cNvSpPr/>
          <p:nvPr/>
        </p:nvSpPr>
        <p:spPr>
          <a:xfrm>
            <a:off x="10396823" y="4054681"/>
            <a:ext cx="723240" cy="808565"/>
          </a:xfrm>
          <a:prstGeom prst="rect">
            <a:avLst/>
          </a:prstGeom>
          <a:solidFill>
            <a:srgbClr val="F18F01"/>
          </a:solidFill>
          <a:ln>
            <a:solidFill>
              <a:srgbClr val="F18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4267" b="1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F4581B-5A12-470B-A197-917857F8B25D}"/>
              </a:ext>
            </a:extLst>
          </p:cNvPr>
          <p:cNvSpPr/>
          <p:nvPr/>
        </p:nvSpPr>
        <p:spPr>
          <a:xfrm>
            <a:off x="10396823" y="5175621"/>
            <a:ext cx="723240" cy="808565"/>
          </a:xfrm>
          <a:prstGeom prst="rect">
            <a:avLst/>
          </a:prstGeom>
          <a:solidFill>
            <a:srgbClr val="0E5AA4"/>
          </a:solidFill>
          <a:ln>
            <a:solidFill>
              <a:srgbClr val="0E5A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4267" b="1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5DACB9-EF5A-4CDD-ADF0-E55534A8BF90}"/>
              </a:ext>
            </a:extLst>
          </p:cNvPr>
          <p:cNvGrpSpPr/>
          <p:nvPr/>
        </p:nvGrpSpPr>
        <p:grpSpPr>
          <a:xfrm>
            <a:off x="6144494" y="2912759"/>
            <a:ext cx="3986344" cy="829548"/>
            <a:chOff x="1941604" y="2470278"/>
            <a:chExt cx="4737112" cy="8085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CF8099-0329-4512-ADBD-541EAD8A6711}"/>
                </a:ext>
              </a:extLst>
            </p:cNvPr>
            <p:cNvSpPr/>
            <p:nvPr/>
          </p:nvSpPr>
          <p:spPr>
            <a:xfrm>
              <a:off x="1941604" y="2470278"/>
              <a:ext cx="4737112" cy="808565"/>
            </a:xfrm>
            <a:prstGeom prst="rect">
              <a:avLst/>
            </a:prstGeom>
            <a:ln w="28575">
              <a:solidFill>
                <a:srgbClr val="CA003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F7B482-F31E-4235-AA9E-6A5BE3C195E9}"/>
                </a:ext>
              </a:extLst>
            </p:cNvPr>
            <p:cNvSpPr/>
            <p:nvPr/>
          </p:nvSpPr>
          <p:spPr>
            <a:xfrm>
              <a:off x="3459435" y="2582172"/>
              <a:ext cx="1701462" cy="5099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کاهش ابعاد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2C1307-874B-4C6F-91E6-95CD3B7AAFD4}"/>
              </a:ext>
            </a:extLst>
          </p:cNvPr>
          <p:cNvGrpSpPr/>
          <p:nvPr/>
        </p:nvGrpSpPr>
        <p:grpSpPr>
          <a:xfrm>
            <a:off x="6144494" y="4044189"/>
            <a:ext cx="3986344" cy="829549"/>
            <a:chOff x="1941604" y="3580726"/>
            <a:chExt cx="4737112" cy="8295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B261DE-AF2F-482D-B7E4-9A3A95A52878}"/>
                </a:ext>
              </a:extLst>
            </p:cNvPr>
            <p:cNvSpPr/>
            <p:nvPr/>
          </p:nvSpPr>
          <p:spPr>
            <a:xfrm>
              <a:off x="1941604" y="3580726"/>
              <a:ext cx="4737112" cy="829549"/>
            </a:xfrm>
            <a:prstGeom prst="rect">
              <a:avLst/>
            </a:prstGeom>
            <a:ln w="28575">
              <a:solidFill>
                <a:srgbClr val="F18F0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E379497-4D74-4E39-827B-221B4A9E0C4E}"/>
                </a:ext>
              </a:extLst>
            </p:cNvPr>
            <p:cNvSpPr/>
            <p:nvPr/>
          </p:nvSpPr>
          <p:spPr>
            <a:xfrm>
              <a:off x="2652708" y="3611395"/>
              <a:ext cx="331491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a-I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B Nazanin" panose="00000400000000000000" pitchFamily="2" charset="-78"/>
                </a:rPr>
                <a:t>تست در حین آموزش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A25FC6-B1A6-4AD7-8E34-10AF4BC97D6D}"/>
              </a:ext>
            </a:extLst>
          </p:cNvPr>
          <p:cNvGrpSpPr/>
          <p:nvPr/>
        </p:nvGrpSpPr>
        <p:grpSpPr>
          <a:xfrm>
            <a:off x="6096000" y="5175621"/>
            <a:ext cx="4034838" cy="829549"/>
            <a:chOff x="1941604" y="4712158"/>
            <a:chExt cx="4737112" cy="82954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CDEFF1-11CB-444D-B111-6FCC28497679}"/>
                </a:ext>
              </a:extLst>
            </p:cNvPr>
            <p:cNvSpPr/>
            <p:nvPr/>
          </p:nvSpPr>
          <p:spPr>
            <a:xfrm>
              <a:off x="1941604" y="4712158"/>
              <a:ext cx="4737112" cy="829549"/>
            </a:xfrm>
            <a:prstGeom prst="rect">
              <a:avLst/>
            </a:prstGeom>
            <a:ln w="28575">
              <a:solidFill>
                <a:srgbClr val="0E5AA4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E64514-8533-418D-960B-018E04C28A61}"/>
                </a:ext>
              </a:extLst>
            </p:cNvPr>
            <p:cNvSpPr/>
            <p:nvPr/>
          </p:nvSpPr>
          <p:spPr>
            <a:xfrm>
              <a:off x="2846719" y="4824052"/>
              <a:ext cx="29269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fa-IR" sz="2400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بررسی</a:t>
              </a:r>
              <a:r>
                <a:rPr lang="en-US" sz="2400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 </a:t>
              </a:r>
              <a:r>
                <a:rPr lang="fa-IR" sz="2400" dirty="0" err="1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هایپر</a:t>
              </a:r>
              <a:r>
                <a:rPr lang="fa-IR" sz="2400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 </a:t>
              </a:r>
              <a:r>
                <a:rPr lang="fa-IR" sz="2400" dirty="0" err="1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پارامترها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endParaRPr>
            </a:p>
          </p:txBody>
        </p:sp>
      </p:grp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EAA68CEA-213A-982E-96B4-67742E6DD3E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0BFA3-D608-0386-5EB1-FC1296FBD9A6}"/>
              </a:ext>
            </a:extLst>
          </p:cNvPr>
          <p:cNvSpPr txBox="1"/>
          <p:nvPr/>
        </p:nvSpPr>
        <p:spPr>
          <a:xfrm>
            <a:off x="5309752" y="1495743"/>
            <a:ext cx="15724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Titr" panose="00000700000000000000" pitchFamily="2" charset="-78"/>
              </a:rPr>
              <a:t>SVM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7168D85F-935B-4655-6A09-A0776126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68" y="641354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2D9B40-A5E3-B7DD-6F70-D2A2AB4D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37" y="5471177"/>
            <a:ext cx="4875815" cy="2915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A0B681-654D-A424-63FC-2DDB24588497}"/>
              </a:ext>
            </a:extLst>
          </p:cNvPr>
          <p:cNvSpPr txBox="1"/>
          <p:nvPr/>
        </p:nvSpPr>
        <p:spPr>
          <a:xfrm>
            <a:off x="1898854" y="2874017"/>
            <a:ext cx="3410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/>
              <a:t>80% آموزش</a:t>
            </a:r>
          </a:p>
          <a:p>
            <a:pPr algn="r" rtl="1"/>
            <a:r>
              <a:rPr lang="fa-IR" sz="2800" b="1" dirty="0"/>
              <a:t>10% ارزیابی</a:t>
            </a:r>
          </a:p>
          <a:p>
            <a:pPr algn="r" rtl="1"/>
            <a:r>
              <a:rPr lang="fa-IR" sz="2800" b="1" dirty="0"/>
              <a:t>10% تست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343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263335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306F83-60D6-4002-8440-747D4971D767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مدل‌های</a:t>
            </a: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 هوش مصنوعی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4D2D54-398F-4424-BA03-8924E5C68A14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تحلیل سیگنال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</a:t>
            </a: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87778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ارزیابی و </a:t>
            </a:r>
            <a:r>
              <a:rPr lang="fa-IR" dirty="0" err="1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نتیجه‌گیری</a:t>
            </a:r>
            <a:endParaRPr lang="en-US" dirty="0">
              <a:solidFill>
                <a:prstClr val="black"/>
              </a:solidFill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D9386-CD78-2C35-AA07-5B23B792B03B}"/>
              </a:ext>
            </a:extLst>
          </p:cNvPr>
          <p:cNvSpPr txBox="1"/>
          <p:nvPr/>
        </p:nvSpPr>
        <p:spPr>
          <a:xfrm>
            <a:off x="5309752" y="1498060"/>
            <a:ext cx="1572495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sz="2400" dirty="0">
                <a:cs typeface="B Titr" panose="00000700000000000000" pitchFamily="2" charset="-78"/>
              </a:rPr>
              <a:t>Random forest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81DEE8-D90E-7735-9F97-383DDC8A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45" y="2329057"/>
            <a:ext cx="4100615" cy="1770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D30AF-CC87-A8AB-185E-BCE7438CB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65"/>
          <a:stretch/>
        </p:blipFill>
        <p:spPr>
          <a:xfrm>
            <a:off x="786345" y="4921249"/>
            <a:ext cx="10684199" cy="257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F1DBE0-C654-1F13-9A07-8A366A62629A}"/>
              </a:ext>
            </a:extLst>
          </p:cNvPr>
          <p:cNvSpPr/>
          <p:nvPr/>
        </p:nvSpPr>
        <p:spPr>
          <a:xfrm>
            <a:off x="10396823" y="2933741"/>
            <a:ext cx="723240" cy="808565"/>
          </a:xfrm>
          <a:prstGeom prst="rect">
            <a:avLst/>
          </a:prstGeom>
          <a:solidFill>
            <a:srgbClr val="CA0035"/>
          </a:solidFill>
          <a:ln>
            <a:solidFill>
              <a:srgbClr val="CA0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4267" b="1" dirty="0">
              <a:cs typeface="B Yekan" panose="00000400000000000000" pitchFamily="2" charset="-7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DD7A5D-304C-3357-5D38-E675F6A574E3}"/>
              </a:ext>
            </a:extLst>
          </p:cNvPr>
          <p:cNvGrpSpPr/>
          <p:nvPr/>
        </p:nvGrpSpPr>
        <p:grpSpPr>
          <a:xfrm>
            <a:off x="6144494" y="2912759"/>
            <a:ext cx="3986344" cy="829548"/>
            <a:chOff x="1941604" y="2470278"/>
            <a:chExt cx="4737112" cy="8085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19881D-A944-C20D-7C0E-06D3E3713BE5}"/>
                </a:ext>
              </a:extLst>
            </p:cNvPr>
            <p:cNvSpPr/>
            <p:nvPr/>
          </p:nvSpPr>
          <p:spPr>
            <a:xfrm>
              <a:off x="1941604" y="2470278"/>
              <a:ext cx="4737112" cy="808565"/>
            </a:xfrm>
            <a:prstGeom prst="rect">
              <a:avLst/>
            </a:prstGeom>
            <a:ln w="28575">
              <a:solidFill>
                <a:srgbClr val="CA003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696F9D-049A-5CEA-9D38-C2C3AB8FC228}"/>
                </a:ext>
              </a:extLst>
            </p:cNvPr>
            <p:cNvSpPr/>
            <p:nvPr/>
          </p:nvSpPr>
          <p:spPr>
            <a:xfrm>
              <a:off x="2600323" y="2582172"/>
              <a:ext cx="3419685" cy="5099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fa-IR" sz="2800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بررسی </a:t>
              </a:r>
              <a:r>
                <a:rPr lang="fa-IR" sz="2800" dirty="0" err="1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هایپر</a:t>
              </a:r>
              <a:r>
                <a:rPr lang="fa-IR" sz="2800" dirty="0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 </a:t>
              </a:r>
              <a:r>
                <a:rPr lang="fa-IR" sz="2800" dirty="0" err="1">
                  <a:ln w="0"/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پارامترها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endParaRPr>
            </a:p>
          </p:txBody>
        </p:sp>
      </p:grp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8A61A15F-FB60-36BF-842E-2F396583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68" y="641354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Calibri" panose="020F0502020204030204"/>
                <a:cs typeface="B Yekan" panose="00000400000000000000" pitchFamily="2" charset="-78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6181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6144495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</a:t>
            </a:r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438892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ارزیابی و </a:t>
            </a:r>
            <a:r>
              <a:rPr lang="fa-IR" dirty="0" err="1">
                <a:solidFill>
                  <a:prstClr val="black"/>
                </a:solidFill>
                <a:latin typeface="Calibri" panose="020F0502020204030204"/>
                <a:cs typeface="B Yekan" panose="00000400000000000000" pitchFamily="2" charset="-78"/>
              </a:rPr>
              <a:t>نتیجه‌گیری</a:t>
            </a:r>
            <a:endParaRPr lang="en-US" dirty="0">
              <a:solidFill>
                <a:prstClr val="black"/>
              </a:solidFill>
              <a:latin typeface="Calibri" panose="020F0502020204030204"/>
              <a:cs typeface="B Yeka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D9386-CD78-2C35-AA07-5B23B792B03B}"/>
              </a:ext>
            </a:extLst>
          </p:cNvPr>
          <p:cNvSpPr txBox="1"/>
          <p:nvPr/>
        </p:nvSpPr>
        <p:spPr>
          <a:xfrm>
            <a:off x="5309752" y="1498060"/>
            <a:ext cx="15724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 rtl="1"/>
            <a:r>
              <a:rPr lang="en-US" sz="2400" dirty="0">
                <a:cs typeface="B Titr" panose="00000700000000000000" pitchFamily="2" charset="-78"/>
              </a:rPr>
              <a:t>DNN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2A9E56-0BB1-821C-497A-5EE977F55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5" y="2054924"/>
            <a:ext cx="5322122" cy="15251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A825B3-60FB-191F-F9A4-CF53BB331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5" y="5286058"/>
            <a:ext cx="7772400" cy="541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1FC6E5-0E86-F7B1-0009-9D9E6CCD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5" y="4188012"/>
            <a:ext cx="7772400" cy="60827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4CF0470-3801-2024-3161-384C1F7942DB}"/>
              </a:ext>
            </a:extLst>
          </p:cNvPr>
          <p:cNvSpPr/>
          <p:nvPr/>
        </p:nvSpPr>
        <p:spPr>
          <a:xfrm>
            <a:off x="10396823" y="2933741"/>
            <a:ext cx="723240" cy="808565"/>
          </a:xfrm>
          <a:prstGeom prst="rect">
            <a:avLst/>
          </a:prstGeom>
          <a:solidFill>
            <a:srgbClr val="CA0035"/>
          </a:solidFill>
          <a:ln>
            <a:solidFill>
              <a:srgbClr val="CA0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4267" b="1" dirty="0">
              <a:cs typeface="B Yekan" panose="00000400000000000000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7B99F-50F7-AADD-0A16-EC9D4651E509}"/>
              </a:ext>
            </a:extLst>
          </p:cNvPr>
          <p:cNvGrpSpPr/>
          <p:nvPr/>
        </p:nvGrpSpPr>
        <p:grpSpPr>
          <a:xfrm>
            <a:off x="6144494" y="2912759"/>
            <a:ext cx="3986344" cy="829548"/>
            <a:chOff x="1941604" y="2470278"/>
            <a:chExt cx="4737112" cy="80856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FBABC5-2239-5AC8-3F99-9C5864F96010}"/>
                </a:ext>
              </a:extLst>
            </p:cNvPr>
            <p:cNvSpPr/>
            <p:nvPr/>
          </p:nvSpPr>
          <p:spPr>
            <a:xfrm>
              <a:off x="1941604" y="2470278"/>
              <a:ext cx="4737112" cy="808565"/>
            </a:xfrm>
            <a:prstGeom prst="rect">
              <a:avLst/>
            </a:prstGeom>
            <a:ln w="28575">
              <a:solidFill>
                <a:srgbClr val="CA003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267" b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750CF1-C987-0543-214F-DDB5FD909BFC}"/>
                </a:ext>
              </a:extLst>
            </p:cNvPr>
            <p:cNvSpPr/>
            <p:nvPr/>
          </p:nvSpPr>
          <p:spPr>
            <a:xfrm>
              <a:off x="2221250" y="2582172"/>
              <a:ext cx="4177836" cy="50998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 rtl="1"/>
              <a:r>
                <a:rPr lang="fa-IR" sz="2800" b="0" cap="none" spc="0" dirty="0">
                  <a:ln w="0"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یادگیری </a:t>
              </a:r>
              <a:r>
                <a:rPr lang="fa-IR" sz="2800" b="0" cap="none" spc="0" dirty="0" err="1">
                  <a:ln w="0"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چندباره</a:t>
              </a:r>
              <a:r>
                <a:rPr lang="fa-IR" sz="2800" b="0" cap="none" spc="0" dirty="0">
                  <a:ln w="0"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B Nazanin" panose="00000400000000000000" pitchFamily="2" charset="-78"/>
                </a:rPr>
                <a:t> و تدریجی</a:t>
              </a:r>
              <a:endPara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endParaRPr>
            </a:p>
          </p:txBody>
        </p:sp>
      </p:grpSp>
      <p:sp>
        <p:nvSpPr>
          <p:cNvPr id="22" name="Slide Number Placeholder 2">
            <a:extLst>
              <a:ext uri="{FF2B5EF4-FFF2-40B4-BE49-F238E27FC236}">
                <a16:creationId xmlns:a16="http://schemas.microsoft.com/office/drawing/2014/main" id="{7C25A208-D24A-DF23-72CE-BD95695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0538" y="639194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28072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8A8E5-F71A-4753-8CD3-385D7584E844}"/>
              </a:ext>
            </a:extLst>
          </p:cNvPr>
          <p:cNvSpPr/>
          <p:nvPr/>
        </p:nvSpPr>
        <p:spPr>
          <a:xfrm>
            <a:off x="6095999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مدل‌‌های استفاده شده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15C63-1139-40E0-AB72-FA87E7844D5D}"/>
              </a:ext>
            </a:extLst>
          </p:cNvPr>
          <p:cNvSpPr/>
          <p:nvPr/>
        </p:nvSpPr>
        <p:spPr>
          <a:xfrm>
            <a:off x="790006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معرفی خطا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C8635-69D5-4078-97E3-8EBB90B4F78F}"/>
              </a:ext>
            </a:extLst>
          </p:cNvPr>
          <p:cNvSpPr/>
          <p:nvPr/>
        </p:nvSpPr>
        <p:spPr>
          <a:xfrm>
            <a:off x="9655635" y="351687"/>
            <a:ext cx="1617788" cy="691668"/>
          </a:xfrm>
          <a:prstGeom prst="roundRect">
            <a:avLst/>
          </a:prstGeom>
          <a:solidFill>
            <a:srgbClr val="E2DC00"/>
          </a:solidFill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طرح پروژه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601D7A-3D6D-4578-BA3F-F73A0014F91A}"/>
              </a:ext>
            </a:extLst>
          </p:cNvPr>
          <p:cNvSpPr/>
          <p:nvPr/>
        </p:nvSpPr>
        <p:spPr>
          <a:xfrm>
            <a:off x="615863" y="1301261"/>
            <a:ext cx="10960274" cy="5205052"/>
          </a:xfrm>
          <a:prstGeom prst="rect">
            <a:avLst/>
          </a:prstGeom>
          <a:ln>
            <a:solidFill>
              <a:srgbClr val="E2DC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5F24FE-DF35-4E63-8E28-0DE0176A3AFE}"/>
              </a:ext>
            </a:extLst>
          </p:cNvPr>
          <p:cNvSpPr/>
          <p:nvPr/>
        </p:nvSpPr>
        <p:spPr>
          <a:xfrm>
            <a:off x="4340429" y="351687"/>
            <a:ext cx="1617788" cy="6916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ارزیابی و </a:t>
            </a:r>
            <a:r>
              <a:rPr kumimoji="0" lang="fa-I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نتیجه‌گیری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B Yeka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C947D-804C-2749-4E51-83FDBF291F87}"/>
              </a:ext>
            </a:extLst>
          </p:cNvPr>
          <p:cNvSpPr txBox="1"/>
          <p:nvPr/>
        </p:nvSpPr>
        <p:spPr>
          <a:xfrm>
            <a:off x="5309752" y="1498060"/>
            <a:ext cx="157249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70C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en-US" sz="2400" dirty="0">
                <a:cs typeface="B Titr" panose="00000700000000000000" pitchFamily="2" charset="-78"/>
              </a:rPr>
              <a:t>SVM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63C3E088-5009-2242-95E8-BA68A079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0538" y="639194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B Yekan" panose="00000400000000000000" pitchFamily="2" charset="-78"/>
              </a:rPr>
              <a:t>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AE394B-07B4-99D6-CCB2-EEF9B95A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21" y="2319959"/>
            <a:ext cx="4254931" cy="3339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712FB3-8091-672C-0C5A-BA02D4B9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93" y="2319959"/>
            <a:ext cx="4254932" cy="33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</TotalTime>
  <Words>287</Words>
  <Application>Microsoft Office PowerPoint</Application>
  <PresentationFormat>Widescreen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 Koodak</vt:lpstr>
      <vt:lpstr>B Nazanin</vt:lpstr>
      <vt:lpstr>B Titr</vt:lpstr>
      <vt:lpstr>B Yekan</vt:lpstr>
      <vt:lpstr>Calibri</vt:lpstr>
      <vt:lpstr>Calibri Light</vt:lpstr>
      <vt:lpstr>Raleway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Mohammadreza Joneidi Jafari</cp:lastModifiedBy>
  <cp:revision>89</cp:revision>
  <dcterms:created xsi:type="dcterms:W3CDTF">2019-11-20T06:34:23Z</dcterms:created>
  <dcterms:modified xsi:type="dcterms:W3CDTF">2025-02-06T18:24:22Z</dcterms:modified>
</cp:coreProperties>
</file>