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0"/>
    <p:restoredTop sz="94694"/>
  </p:normalViewPr>
  <p:slideViewPr>
    <p:cSldViewPr snapToGrid="0" snapToObjects="1">
      <p:cViewPr varScale="1">
        <p:scale>
          <a:sx n="140" d="100"/>
          <a:sy n="140" d="100"/>
        </p:scale>
        <p:origin x="792" y="-2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438F-15F6-2B43-913F-BDE7F666A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9FA59-3881-864B-BBCF-385B9CF3B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AE34-6D41-9846-BF92-88CAA2A4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083C-B778-4A41-80AF-57DEA2FAB3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477A-FCF7-9F48-8F9D-40338332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60399-847A-6442-B248-1A55FC00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FA35-FFA8-6044-8BDC-991BF979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4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6005-8653-064F-9BB1-5B4B54FD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8B19C-A9AD-F848-AA34-266FBF2D4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7686-7882-C945-9298-611D8207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083C-B778-4A41-80AF-57DEA2FAB3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FB376-3ECC-6C4F-8206-CAF74F7C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DF61E-1033-A641-A386-82876D88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FA35-FFA8-6044-8BDC-991BF979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F74D5-455D-524F-9FFF-0EBC605FA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85F41-AC74-0347-A364-D8A1A980D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7B066-D26D-DE4F-AD56-173002AE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083C-B778-4A41-80AF-57DEA2FAB3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1F5A4-0A58-C242-9B19-1434F862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80738-9294-7546-8379-368F152F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FA35-FFA8-6044-8BDC-991BF979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9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B465-4E20-6A41-9D60-051B4496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08B9-FB4A-3944-8F69-69A94C4D3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B6B8B-B764-B440-9D63-CF6CDF6B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083C-B778-4A41-80AF-57DEA2FAB3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A9DCE-E77C-A744-B404-30D6C89A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05CB8-DFEE-4644-A25A-D5B8E5D2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FA35-FFA8-6044-8BDC-991BF979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5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4FB1-1F86-E241-AEE8-8B20BDF5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2B4B8-42A5-CF44-90E9-24DD78FC4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49618-6BC9-CB4E-A629-62B4AC37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083C-B778-4A41-80AF-57DEA2FAB3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773D8-185A-1441-84F7-4BAB58E8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A34CD-6163-B843-966D-6B2F47FA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FA35-FFA8-6044-8BDC-991BF979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F77A-0B2C-BC40-B858-33F49B3A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9D234-FB8F-A34A-968D-B1267088E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B0832-BB32-8147-8649-352058114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7E2D7-C957-DE45-BA2E-16F16980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083C-B778-4A41-80AF-57DEA2FAB3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1A286-5CF3-3146-B15C-1E1690E0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8FC87-D5D1-E748-9474-B669FD0D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FA35-FFA8-6044-8BDC-991BF979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7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96E7-178F-FE4C-8DBD-D762B6D9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B16D8-9EB5-9F40-B62A-48508257E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87609-097F-134B-A8F7-E31BCF4CE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ED33B-AEA3-DE43-9032-7A4EC2332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1D62D-2C50-2B4D-BCDF-C305063C3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7D56B-8524-3944-BE6F-1480DBB3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083C-B778-4A41-80AF-57DEA2FAB3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84D14-A64F-E241-B871-AE3EA444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C21BF-9BD9-7843-9BB2-60389F46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FA35-FFA8-6044-8BDC-991BF979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7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FDAF-C1DA-7A46-A79A-B08D1113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6BC8B-616A-C041-9EA9-1C7B876E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083C-B778-4A41-80AF-57DEA2FAB3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F6CE9-BEE8-6A4C-922C-A25467BB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6C52B-A048-0142-A527-8A0F1B80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FA35-FFA8-6044-8BDC-991BF979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5BDB0-666F-E84B-A929-5D821CAE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083C-B778-4A41-80AF-57DEA2FAB3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A9824-0445-C742-9030-64D82914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6B696-EE2D-6245-8BE4-32B973EF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FA35-FFA8-6044-8BDC-991BF979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C0EF-D002-E44F-A70D-9BAC8E6D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39FBC-56C6-994E-8DEF-B97FF4A9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5376C-9487-3E48-8AA5-4127DE726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91B38-153A-DD46-80E6-B8C0A113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083C-B778-4A41-80AF-57DEA2FAB3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6DA5A-1BFA-6E49-A1C2-7AB60D57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47F9F-2ABE-0C4F-B4F6-E6DB6076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FA35-FFA8-6044-8BDC-991BF979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DEC6-8057-E746-8313-2003E9C4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24FB9-AE43-AD43-AB86-06305E4D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A540D-7F62-3049-BCD4-EFD51551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CA539-A623-784C-A1ED-A97798DE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083C-B778-4A41-80AF-57DEA2FAB3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BF114-5DD6-E444-93FF-A0DDC40F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DC238-DE14-F84B-814A-22D348F2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FA35-FFA8-6044-8BDC-991BF979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D09F5-437D-8E4D-9A39-98CB236B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89507-AA5B-0F43-AC5B-E45C001CE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2E7E1-034A-0746-BED8-E655A9CB4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5083C-B778-4A41-80AF-57DEA2FAB3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6C7F4-C898-BC42-907B-6A34BDF93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A0541-B9A1-DB48-AD41-D304569B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FA35-FFA8-6044-8BDC-991BF979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FD2CA1-258A-4F74-AA30-01F73AFC7A0A}"/>
              </a:ext>
            </a:extLst>
          </p:cNvPr>
          <p:cNvSpPr/>
          <p:nvPr/>
        </p:nvSpPr>
        <p:spPr>
          <a:xfrm>
            <a:off x="4839529" y="3306502"/>
            <a:ext cx="172789" cy="421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9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EA9AAA-584B-49FF-876F-5A03C47FE140}"/>
              </a:ext>
            </a:extLst>
          </p:cNvPr>
          <p:cNvGrpSpPr/>
          <p:nvPr/>
        </p:nvGrpSpPr>
        <p:grpSpPr>
          <a:xfrm>
            <a:off x="3876402" y="4485517"/>
            <a:ext cx="2138900" cy="2125305"/>
            <a:chOff x="14926826" y="699676"/>
            <a:chExt cx="3029313" cy="292447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D560BAF-1840-4D40-BE9C-77066C37EF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072" r="1" b="49602"/>
            <a:stretch/>
          </p:blipFill>
          <p:spPr>
            <a:xfrm>
              <a:off x="15009541" y="699676"/>
              <a:ext cx="2946598" cy="292447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59CB58-F185-4076-B84A-86824617CB62}"/>
                </a:ext>
              </a:extLst>
            </p:cNvPr>
            <p:cNvSpPr/>
            <p:nvPr/>
          </p:nvSpPr>
          <p:spPr>
            <a:xfrm>
              <a:off x="14926826" y="1487392"/>
              <a:ext cx="40957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9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DE6616F-CCCE-48F4-A50C-E8024F834BB4}"/>
              </a:ext>
            </a:extLst>
          </p:cNvPr>
          <p:cNvSpPr/>
          <p:nvPr/>
        </p:nvSpPr>
        <p:spPr>
          <a:xfrm>
            <a:off x="3721759" y="1493450"/>
            <a:ext cx="249558" cy="421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D04473-D4A1-4376-AD8B-A00F90A33C1B}"/>
              </a:ext>
            </a:extLst>
          </p:cNvPr>
          <p:cNvGrpSpPr/>
          <p:nvPr/>
        </p:nvGrpSpPr>
        <p:grpSpPr>
          <a:xfrm>
            <a:off x="4008698" y="6846811"/>
            <a:ext cx="2127897" cy="2125305"/>
            <a:chOff x="5793166" y="11044553"/>
            <a:chExt cx="5043903" cy="503776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C691F11-854F-4FDB-A821-C3BEE5164C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002" t="49602"/>
            <a:stretch/>
          </p:blipFill>
          <p:spPr>
            <a:xfrm>
              <a:off x="6040623" y="11044553"/>
              <a:ext cx="4796446" cy="5037761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22DF15-4858-4383-9ACF-88C17268A7BB}"/>
                </a:ext>
              </a:extLst>
            </p:cNvPr>
            <p:cNvSpPr/>
            <p:nvPr/>
          </p:nvSpPr>
          <p:spPr>
            <a:xfrm>
              <a:off x="5793166" y="11653657"/>
              <a:ext cx="1272005" cy="1375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9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B33BAF-5D4F-4665-9E6E-C50758ACBCFC}"/>
              </a:ext>
            </a:extLst>
          </p:cNvPr>
          <p:cNvGrpSpPr/>
          <p:nvPr/>
        </p:nvGrpSpPr>
        <p:grpSpPr>
          <a:xfrm>
            <a:off x="1727839" y="6761240"/>
            <a:ext cx="2384867" cy="2202168"/>
            <a:chOff x="6136498" y="3373274"/>
            <a:chExt cx="3377675" cy="303023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1B4EE8A-7F2B-45CA-BC66-F356CFF0E8F7}"/>
                </a:ext>
              </a:extLst>
            </p:cNvPr>
            <p:cNvGrpSpPr/>
            <p:nvPr/>
          </p:nvGrpSpPr>
          <p:grpSpPr>
            <a:xfrm>
              <a:off x="6241563" y="3479040"/>
              <a:ext cx="3272610" cy="2924470"/>
              <a:chOff x="13426067" y="3952875"/>
              <a:chExt cx="3272610" cy="2924470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F2D41F65-8F1C-43D5-9E28-F98E7988DF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7312" t="49602" r="26706"/>
              <a:stretch/>
            </p:blipFill>
            <p:spPr>
              <a:xfrm>
                <a:off x="13426067" y="3952875"/>
                <a:ext cx="3125089" cy="2924470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5BDB577-4F35-49B9-8367-EDA77B0393E1}"/>
                  </a:ext>
                </a:extLst>
              </p:cNvPr>
              <p:cNvSpPr/>
              <p:nvPr/>
            </p:nvSpPr>
            <p:spPr>
              <a:xfrm>
                <a:off x="15803380" y="5893185"/>
                <a:ext cx="760022" cy="8708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9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1651F69-56F2-4D79-B155-A7ADA48EA0A0}"/>
                  </a:ext>
                </a:extLst>
              </p:cNvPr>
              <p:cNvSpPr/>
              <p:nvPr/>
            </p:nvSpPr>
            <p:spPr>
              <a:xfrm>
                <a:off x="16319535" y="3952875"/>
                <a:ext cx="379142" cy="3613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9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3ADCEA-9133-4098-89EE-489BEF123D87}"/>
                </a:ext>
              </a:extLst>
            </p:cNvPr>
            <p:cNvSpPr/>
            <p:nvPr/>
          </p:nvSpPr>
          <p:spPr>
            <a:xfrm>
              <a:off x="6136498" y="3373274"/>
              <a:ext cx="304085" cy="5705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9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BB8FBAA-478B-4A62-801D-496CC6CBAA66}"/>
              </a:ext>
            </a:extLst>
          </p:cNvPr>
          <p:cNvSpPr/>
          <p:nvPr/>
        </p:nvSpPr>
        <p:spPr>
          <a:xfrm>
            <a:off x="3453443" y="1448186"/>
            <a:ext cx="185282" cy="24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8FE9FF-A9AE-45E7-B629-A543AC1BF96E}"/>
              </a:ext>
            </a:extLst>
          </p:cNvPr>
          <p:cNvSpPr txBox="1"/>
          <p:nvPr/>
        </p:nvSpPr>
        <p:spPr>
          <a:xfrm>
            <a:off x="1876672" y="283158"/>
            <a:ext cx="2735379" cy="4998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81" b="1" dirty="0"/>
              <a:t>	Macrostates    </a:t>
            </a:r>
          </a:p>
          <a:p>
            <a:endParaRPr lang="en-US" sz="1181" b="1" dirty="0"/>
          </a:p>
          <a:p>
            <a:r>
              <a:rPr lang="en-US" sz="1181" b="1" dirty="0"/>
              <a:t>H   </a:t>
            </a:r>
            <a:r>
              <a:rPr lang="en-US" sz="1181" dirty="0"/>
              <a:t>(Native Hybridized) </a:t>
            </a:r>
          </a:p>
          <a:p>
            <a:endParaRPr lang="en-US" sz="1181" dirty="0"/>
          </a:p>
          <a:p>
            <a:endParaRPr lang="en-US" sz="1181" dirty="0"/>
          </a:p>
          <a:p>
            <a:r>
              <a:rPr lang="en-US" sz="1181" b="1" dirty="0"/>
              <a:t>5S2   </a:t>
            </a:r>
            <a:r>
              <a:rPr lang="en-US" sz="1181" dirty="0"/>
              <a:t>(5’-2bp Shifted) 	</a:t>
            </a:r>
          </a:p>
          <a:p>
            <a:endParaRPr lang="en-US" sz="1181" dirty="0"/>
          </a:p>
          <a:p>
            <a:endParaRPr lang="en-US" sz="1181" b="1" dirty="0"/>
          </a:p>
          <a:p>
            <a:r>
              <a:rPr lang="en-US" sz="1181" b="1" dirty="0"/>
              <a:t>3S2</a:t>
            </a:r>
            <a:r>
              <a:rPr lang="en-US" sz="1181" dirty="0"/>
              <a:t>   (3’-2bp Shifted) </a:t>
            </a:r>
          </a:p>
          <a:p>
            <a:endParaRPr lang="en-US" sz="1181" dirty="0"/>
          </a:p>
          <a:p>
            <a:endParaRPr lang="en-US" sz="1181" dirty="0"/>
          </a:p>
          <a:p>
            <a:r>
              <a:rPr lang="en-US" sz="1181" b="1" dirty="0">
                <a:cs typeface="Courier New" panose="02070309020205020404" pitchFamily="49" charset="0"/>
              </a:rPr>
              <a:t>5S4</a:t>
            </a:r>
            <a:r>
              <a:rPr lang="en-US" sz="1181" dirty="0">
                <a:cs typeface="Courier New" panose="02070309020205020404" pitchFamily="49" charset="0"/>
              </a:rPr>
              <a:t>   (5’-4bp shifted)		</a:t>
            </a:r>
            <a:r>
              <a:rPr lang="en-US" sz="1181" b="1" dirty="0">
                <a:cs typeface="Courier New" panose="02070309020205020404" pitchFamily="49" charset="0"/>
              </a:rPr>
              <a:t>	</a:t>
            </a:r>
            <a:r>
              <a:rPr lang="en-US" sz="1181" dirty="0"/>
              <a:t>		</a:t>
            </a:r>
          </a:p>
          <a:p>
            <a:endParaRPr lang="en-US" sz="1181" b="1" dirty="0"/>
          </a:p>
          <a:p>
            <a:r>
              <a:rPr lang="en-US" sz="1181" b="1" dirty="0"/>
              <a:t>3S4   </a:t>
            </a:r>
            <a:r>
              <a:rPr lang="en-US" sz="1181" dirty="0"/>
              <a:t>(3’-4bp Shifted)		</a:t>
            </a:r>
          </a:p>
          <a:p>
            <a:endParaRPr lang="en-US" sz="1181" dirty="0"/>
          </a:p>
          <a:p>
            <a:endParaRPr lang="en-US" sz="1181" dirty="0"/>
          </a:p>
          <a:p>
            <a:r>
              <a:rPr lang="en-US" sz="1181" b="1" dirty="0">
                <a:cs typeface="Courier New" panose="02070309020205020404" pitchFamily="49" charset="0"/>
              </a:rPr>
              <a:t>F4</a:t>
            </a:r>
            <a:r>
              <a:rPr lang="en-US" sz="1181" dirty="0">
                <a:cs typeface="Courier New" panose="02070309020205020404" pitchFamily="49" charset="0"/>
              </a:rPr>
              <a:t>   (4bp Frayed) </a:t>
            </a:r>
            <a:r>
              <a:rPr lang="en-US" sz="1181" dirty="0"/>
              <a:t>	</a:t>
            </a:r>
          </a:p>
          <a:p>
            <a:endParaRPr lang="en-US" sz="1181" b="1" dirty="0"/>
          </a:p>
          <a:p>
            <a:endParaRPr lang="en-US" sz="1181" b="1" dirty="0"/>
          </a:p>
          <a:p>
            <a:r>
              <a:rPr lang="en-US" sz="1181" b="1" dirty="0"/>
              <a:t>D  </a:t>
            </a:r>
            <a:r>
              <a:rPr lang="en-US" sz="1181" dirty="0"/>
              <a:t> (Fully Dissociated)</a:t>
            </a:r>
          </a:p>
          <a:p>
            <a:r>
              <a:rPr lang="en-US" sz="1181" dirty="0"/>
              <a:t>  </a:t>
            </a:r>
          </a:p>
          <a:p>
            <a:r>
              <a:rPr lang="en-US" sz="1181" dirty="0"/>
              <a:t>                                               </a:t>
            </a:r>
          </a:p>
          <a:p>
            <a:r>
              <a:rPr lang="en-US" sz="1181" dirty="0"/>
              <a:t>	</a:t>
            </a:r>
            <a:r>
              <a:rPr lang="en-US" sz="1181" b="1" dirty="0"/>
              <a:t> </a:t>
            </a:r>
            <a:r>
              <a:rPr lang="en-US" sz="1181" dirty="0"/>
              <a:t>	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7A34DC-17F3-4530-BE54-7BA195CED843}"/>
              </a:ext>
            </a:extLst>
          </p:cNvPr>
          <p:cNvSpPr txBox="1"/>
          <p:nvPr/>
        </p:nvSpPr>
        <p:spPr>
          <a:xfrm>
            <a:off x="3531151" y="564957"/>
            <a:ext cx="1209201" cy="455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81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5--------3    </a:t>
            </a:r>
          </a:p>
          <a:p>
            <a:r>
              <a:rPr lang="en-US" sz="1181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3--------5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557EC-9DEA-41EE-A54A-3BACA8644F5C}"/>
              </a:ext>
            </a:extLst>
          </p:cNvPr>
          <p:cNvSpPr txBox="1"/>
          <p:nvPr/>
        </p:nvSpPr>
        <p:spPr>
          <a:xfrm>
            <a:off x="3531151" y="1119275"/>
            <a:ext cx="1209201" cy="637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81" b="1" dirty="0">
                <a:latin typeface="Courier New" panose="02070309020205020404" pitchFamily="49" charset="0"/>
                <a:cs typeface="Courier New" panose="02070309020205020404" pitchFamily="49" charset="0"/>
              </a:rPr>
              <a:t>5-</a:t>
            </a:r>
            <a:r>
              <a:rPr lang="en-US" sz="1181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-------3    </a:t>
            </a:r>
          </a:p>
          <a:p>
            <a:r>
              <a:rPr lang="en-US" sz="1181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3-------</a:t>
            </a:r>
            <a:r>
              <a:rPr lang="en-US" sz="1181" b="1" dirty="0">
                <a:latin typeface="Courier New" panose="02070309020205020404" pitchFamily="49" charset="0"/>
                <a:cs typeface="Courier New" panose="02070309020205020404" pitchFamily="49" charset="0"/>
              </a:rPr>
              <a:t>-5</a:t>
            </a:r>
            <a:endParaRPr lang="en-US" sz="1181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2BC215-458B-4DF3-AC8E-CB6AD467766C}"/>
              </a:ext>
            </a:extLst>
          </p:cNvPr>
          <p:cNvSpPr txBox="1"/>
          <p:nvPr/>
        </p:nvSpPr>
        <p:spPr>
          <a:xfrm>
            <a:off x="3531151" y="1664204"/>
            <a:ext cx="1209201" cy="637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81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5-------</a:t>
            </a:r>
            <a:r>
              <a:rPr lang="en-US" sz="1181" b="1" dirty="0">
                <a:latin typeface="Courier New" panose="02070309020205020404" pitchFamily="49" charset="0"/>
                <a:cs typeface="Courier New" panose="02070309020205020404" pitchFamily="49" charset="0"/>
              </a:rPr>
              <a:t>-3</a:t>
            </a:r>
            <a:r>
              <a:rPr lang="en-US" sz="1181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81" b="1" dirty="0">
                <a:latin typeface="Courier New" panose="02070309020205020404" pitchFamily="49" charset="0"/>
                <a:cs typeface="Courier New" panose="02070309020205020404" pitchFamily="49" charset="0"/>
              </a:rPr>
              <a:t>3-</a:t>
            </a:r>
            <a:r>
              <a:rPr lang="en-US" sz="1181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-------5</a:t>
            </a:r>
            <a:endParaRPr lang="en-US" sz="1181" b="1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D71A4A-4492-4308-911B-987323AB4978}"/>
              </a:ext>
            </a:extLst>
          </p:cNvPr>
          <p:cNvSpPr txBox="1"/>
          <p:nvPr/>
        </p:nvSpPr>
        <p:spPr>
          <a:xfrm>
            <a:off x="3531150" y="2699658"/>
            <a:ext cx="1422681" cy="637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81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5-----</a:t>
            </a:r>
            <a:r>
              <a:rPr lang="en-US" sz="1181" b="1" dirty="0">
                <a:latin typeface="Courier New" panose="02070309020205020404" pitchFamily="49" charset="0"/>
                <a:cs typeface="Courier New" panose="02070309020205020404" pitchFamily="49" charset="0"/>
              </a:rPr>
              <a:t>---3    </a:t>
            </a:r>
          </a:p>
          <a:p>
            <a:r>
              <a:rPr lang="en-US" sz="1181" b="1" dirty="0">
                <a:latin typeface="Courier New" panose="02070309020205020404" pitchFamily="49" charset="0"/>
                <a:cs typeface="Courier New" panose="02070309020205020404" pitchFamily="49" charset="0"/>
              </a:rPr>
              <a:t>3---</a:t>
            </a:r>
            <a:r>
              <a:rPr lang="en-US" sz="1181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-----5</a:t>
            </a:r>
            <a:endParaRPr lang="en-US" sz="1181" b="1" dirty="0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13C4A-9B80-4DCF-B803-BBE561A3FE2E}"/>
              </a:ext>
            </a:extLst>
          </p:cNvPr>
          <p:cNvSpPr txBox="1"/>
          <p:nvPr/>
        </p:nvSpPr>
        <p:spPr>
          <a:xfrm>
            <a:off x="3531150" y="2194978"/>
            <a:ext cx="1422681" cy="637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81" b="1" dirty="0">
                <a:latin typeface="Courier New" panose="02070309020205020404" pitchFamily="49" charset="0"/>
                <a:cs typeface="Courier New" panose="02070309020205020404" pitchFamily="49" charset="0"/>
              </a:rPr>
              <a:t>5---</a:t>
            </a:r>
            <a:r>
              <a:rPr lang="en-US" sz="1181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-----3    </a:t>
            </a:r>
          </a:p>
          <a:p>
            <a:r>
              <a:rPr lang="en-US" sz="1181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3-----</a:t>
            </a:r>
            <a:r>
              <a:rPr lang="en-US" sz="1181" b="1" dirty="0">
                <a:latin typeface="Courier New" panose="02070309020205020404" pitchFamily="49" charset="0"/>
                <a:cs typeface="Courier New" panose="02070309020205020404" pitchFamily="49" charset="0"/>
              </a:rPr>
              <a:t>---5</a:t>
            </a:r>
            <a:endParaRPr lang="en-US" sz="1181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83DF96-0D07-49F1-A489-DD2AFD997C50}"/>
              </a:ext>
            </a:extLst>
          </p:cNvPr>
          <p:cNvSpPr txBox="1"/>
          <p:nvPr/>
        </p:nvSpPr>
        <p:spPr>
          <a:xfrm>
            <a:off x="3531150" y="3245474"/>
            <a:ext cx="1422681" cy="455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81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5-----</a:t>
            </a:r>
            <a:r>
              <a:rPr lang="en-US" sz="1181" b="1" dirty="0">
                <a:latin typeface="Courier New" panose="02070309020205020404" pitchFamily="49" charset="0"/>
                <a:cs typeface="Courier New" panose="02070309020205020404" pitchFamily="49" charset="0"/>
              </a:rPr>
              <a:t>---3</a:t>
            </a:r>
            <a:endParaRPr lang="en-US" sz="1181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81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3-----</a:t>
            </a:r>
            <a:r>
              <a:rPr lang="en-US" sz="1181" b="1" dirty="0">
                <a:latin typeface="Courier New" panose="02070309020205020404" pitchFamily="49" charset="0"/>
                <a:cs typeface="Courier New" panose="02070309020205020404" pitchFamily="49" charset="0"/>
              </a:rPr>
              <a:t>---5</a:t>
            </a:r>
            <a:endParaRPr lang="en-US" sz="1181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55943B-33BD-4A8B-82AE-7ECD72914A1D}"/>
              </a:ext>
            </a:extLst>
          </p:cNvPr>
          <p:cNvSpPr txBox="1"/>
          <p:nvPr/>
        </p:nvSpPr>
        <p:spPr>
          <a:xfrm>
            <a:off x="3546084" y="3773410"/>
            <a:ext cx="1082125" cy="100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81" b="1" dirty="0">
                <a:latin typeface="Courier New" panose="02070309020205020404" pitchFamily="49" charset="0"/>
                <a:cs typeface="Courier New" panose="02070309020205020404" pitchFamily="49" charset="0"/>
              </a:rPr>
              <a:t>5--------3</a:t>
            </a:r>
          </a:p>
          <a:p>
            <a:endParaRPr lang="en-US" sz="1181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81" b="1" dirty="0">
                <a:latin typeface="Courier New" panose="02070309020205020404" pitchFamily="49" charset="0"/>
                <a:cs typeface="Courier New" panose="02070309020205020404" pitchFamily="49" charset="0"/>
              </a:rPr>
              <a:t>3--------5</a:t>
            </a:r>
            <a:endParaRPr lang="en-US" sz="1181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7C34ECE-1200-4DC3-B978-D50875AC4893}"/>
              </a:ext>
            </a:extLst>
          </p:cNvPr>
          <p:cNvGrpSpPr/>
          <p:nvPr/>
        </p:nvGrpSpPr>
        <p:grpSpPr>
          <a:xfrm>
            <a:off x="1489216" y="4487907"/>
            <a:ext cx="2501992" cy="2452271"/>
            <a:chOff x="4867447" y="744633"/>
            <a:chExt cx="3543558" cy="337438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0DC65F0-9256-4620-ABD9-86FE7F1B9234}"/>
                </a:ext>
              </a:extLst>
            </p:cNvPr>
            <p:cNvGrpSpPr/>
            <p:nvPr/>
          </p:nvGrpSpPr>
          <p:grpSpPr>
            <a:xfrm>
              <a:off x="5208032" y="744634"/>
              <a:ext cx="3202973" cy="3374383"/>
              <a:chOff x="5509160" y="803224"/>
              <a:chExt cx="3202973" cy="3374383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51B1F135-24C3-48D6-A9AC-1E0D953685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3631" r="30280" b="45722"/>
              <a:stretch/>
            </p:blipFill>
            <p:spPr>
              <a:xfrm>
                <a:off x="5509160" y="803224"/>
                <a:ext cx="3134377" cy="3149652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F514B6-4AB0-43E1-B830-D21198A28918}"/>
                  </a:ext>
                </a:extLst>
              </p:cNvPr>
              <p:cNvSpPr/>
              <p:nvPr/>
            </p:nvSpPr>
            <p:spPr>
              <a:xfrm>
                <a:off x="8311235" y="2817013"/>
                <a:ext cx="400898" cy="4373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9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2772A81-E15E-4E1A-B44D-18BA02CA843D}"/>
                  </a:ext>
                </a:extLst>
              </p:cNvPr>
              <p:cNvSpPr/>
              <p:nvPr/>
            </p:nvSpPr>
            <p:spPr>
              <a:xfrm>
                <a:off x="6061771" y="3740298"/>
                <a:ext cx="2283831" cy="4373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9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A74E702-39CD-44AE-8267-14471427266B}"/>
                </a:ext>
              </a:extLst>
            </p:cNvPr>
            <p:cNvSpPr/>
            <p:nvPr/>
          </p:nvSpPr>
          <p:spPr>
            <a:xfrm>
              <a:off x="4867447" y="744633"/>
              <a:ext cx="400898" cy="4373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9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F485E8A-0D1E-4454-8F9D-EBFA31FFC4CA}"/>
              </a:ext>
            </a:extLst>
          </p:cNvPr>
          <p:cNvSpPr txBox="1"/>
          <p:nvPr/>
        </p:nvSpPr>
        <p:spPr>
          <a:xfrm>
            <a:off x="2333726" y="4368720"/>
            <a:ext cx="997267" cy="274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81" b="1" dirty="0"/>
              <a:t>MSMs</a:t>
            </a:r>
          </a:p>
        </p:txBody>
      </p:sp>
      <p:pic>
        <p:nvPicPr>
          <p:cNvPr id="42" name="Picture 24">
            <a:extLst>
              <a:ext uri="{FF2B5EF4-FFF2-40B4-BE49-F238E27FC236}">
                <a16:creationId xmlns:a16="http://schemas.microsoft.com/office/drawing/2014/main" id="{93C067B3-DBCB-4B25-A5A4-AD35E475DE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6" t="24097" r="34735" b="28899"/>
          <a:stretch/>
        </p:blipFill>
        <p:spPr bwMode="auto">
          <a:xfrm>
            <a:off x="4975054" y="3095961"/>
            <a:ext cx="736167" cy="56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64C40100-305B-4D9C-9B66-44E370C88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8" t="23854" r="34337" b="21945"/>
          <a:stretch/>
        </p:blipFill>
        <p:spPr bwMode="auto">
          <a:xfrm rot="19245095">
            <a:off x="4896546" y="947178"/>
            <a:ext cx="702114" cy="62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>
            <a:extLst>
              <a:ext uri="{FF2B5EF4-FFF2-40B4-BE49-F238E27FC236}">
                <a16:creationId xmlns:a16="http://schemas.microsoft.com/office/drawing/2014/main" id="{6AF798FB-B1AB-4806-A0AE-857965952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6" t="13703" r="36450" b="17345"/>
          <a:stretch/>
        </p:blipFill>
        <p:spPr bwMode="auto">
          <a:xfrm rot="3011040">
            <a:off x="5045017" y="383134"/>
            <a:ext cx="559987" cy="65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>
            <a:extLst>
              <a:ext uri="{FF2B5EF4-FFF2-40B4-BE49-F238E27FC236}">
                <a16:creationId xmlns:a16="http://schemas.microsoft.com/office/drawing/2014/main" id="{D5859C70-AD73-446D-8070-58E179D59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6" t="28515" r="34514" b="21514"/>
          <a:stretch/>
        </p:blipFill>
        <p:spPr bwMode="auto">
          <a:xfrm rot="1489077">
            <a:off x="4982538" y="2118223"/>
            <a:ext cx="701169" cy="58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C90CA173-F5FD-44A4-973B-12A7BBE06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0" t="16981" r="39904" b="17344"/>
          <a:stretch/>
        </p:blipFill>
        <p:spPr bwMode="auto">
          <a:xfrm rot="16656394">
            <a:off x="5023736" y="1340844"/>
            <a:ext cx="602549" cy="97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>
            <a:extLst>
              <a:ext uri="{FF2B5EF4-FFF2-40B4-BE49-F238E27FC236}">
                <a16:creationId xmlns:a16="http://schemas.microsoft.com/office/drawing/2014/main" id="{7B9171EB-44E5-47C9-A3BC-6191D22A7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22" t="33019" r="27478" b="34905"/>
          <a:stretch/>
        </p:blipFill>
        <p:spPr bwMode="auto">
          <a:xfrm rot="21030797">
            <a:off x="4866151" y="2651161"/>
            <a:ext cx="994648" cy="4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0">
            <a:extLst>
              <a:ext uri="{FF2B5EF4-FFF2-40B4-BE49-F238E27FC236}">
                <a16:creationId xmlns:a16="http://schemas.microsoft.com/office/drawing/2014/main" id="{044B797F-6AC5-454F-B6D3-914926860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0" t="28049" r="32565" b="26981"/>
          <a:stretch/>
        </p:blipFill>
        <p:spPr bwMode="auto">
          <a:xfrm rot="11342797">
            <a:off x="4992705" y="3775214"/>
            <a:ext cx="872483" cy="56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B30CF11-245D-4993-8F66-02E9C8381AA3}"/>
              </a:ext>
            </a:extLst>
          </p:cNvPr>
          <p:cNvSpPr txBox="1"/>
          <p:nvPr/>
        </p:nvSpPr>
        <p:spPr>
          <a:xfrm>
            <a:off x="6235108" y="344224"/>
            <a:ext cx="4588966" cy="274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81" b="1" dirty="0"/>
              <a:t>Probabilities and Timescales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208FF-64B1-4847-B6C9-932EA768160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5" b="11387"/>
          <a:stretch/>
        </p:blipFill>
        <p:spPr>
          <a:xfrm>
            <a:off x="6136595" y="647039"/>
            <a:ext cx="4269652" cy="37238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D44FE3-947F-2D4D-B3F6-A9880F08FD20}"/>
              </a:ext>
            </a:extLst>
          </p:cNvPr>
          <p:cNvSpPr/>
          <p:nvPr/>
        </p:nvSpPr>
        <p:spPr>
          <a:xfrm>
            <a:off x="6782214" y="4892192"/>
            <a:ext cx="4094922" cy="4000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1CA893-9529-864A-87CF-47AE462EF37C}"/>
              </a:ext>
            </a:extLst>
          </p:cNvPr>
          <p:cNvSpPr txBox="1"/>
          <p:nvPr/>
        </p:nvSpPr>
        <p:spPr>
          <a:xfrm>
            <a:off x="1695134" y="2902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DDD8E8-30C3-674D-9AE4-73889145FD84}"/>
              </a:ext>
            </a:extLst>
          </p:cNvPr>
          <p:cNvSpPr txBox="1"/>
          <p:nvPr/>
        </p:nvSpPr>
        <p:spPr>
          <a:xfrm>
            <a:off x="5988958" y="1338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48D272-7E07-C54A-AC54-924D4F817FD9}"/>
              </a:ext>
            </a:extLst>
          </p:cNvPr>
          <p:cNvSpPr txBox="1"/>
          <p:nvPr/>
        </p:nvSpPr>
        <p:spPr>
          <a:xfrm>
            <a:off x="1520224" y="46411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392599-A1DE-8C43-8011-214459E83E60}"/>
              </a:ext>
            </a:extLst>
          </p:cNvPr>
          <p:cNvSpPr txBox="1"/>
          <p:nvPr/>
        </p:nvSpPr>
        <p:spPr>
          <a:xfrm>
            <a:off x="6475720" y="46886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4D085E-4D96-B640-B83E-731220DA6E3A}"/>
              </a:ext>
            </a:extLst>
          </p:cNvPr>
          <p:cNvCxnSpPr/>
          <p:nvPr/>
        </p:nvCxnSpPr>
        <p:spPr>
          <a:xfrm flipV="1">
            <a:off x="7126357" y="5128591"/>
            <a:ext cx="0" cy="333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41802D-A673-5F4B-B7AD-613212ECA78B}"/>
              </a:ext>
            </a:extLst>
          </p:cNvPr>
          <p:cNvCxnSpPr>
            <a:cxnSpLocks/>
          </p:cNvCxnSpPr>
          <p:nvPr/>
        </p:nvCxnSpPr>
        <p:spPr>
          <a:xfrm>
            <a:off x="7126357" y="8468139"/>
            <a:ext cx="3276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231E1DF2-1492-324C-B112-F8765407141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80" t="36528" r="295" b="31739"/>
          <a:stretch/>
        </p:blipFill>
        <p:spPr>
          <a:xfrm>
            <a:off x="6856633" y="5784798"/>
            <a:ext cx="201716" cy="16045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ABA5FE-6BA4-A74C-9C5E-EA0A29DA5918}"/>
              </a:ext>
            </a:extLst>
          </p:cNvPr>
          <p:cNvSpPr txBox="1"/>
          <p:nvPr/>
        </p:nvSpPr>
        <p:spPr>
          <a:xfrm>
            <a:off x="7029791" y="8499380"/>
            <a:ext cx="359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AT-all     GC-end     GC-core     GC-mix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79C169-8DC6-3742-85CF-C23C74E4EBF5}"/>
              </a:ext>
            </a:extLst>
          </p:cNvPr>
          <p:cNvCxnSpPr/>
          <p:nvPr/>
        </p:nvCxnSpPr>
        <p:spPr>
          <a:xfrm>
            <a:off x="7327557" y="5632383"/>
            <a:ext cx="345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399C00-CC33-6F44-9F1D-EDE49A7E77AC}"/>
              </a:ext>
            </a:extLst>
          </p:cNvPr>
          <p:cNvCxnSpPr/>
          <p:nvPr/>
        </p:nvCxnSpPr>
        <p:spPr>
          <a:xfrm>
            <a:off x="7331676" y="5977926"/>
            <a:ext cx="345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E006E4C-6D57-B447-8883-0B660E217B47}"/>
              </a:ext>
            </a:extLst>
          </p:cNvPr>
          <p:cNvCxnSpPr/>
          <p:nvPr/>
        </p:nvCxnSpPr>
        <p:spPr>
          <a:xfrm>
            <a:off x="7327556" y="6402175"/>
            <a:ext cx="345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E858DE-9A2D-3E4E-8557-C4DCBD43C637}"/>
              </a:ext>
            </a:extLst>
          </p:cNvPr>
          <p:cNvCxnSpPr/>
          <p:nvPr/>
        </p:nvCxnSpPr>
        <p:spPr>
          <a:xfrm>
            <a:off x="7327556" y="6968547"/>
            <a:ext cx="345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44103DD-B362-3147-85A1-EEE0E0D9823D}"/>
              </a:ext>
            </a:extLst>
          </p:cNvPr>
          <p:cNvCxnSpPr/>
          <p:nvPr/>
        </p:nvCxnSpPr>
        <p:spPr>
          <a:xfrm>
            <a:off x="7327555" y="7553433"/>
            <a:ext cx="345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97F2027-7D7F-4348-8C24-A1D30CC43973}"/>
              </a:ext>
            </a:extLst>
          </p:cNvPr>
          <p:cNvCxnSpPr/>
          <p:nvPr/>
        </p:nvCxnSpPr>
        <p:spPr>
          <a:xfrm>
            <a:off x="7925432" y="5632383"/>
            <a:ext cx="345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E1891C-E721-CD48-B8C2-E3CA20A4DAA6}"/>
              </a:ext>
            </a:extLst>
          </p:cNvPr>
          <p:cNvCxnSpPr/>
          <p:nvPr/>
        </p:nvCxnSpPr>
        <p:spPr>
          <a:xfrm>
            <a:off x="7925432" y="6146870"/>
            <a:ext cx="345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51181F7-5480-8D40-9152-BD24714F2B8B}"/>
              </a:ext>
            </a:extLst>
          </p:cNvPr>
          <p:cNvCxnSpPr/>
          <p:nvPr/>
        </p:nvCxnSpPr>
        <p:spPr>
          <a:xfrm>
            <a:off x="7897231" y="6746207"/>
            <a:ext cx="345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672874F-0FB4-444C-BC7A-4C9060DCE223}"/>
              </a:ext>
            </a:extLst>
          </p:cNvPr>
          <p:cNvCxnSpPr/>
          <p:nvPr/>
        </p:nvCxnSpPr>
        <p:spPr>
          <a:xfrm>
            <a:off x="8640837" y="5632383"/>
            <a:ext cx="345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C5EAA43-8271-3C4B-8C41-F061AF363D47}"/>
              </a:ext>
            </a:extLst>
          </p:cNvPr>
          <p:cNvCxnSpPr/>
          <p:nvPr/>
        </p:nvCxnSpPr>
        <p:spPr>
          <a:xfrm>
            <a:off x="8612636" y="6746207"/>
            <a:ext cx="345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608F3BD-BD6C-F14D-800E-FA532045B3DF}"/>
              </a:ext>
            </a:extLst>
          </p:cNvPr>
          <p:cNvCxnSpPr/>
          <p:nvPr/>
        </p:nvCxnSpPr>
        <p:spPr>
          <a:xfrm>
            <a:off x="9794134" y="5632383"/>
            <a:ext cx="345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077F1F2-52AB-4742-A261-33909D8B385D}"/>
              </a:ext>
            </a:extLst>
          </p:cNvPr>
          <p:cNvSpPr txBox="1"/>
          <p:nvPr/>
        </p:nvSpPr>
        <p:spPr>
          <a:xfrm>
            <a:off x="3822538" y="1557968"/>
            <a:ext cx="218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Add legend for beads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54D12E7-1093-7645-B8CE-E9F92508BE3E}"/>
              </a:ext>
            </a:extLst>
          </p:cNvPr>
          <p:cNvSpPr txBox="1"/>
          <p:nvPr/>
        </p:nvSpPr>
        <p:spPr>
          <a:xfrm>
            <a:off x="6690098" y="1311363"/>
            <a:ext cx="36789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Eliminate time scales and put in d instead.</a:t>
            </a:r>
          </a:p>
          <a:p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Change N frames to stationary probabilities on 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log scale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Change x-axis so consistent between all plots in standard order H 5S2 3S2 5S4 3S4 F4 D (some bars will be zero)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388E96-FCC9-5141-B50B-D78BEA7965A6}"/>
              </a:ext>
            </a:extLst>
          </p:cNvPr>
          <p:cNvSpPr txBox="1"/>
          <p:nvPr/>
        </p:nvSpPr>
        <p:spPr>
          <a:xfrm>
            <a:off x="8118678" y="7175854"/>
            <a:ext cx="3678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Maybe color the lines so leading timescale is black, next is red, next is green, etc.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495EA-E7B5-EE4E-AC1C-93CF10592C21}"/>
              </a:ext>
            </a:extLst>
          </p:cNvPr>
          <p:cNvSpPr txBox="1"/>
          <p:nvPr/>
        </p:nvSpPr>
        <p:spPr>
          <a:xfrm>
            <a:off x="895023" y="7194067"/>
            <a:ext cx="3678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Make sure this is big enough to read the probabilities on the arrows – it can take up more space on this row than the time scales plot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OR (maybe slightly 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less preferable)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time scales plot can go on top row, this can fill the bottom row and the whole figure is landscape oriented</a:t>
            </a:r>
          </a:p>
        </p:txBody>
      </p:sp>
    </p:spTree>
    <p:extLst>
      <p:ext uri="{BB962C8B-B14F-4D97-AF65-F5344CB8AC3E}">
        <p14:creationId xmlns:p14="http://schemas.microsoft.com/office/powerpoint/2010/main" val="247971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241</Words>
  <Application>Microsoft Macintosh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Ferguson</dc:creator>
  <cp:lastModifiedBy>Andrew Ferguson</cp:lastModifiedBy>
  <cp:revision>3</cp:revision>
  <dcterms:created xsi:type="dcterms:W3CDTF">2021-04-23T17:21:47Z</dcterms:created>
  <dcterms:modified xsi:type="dcterms:W3CDTF">2021-04-23T17:44:47Z</dcterms:modified>
</cp:coreProperties>
</file>