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4541" r:id="rId2"/>
  </p:sldMasterIdLst>
  <p:notesMasterIdLst>
    <p:notesMasterId r:id="rId17"/>
  </p:notesMasterIdLst>
  <p:handoutMasterIdLst>
    <p:handoutMasterId r:id="rId18"/>
  </p:handoutMasterIdLst>
  <p:sldIdLst>
    <p:sldId id="538" r:id="rId3"/>
    <p:sldId id="540" r:id="rId4"/>
    <p:sldId id="547" r:id="rId5"/>
    <p:sldId id="548" r:id="rId6"/>
    <p:sldId id="549" r:id="rId7"/>
    <p:sldId id="550" r:id="rId8"/>
    <p:sldId id="551" r:id="rId9"/>
    <p:sldId id="541" r:id="rId10"/>
    <p:sldId id="546" r:id="rId11"/>
    <p:sldId id="542" r:id="rId12"/>
    <p:sldId id="543" r:id="rId13"/>
    <p:sldId id="544" r:id="rId14"/>
    <p:sldId id="545" r:id="rId15"/>
    <p:sldId id="552" r:id="rId16"/>
  </p:sldIdLst>
  <p:sldSz cx="9144000" cy="6858000" type="screen4x3"/>
  <p:notesSz cx="6797675" cy="9926638"/>
  <p:defaultTextStyle>
    <a:defPPr>
      <a:defRPr lang="es-E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89" autoAdjust="0"/>
    <p:restoredTop sz="94673"/>
  </p:normalViewPr>
  <p:slideViewPr>
    <p:cSldViewPr snapToGrid="0" snapToObjects="1">
      <p:cViewPr varScale="1">
        <p:scale>
          <a:sx n="104" d="100"/>
          <a:sy n="104" d="100"/>
        </p:scale>
        <p:origin x="576" y="10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147" d="100"/>
          <a:sy n="147" d="100"/>
        </p:scale>
        <p:origin x="7120"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15FAF84F-7AD8-0F41-B1CC-E8216F685C97}"/>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charset="0"/>
                <a:ea typeface="MS PGothic" charset="-128"/>
              </a:defRPr>
            </a:lvl1pPr>
          </a:lstStyle>
          <a:p>
            <a:pPr>
              <a:defRPr/>
            </a:pPr>
            <a:endParaRPr lang="es-ES_tradnl"/>
          </a:p>
        </p:txBody>
      </p:sp>
      <p:sp>
        <p:nvSpPr>
          <p:cNvPr id="3" name="Marcador de fecha 2">
            <a:extLst>
              <a:ext uri="{FF2B5EF4-FFF2-40B4-BE49-F238E27FC236}">
                <a16:creationId xmlns:a16="http://schemas.microsoft.com/office/drawing/2014/main" xmlns="" id="{FA565137-1877-C148-9013-3DA83FBF3838}"/>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atin typeface="Calibri" charset="0"/>
                <a:ea typeface="MS PGothic" charset="-128"/>
              </a:defRPr>
            </a:lvl1pPr>
          </a:lstStyle>
          <a:p>
            <a:pPr>
              <a:defRPr/>
            </a:pPr>
            <a:fld id="{A9A42793-02E6-440C-8F1F-5CB503AF55FD}" type="datetimeFigureOut">
              <a:rPr lang="es-ES_tradnl"/>
              <a:pPr>
                <a:defRPr/>
              </a:pPr>
              <a:t>02/06/2021</a:t>
            </a:fld>
            <a:endParaRPr lang="es-ES_tradnl"/>
          </a:p>
        </p:txBody>
      </p:sp>
      <p:sp>
        <p:nvSpPr>
          <p:cNvPr id="4" name="Marcador de pie de página 3">
            <a:extLst>
              <a:ext uri="{FF2B5EF4-FFF2-40B4-BE49-F238E27FC236}">
                <a16:creationId xmlns:a16="http://schemas.microsoft.com/office/drawing/2014/main" xmlns="" id="{D9CD080D-2DA8-2C4A-9E71-53AF7E2A4EED}"/>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atin typeface="Calibri" charset="0"/>
                <a:ea typeface="MS PGothic" charset="-128"/>
              </a:defRPr>
            </a:lvl1pPr>
          </a:lstStyle>
          <a:p>
            <a:pPr>
              <a:defRPr/>
            </a:pPr>
            <a:endParaRPr lang="es-ES_tradnl"/>
          </a:p>
        </p:txBody>
      </p:sp>
      <p:sp>
        <p:nvSpPr>
          <p:cNvPr id="5" name="Marcador de número de diapositiva 4">
            <a:extLst>
              <a:ext uri="{FF2B5EF4-FFF2-40B4-BE49-F238E27FC236}">
                <a16:creationId xmlns:a16="http://schemas.microsoft.com/office/drawing/2014/main" xmlns="" id="{73D937CB-76CD-B342-BA0C-8647D4F7DCF9}"/>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atin typeface="Calibri" charset="0"/>
                <a:ea typeface="MS PGothic" charset="-128"/>
              </a:defRPr>
            </a:lvl1pPr>
          </a:lstStyle>
          <a:p>
            <a:pPr>
              <a:defRPr/>
            </a:pPr>
            <a:fld id="{97E10A0C-69F1-4B10-9257-738E7041DA19}" type="slidenum">
              <a:rPr lang="es-ES_tradnl"/>
              <a:pPr>
                <a:defRPr/>
              </a:pPr>
              <a:t>‹Nº›</a:t>
            </a:fld>
            <a:endParaRPr lang="es-ES_tradnl"/>
          </a:p>
        </p:txBody>
      </p:sp>
    </p:spTree>
    <p:extLst>
      <p:ext uri="{BB962C8B-B14F-4D97-AF65-F5344CB8AC3E}">
        <p14:creationId xmlns:p14="http://schemas.microsoft.com/office/powerpoint/2010/main" val="1772575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BA3FCBB1-B9A0-704C-AD72-A7E027842FDF}"/>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alibri" panose="020F0502020204030204" pitchFamily="34" charset="0"/>
                <a:ea typeface="MS PGothic" panose="020B0600070205080204" pitchFamily="34" charset="-128"/>
              </a:defRPr>
            </a:lvl1pPr>
          </a:lstStyle>
          <a:p>
            <a:pPr>
              <a:defRPr/>
            </a:pPr>
            <a:endParaRPr lang="es-CO"/>
          </a:p>
        </p:txBody>
      </p:sp>
      <p:sp>
        <p:nvSpPr>
          <p:cNvPr id="3" name="Marcador de fecha 2">
            <a:extLst>
              <a:ext uri="{FF2B5EF4-FFF2-40B4-BE49-F238E27FC236}">
                <a16:creationId xmlns:a16="http://schemas.microsoft.com/office/drawing/2014/main" xmlns="" id="{7EB32E5B-18D2-2E45-A9BA-FEE410A083A3}"/>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atin typeface="Calibri" panose="020F0502020204030204" pitchFamily="34" charset="0"/>
                <a:ea typeface="MS PGothic" panose="020B0600070205080204" pitchFamily="34" charset="-128"/>
              </a:defRPr>
            </a:lvl1pPr>
          </a:lstStyle>
          <a:p>
            <a:pPr>
              <a:defRPr/>
            </a:pPr>
            <a:fld id="{4B4E6EB1-1719-4491-AD5F-15B342231D80}" type="datetimeFigureOut">
              <a:rPr lang="es-CO"/>
              <a:pPr>
                <a:defRPr/>
              </a:pPr>
              <a:t>02/06/2021</a:t>
            </a:fld>
            <a:endParaRPr lang="es-CO"/>
          </a:p>
        </p:txBody>
      </p:sp>
      <p:sp>
        <p:nvSpPr>
          <p:cNvPr id="4" name="Marcador de imagen de diapositiva 3">
            <a:extLst>
              <a:ext uri="{FF2B5EF4-FFF2-40B4-BE49-F238E27FC236}">
                <a16:creationId xmlns:a16="http://schemas.microsoft.com/office/drawing/2014/main" xmlns="" id="{E739772C-29D1-8541-87ED-1AC9FEE8090F}"/>
              </a:ext>
            </a:extLst>
          </p:cNvPr>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Marcador de notas 4">
            <a:extLst>
              <a:ext uri="{FF2B5EF4-FFF2-40B4-BE49-F238E27FC236}">
                <a16:creationId xmlns:a16="http://schemas.microsoft.com/office/drawing/2014/main" xmlns="" id="{46B3E643-F366-0B4D-B70D-FF724170B9C9}"/>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Marcador de pie de página 5">
            <a:extLst>
              <a:ext uri="{FF2B5EF4-FFF2-40B4-BE49-F238E27FC236}">
                <a16:creationId xmlns:a16="http://schemas.microsoft.com/office/drawing/2014/main" xmlns="" id="{8820E81C-E145-CE42-9E22-0DECA3BF688E}"/>
              </a:ext>
            </a:extLst>
          </p:cNvPr>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atin typeface="Calibri" panose="020F0502020204030204" pitchFamily="34" charset="0"/>
                <a:ea typeface="MS PGothic" panose="020B0600070205080204" pitchFamily="34" charset="-128"/>
              </a:defRPr>
            </a:lvl1pPr>
          </a:lstStyle>
          <a:p>
            <a:pPr>
              <a:defRPr/>
            </a:pPr>
            <a:endParaRPr lang="es-CO"/>
          </a:p>
        </p:txBody>
      </p:sp>
      <p:sp>
        <p:nvSpPr>
          <p:cNvPr id="7" name="Marcador de número de diapositiva 6">
            <a:extLst>
              <a:ext uri="{FF2B5EF4-FFF2-40B4-BE49-F238E27FC236}">
                <a16:creationId xmlns:a16="http://schemas.microsoft.com/office/drawing/2014/main" xmlns="" id="{C0062712-862F-D84B-ADBB-E207BE8E94F9}"/>
              </a:ext>
            </a:extLst>
          </p:cNvPr>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ea typeface="MS PGothic" panose="020B0600070205080204" pitchFamily="34" charset="-128"/>
              </a:defRPr>
            </a:lvl1pPr>
          </a:lstStyle>
          <a:p>
            <a:pPr>
              <a:defRPr/>
            </a:pPr>
            <a:fld id="{CD65CC30-8CDE-4E70-8C4E-EA9DD0E29AE7}" type="slidenum">
              <a:rPr lang="es-CO" altLang="es-CO"/>
              <a:pPr>
                <a:defRPr/>
              </a:pPr>
              <a:t>‹Nº›</a:t>
            </a:fld>
            <a:endParaRPr lang="es-CO" altLang="es-CO"/>
          </a:p>
        </p:txBody>
      </p:sp>
    </p:spTree>
    <p:extLst>
      <p:ext uri="{BB962C8B-B14F-4D97-AF65-F5344CB8AC3E}">
        <p14:creationId xmlns:p14="http://schemas.microsoft.com/office/powerpoint/2010/main" val="17833303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0:notes"/>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9" name="Google Shape;89;p30: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294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88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3887788" y="987425"/>
            <a:ext cx="4629150" cy="48736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3">
            <a:extLst>
              <a:ext uri="{FF2B5EF4-FFF2-40B4-BE49-F238E27FC236}">
                <a16:creationId xmlns:a16="http://schemas.microsoft.com/office/drawing/2014/main" xmlns="" id="{3E6F375B-75A2-E84C-B09A-992767FCE5EE}"/>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1AC8A2C2-7BBA-46A3-BC77-071F02A2531F}" type="datetimeFigureOut">
              <a:rPr lang="es-ES_tradnl"/>
              <a:pPr>
                <a:defRPr/>
              </a:pPr>
              <a:t>02/06/2021</a:t>
            </a:fld>
            <a:endParaRPr lang="es-ES_tradnl"/>
          </a:p>
        </p:txBody>
      </p:sp>
      <p:sp>
        <p:nvSpPr>
          <p:cNvPr id="6" name="Marcador de pie de página 4">
            <a:extLst>
              <a:ext uri="{FF2B5EF4-FFF2-40B4-BE49-F238E27FC236}">
                <a16:creationId xmlns:a16="http://schemas.microsoft.com/office/drawing/2014/main" xmlns="" id="{10F0F183-59E3-C044-9912-A929ADEEFFD6}"/>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7" name="Marcador de número de diapositiva 5">
            <a:extLst>
              <a:ext uri="{FF2B5EF4-FFF2-40B4-BE49-F238E27FC236}">
                <a16:creationId xmlns:a16="http://schemas.microsoft.com/office/drawing/2014/main" xmlns="" id="{9FCDD39B-02BD-594E-A4E9-2483536AFFD8}"/>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5DA7D94E-ED21-40F7-9A07-827529784C3C}" type="slidenum">
              <a:rPr lang="es-ES_tradnl"/>
              <a:pPr>
                <a:defRPr/>
              </a:pPr>
              <a:t>‹Nº›</a:t>
            </a:fld>
            <a:endParaRPr lang="es-ES_tradnl"/>
          </a:p>
        </p:txBody>
      </p:sp>
    </p:spTree>
    <p:extLst>
      <p:ext uri="{BB962C8B-B14F-4D97-AF65-F5344CB8AC3E}">
        <p14:creationId xmlns:p14="http://schemas.microsoft.com/office/powerpoint/2010/main" val="292959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_tradnl"/>
              <a:t>Clic para editar título</a:t>
            </a:r>
          </a:p>
        </p:txBody>
      </p:sp>
      <p:sp>
        <p:nvSpPr>
          <p:cNvPr id="3" name="Marcador de texto vertical 2"/>
          <p:cNvSpPr>
            <a:spLocks noGrp="1"/>
          </p:cNvSpPr>
          <p:nvPr>
            <p:ph type="body" orient="vert" idx="1"/>
          </p:nvPr>
        </p:nvSpPr>
        <p:spPr>
          <a:xfrm>
            <a:off x="628650" y="1825625"/>
            <a:ext cx="7886700" cy="4351338"/>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a:extLst>
              <a:ext uri="{FF2B5EF4-FFF2-40B4-BE49-F238E27FC236}">
                <a16:creationId xmlns:a16="http://schemas.microsoft.com/office/drawing/2014/main" xmlns="" id="{EA50EDBB-686C-6D4D-882F-79B54EB9EED8}"/>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C19CF75E-E799-4E71-B88F-A7E922E99FBB}" type="datetimeFigureOut">
              <a:rPr lang="es-ES_tradnl"/>
              <a:pPr>
                <a:defRPr/>
              </a:pPr>
              <a:t>02/06/2021</a:t>
            </a:fld>
            <a:endParaRPr lang="es-ES_tradnl"/>
          </a:p>
        </p:txBody>
      </p:sp>
      <p:sp>
        <p:nvSpPr>
          <p:cNvPr id="5" name="Marcador de pie de página 4">
            <a:extLst>
              <a:ext uri="{FF2B5EF4-FFF2-40B4-BE49-F238E27FC236}">
                <a16:creationId xmlns:a16="http://schemas.microsoft.com/office/drawing/2014/main" xmlns="" id="{810137B5-8F85-E44F-B976-8ABB0299FC7D}"/>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xmlns="" id="{E89BDA95-E5A5-D14C-AA50-C7CDD8BD6D27}"/>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ECA20598-003D-40B9-85D7-00542595BB30}" type="slidenum">
              <a:rPr lang="es-ES_tradnl"/>
              <a:pPr>
                <a:defRPr/>
              </a:pPr>
              <a:t>‹Nº›</a:t>
            </a:fld>
            <a:endParaRPr lang="es-ES_tradnl"/>
          </a:p>
        </p:txBody>
      </p:sp>
    </p:spTree>
    <p:extLst>
      <p:ext uri="{BB962C8B-B14F-4D97-AF65-F5344CB8AC3E}">
        <p14:creationId xmlns:p14="http://schemas.microsoft.com/office/powerpoint/2010/main" val="3206729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es-ES_tradnl"/>
              <a:t>Clic para editar título</a:t>
            </a:r>
          </a:p>
        </p:txBody>
      </p:sp>
      <p:sp>
        <p:nvSpPr>
          <p:cNvPr id="3" name="Marcador de texto vertical 2"/>
          <p:cNvSpPr>
            <a:spLocks noGrp="1"/>
          </p:cNvSpPr>
          <p:nvPr>
            <p:ph type="body" orient="vert" idx="1"/>
          </p:nvPr>
        </p:nvSpPr>
        <p:spPr>
          <a:xfrm>
            <a:off x="628650" y="365125"/>
            <a:ext cx="5762625" cy="5811838"/>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a:extLst>
              <a:ext uri="{FF2B5EF4-FFF2-40B4-BE49-F238E27FC236}">
                <a16:creationId xmlns:a16="http://schemas.microsoft.com/office/drawing/2014/main" xmlns="" id="{1AF5C262-C645-DD41-869F-AA63BAFF3731}"/>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E612AD5C-D8C2-4D95-AB29-0BBC3BE24F6D}" type="datetimeFigureOut">
              <a:rPr lang="es-ES_tradnl"/>
              <a:pPr>
                <a:defRPr/>
              </a:pPr>
              <a:t>02/06/2021</a:t>
            </a:fld>
            <a:endParaRPr lang="es-ES_tradnl"/>
          </a:p>
        </p:txBody>
      </p:sp>
      <p:sp>
        <p:nvSpPr>
          <p:cNvPr id="5" name="Marcador de pie de página 4">
            <a:extLst>
              <a:ext uri="{FF2B5EF4-FFF2-40B4-BE49-F238E27FC236}">
                <a16:creationId xmlns:a16="http://schemas.microsoft.com/office/drawing/2014/main" xmlns="" id="{507E170A-7F12-5041-8A4D-88BCADE6C24F}"/>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xmlns="" id="{51FA2B6C-2E18-5641-9579-E8DF0EC4434F}"/>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56342F13-4CF2-4F6F-B24A-0922F3CE8A7A}" type="slidenum">
              <a:rPr lang="es-ES_tradnl"/>
              <a:pPr>
                <a:defRPr/>
              </a:pPr>
              <a:t>‹Nº›</a:t>
            </a:fld>
            <a:endParaRPr lang="es-ES_tradnl"/>
          </a:p>
        </p:txBody>
      </p:sp>
    </p:spTree>
    <p:extLst>
      <p:ext uri="{BB962C8B-B14F-4D97-AF65-F5344CB8AC3E}">
        <p14:creationId xmlns:p14="http://schemas.microsoft.com/office/powerpoint/2010/main" val="1954549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Tree>
    <p:extLst>
      <p:ext uri="{BB962C8B-B14F-4D97-AF65-F5344CB8AC3E}">
        <p14:creationId xmlns:p14="http://schemas.microsoft.com/office/powerpoint/2010/main" val="2500231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_tradnl"/>
              <a:t>Clic para editar título</a:t>
            </a:r>
          </a:p>
        </p:txBody>
      </p:sp>
      <p:sp>
        <p:nvSpPr>
          <p:cNvPr id="3" name="Marcador de contenido 2"/>
          <p:cNvSpPr>
            <a:spLocks noGrp="1"/>
          </p:cNvSpPr>
          <p:nvPr>
            <p:ph idx="1"/>
          </p:nvPr>
        </p:nvSpPr>
        <p:spPr>
          <a:xfrm>
            <a:off x="628650" y="1825625"/>
            <a:ext cx="7886700" cy="4351338"/>
          </a:xfrm>
          <a:prstGeom prst="rect">
            <a:avLst/>
          </a:prstGeo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a:extLst>
              <a:ext uri="{FF2B5EF4-FFF2-40B4-BE49-F238E27FC236}">
                <a16:creationId xmlns:a16="http://schemas.microsoft.com/office/drawing/2014/main" xmlns="" id="{B4AADE66-32B1-0E4A-8298-0DA31BD350F8}"/>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DEC4F30A-E14E-4D2E-92B1-B277308A4A43}" type="datetimeFigureOut">
              <a:rPr lang="es-ES_tradnl"/>
              <a:pPr>
                <a:defRPr/>
              </a:pPr>
              <a:t>02/06/2021</a:t>
            </a:fld>
            <a:endParaRPr lang="es-ES_tradnl"/>
          </a:p>
        </p:txBody>
      </p:sp>
      <p:sp>
        <p:nvSpPr>
          <p:cNvPr id="5" name="Marcador de pie de página 4">
            <a:extLst>
              <a:ext uri="{FF2B5EF4-FFF2-40B4-BE49-F238E27FC236}">
                <a16:creationId xmlns:a16="http://schemas.microsoft.com/office/drawing/2014/main" xmlns="" id="{F873416A-572C-8542-857B-C69BF06E080F}"/>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xmlns="" id="{E74F8F16-CED9-DB45-BE62-E1CCD234D102}"/>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F8655248-5034-426C-8B30-3F6F7FFD8510}" type="slidenum">
              <a:rPr lang="es-ES_tradnl"/>
              <a:pPr>
                <a:defRPr/>
              </a:pPr>
              <a:t>‹Nº›</a:t>
            </a:fld>
            <a:endParaRPr lang="es-ES_tradnl"/>
          </a:p>
        </p:txBody>
      </p:sp>
    </p:spTree>
    <p:extLst>
      <p:ext uri="{BB962C8B-B14F-4D97-AF65-F5344CB8AC3E}">
        <p14:creationId xmlns:p14="http://schemas.microsoft.com/office/powerpoint/2010/main" val="26604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a:prstGeom prst="rect">
            <a:avLst/>
          </a:prstGeo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a:extLst>
              <a:ext uri="{FF2B5EF4-FFF2-40B4-BE49-F238E27FC236}">
                <a16:creationId xmlns:a16="http://schemas.microsoft.com/office/drawing/2014/main" xmlns="" id="{56E0DDCE-A047-6840-817F-C2ACC24451E4}"/>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F8E9402A-CC8E-44B9-BB4A-8C5B74D8E934}" type="datetimeFigureOut">
              <a:rPr lang="es-ES_tradnl"/>
              <a:pPr>
                <a:defRPr/>
              </a:pPr>
              <a:t>02/06/2021</a:t>
            </a:fld>
            <a:endParaRPr lang="es-ES_tradnl"/>
          </a:p>
        </p:txBody>
      </p:sp>
      <p:sp>
        <p:nvSpPr>
          <p:cNvPr id="5" name="Marcador de pie de página 4">
            <a:extLst>
              <a:ext uri="{FF2B5EF4-FFF2-40B4-BE49-F238E27FC236}">
                <a16:creationId xmlns:a16="http://schemas.microsoft.com/office/drawing/2014/main" xmlns="" id="{7787B1EC-5E54-834B-887C-18DFED313738}"/>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6" name="Marcador de número de diapositiva 5">
            <a:extLst>
              <a:ext uri="{FF2B5EF4-FFF2-40B4-BE49-F238E27FC236}">
                <a16:creationId xmlns:a16="http://schemas.microsoft.com/office/drawing/2014/main" xmlns="" id="{4F643013-9499-0145-BEB4-BAE55FEDA8CB}"/>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B72A655F-2AA5-46BC-8447-4C9B7C3FED2D}" type="slidenum">
              <a:rPr lang="es-ES_tradnl"/>
              <a:pPr>
                <a:defRPr/>
              </a:pPr>
              <a:t>‹Nº›</a:t>
            </a:fld>
            <a:endParaRPr lang="es-ES_tradnl"/>
          </a:p>
        </p:txBody>
      </p:sp>
    </p:spTree>
    <p:extLst>
      <p:ext uri="{BB962C8B-B14F-4D97-AF65-F5344CB8AC3E}">
        <p14:creationId xmlns:p14="http://schemas.microsoft.com/office/powerpoint/2010/main" val="306221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_tradnl"/>
              <a:t>Clic para editar título</a:t>
            </a:r>
          </a:p>
        </p:txBody>
      </p:sp>
      <p:sp>
        <p:nvSpPr>
          <p:cNvPr id="3" name="Marcador de contenido 2"/>
          <p:cNvSpPr>
            <a:spLocks noGrp="1"/>
          </p:cNvSpPr>
          <p:nvPr>
            <p:ph sz="half" idx="1"/>
          </p:nvPr>
        </p:nvSpPr>
        <p:spPr>
          <a:xfrm>
            <a:off x="628650" y="1825625"/>
            <a:ext cx="3867150" cy="4351338"/>
          </a:xfrm>
          <a:prstGeom prst="rect">
            <a:avLst/>
          </a:prstGeo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4648200" y="1825625"/>
            <a:ext cx="3867150" cy="4351338"/>
          </a:xfrm>
          <a:prstGeom prst="rect">
            <a:avLst/>
          </a:prstGeo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3">
            <a:extLst>
              <a:ext uri="{FF2B5EF4-FFF2-40B4-BE49-F238E27FC236}">
                <a16:creationId xmlns:a16="http://schemas.microsoft.com/office/drawing/2014/main" xmlns="" id="{B1266AAB-ACFC-9448-9DC8-5C178301D867}"/>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8AB1A53F-EE02-4527-A390-2D71833AF90A}" type="datetimeFigureOut">
              <a:rPr lang="es-ES_tradnl"/>
              <a:pPr>
                <a:defRPr/>
              </a:pPr>
              <a:t>02/06/2021</a:t>
            </a:fld>
            <a:endParaRPr lang="es-ES_tradnl"/>
          </a:p>
        </p:txBody>
      </p:sp>
      <p:sp>
        <p:nvSpPr>
          <p:cNvPr id="6" name="Marcador de pie de página 4">
            <a:extLst>
              <a:ext uri="{FF2B5EF4-FFF2-40B4-BE49-F238E27FC236}">
                <a16:creationId xmlns:a16="http://schemas.microsoft.com/office/drawing/2014/main" xmlns="" id="{A074995D-E0E6-594B-A59C-300ACB797B47}"/>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7" name="Marcador de número de diapositiva 5">
            <a:extLst>
              <a:ext uri="{FF2B5EF4-FFF2-40B4-BE49-F238E27FC236}">
                <a16:creationId xmlns:a16="http://schemas.microsoft.com/office/drawing/2014/main" xmlns="" id="{BBB4E315-398E-964C-8E98-F0B4AC0E8DFB}"/>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8CE6382F-E2A1-4BB2-BAF2-129D83BA7931}" type="slidenum">
              <a:rPr lang="es-ES_tradnl"/>
              <a:pPr>
                <a:defRPr/>
              </a:pPr>
              <a:t>‹Nº›</a:t>
            </a:fld>
            <a:endParaRPr lang="es-ES_tradnl"/>
          </a:p>
        </p:txBody>
      </p:sp>
    </p:spTree>
    <p:extLst>
      <p:ext uri="{BB962C8B-B14F-4D97-AF65-F5344CB8AC3E}">
        <p14:creationId xmlns:p14="http://schemas.microsoft.com/office/powerpoint/2010/main" val="134712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a:prstGeom prst="rect">
            <a:avLst/>
          </a:prstGeom>
        </p:spPr>
        <p:txBody>
          <a:bodyPr/>
          <a:lstStyle/>
          <a:p>
            <a:r>
              <a:rPr lang="es-ES_tradnl"/>
              <a:t>Clic para editar título</a:t>
            </a:r>
          </a:p>
        </p:txBody>
      </p:sp>
      <p:sp>
        <p:nvSpPr>
          <p:cNvPr id="3" name="Marcador de tex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30238" y="2505075"/>
            <a:ext cx="3868737" cy="3684588"/>
          </a:xfrm>
          <a:prstGeom prst="rect">
            <a:avLst/>
          </a:prstGeo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29150" y="2505075"/>
            <a:ext cx="3887788" cy="3684588"/>
          </a:xfrm>
          <a:prstGeom prst="rect">
            <a:avLst/>
          </a:prstGeo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3">
            <a:extLst>
              <a:ext uri="{FF2B5EF4-FFF2-40B4-BE49-F238E27FC236}">
                <a16:creationId xmlns:a16="http://schemas.microsoft.com/office/drawing/2014/main" xmlns="" id="{80EDDF5A-C47C-EB4A-B44F-5532FD97BFDE}"/>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BC3D208D-9DCD-43CF-A94F-B8700190D2C9}" type="datetimeFigureOut">
              <a:rPr lang="es-ES_tradnl"/>
              <a:pPr>
                <a:defRPr/>
              </a:pPr>
              <a:t>02/06/2021</a:t>
            </a:fld>
            <a:endParaRPr lang="es-ES_tradnl"/>
          </a:p>
        </p:txBody>
      </p:sp>
      <p:sp>
        <p:nvSpPr>
          <p:cNvPr id="8" name="Marcador de pie de página 4">
            <a:extLst>
              <a:ext uri="{FF2B5EF4-FFF2-40B4-BE49-F238E27FC236}">
                <a16:creationId xmlns:a16="http://schemas.microsoft.com/office/drawing/2014/main" xmlns="" id="{A610B26E-E1D8-7B4B-867A-B79CC3118D44}"/>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9" name="Marcador de número de diapositiva 5">
            <a:extLst>
              <a:ext uri="{FF2B5EF4-FFF2-40B4-BE49-F238E27FC236}">
                <a16:creationId xmlns:a16="http://schemas.microsoft.com/office/drawing/2014/main" xmlns="" id="{52D61F91-9B73-0049-AC21-0AD080E3FF19}"/>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E4E98A73-A09C-4E9E-8FA2-6F708CBFC841}" type="slidenum">
              <a:rPr lang="es-ES_tradnl"/>
              <a:pPr>
                <a:defRPr/>
              </a:pPr>
              <a:t>‹Nº›</a:t>
            </a:fld>
            <a:endParaRPr lang="es-ES_tradnl"/>
          </a:p>
        </p:txBody>
      </p:sp>
    </p:spTree>
    <p:extLst>
      <p:ext uri="{BB962C8B-B14F-4D97-AF65-F5344CB8AC3E}">
        <p14:creationId xmlns:p14="http://schemas.microsoft.com/office/powerpoint/2010/main" val="569496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_tradnl"/>
              <a:t>Clic para editar título</a:t>
            </a:r>
          </a:p>
        </p:txBody>
      </p:sp>
      <p:sp>
        <p:nvSpPr>
          <p:cNvPr id="3" name="Marcador de fecha 3">
            <a:extLst>
              <a:ext uri="{FF2B5EF4-FFF2-40B4-BE49-F238E27FC236}">
                <a16:creationId xmlns:a16="http://schemas.microsoft.com/office/drawing/2014/main" xmlns="" id="{30582B38-E77C-0446-9965-51DD0723EFDC}"/>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21B2909C-8860-4A7D-B39D-AF1FD88A83AE}" type="datetimeFigureOut">
              <a:rPr lang="es-ES_tradnl"/>
              <a:pPr>
                <a:defRPr/>
              </a:pPr>
              <a:t>02/06/2021</a:t>
            </a:fld>
            <a:endParaRPr lang="es-ES_tradnl"/>
          </a:p>
        </p:txBody>
      </p:sp>
      <p:sp>
        <p:nvSpPr>
          <p:cNvPr id="4" name="Marcador de pie de página 4">
            <a:extLst>
              <a:ext uri="{FF2B5EF4-FFF2-40B4-BE49-F238E27FC236}">
                <a16:creationId xmlns:a16="http://schemas.microsoft.com/office/drawing/2014/main" xmlns="" id="{8C2A59B5-B410-964C-87F9-60A21C7216F5}"/>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5" name="Marcador de número de diapositiva 5">
            <a:extLst>
              <a:ext uri="{FF2B5EF4-FFF2-40B4-BE49-F238E27FC236}">
                <a16:creationId xmlns:a16="http://schemas.microsoft.com/office/drawing/2014/main" xmlns="" id="{B88A95D4-63A5-464F-BAB4-1936EB0B60DD}"/>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341E3A44-4D87-416E-8C93-FE1C70B58144}" type="slidenum">
              <a:rPr lang="es-ES_tradnl"/>
              <a:pPr>
                <a:defRPr/>
              </a:pPr>
              <a:t>‹Nº›</a:t>
            </a:fld>
            <a:endParaRPr lang="es-ES_tradnl"/>
          </a:p>
        </p:txBody>
      </p:sp>
    </p:spTree>
    <p:extLst>
      <p:ext uri="{BB962C8B-B14F-4D97-AF65-F5344CB8AC3E}">
        <p14:creationId xmlns:p14="http://schemas.microsoft.com/office/powerpoint/2010/main" val="294198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a:extLst>
              <a:ext uri="{FF2B5EF4-FFF2-40B4-BE49-F238E27FC236}">
                <a16:creationId xmlns:a16="http://schemas.microsoft.com/office/drawing/2014/main" xmlns="" id="{CA98025D-A0F1-7C4E-A541-D706DF6970F6}"/>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68B42755-3E99-4D8B-BB95-FA6783515798}" type="datetimeFigureOut">
              <a:rPr lang="es-ES_tradnl"/>
              <a:pPr>
                <a:defRPr/>
              </a:pPr>
              <a:t>02/06/2021</a:t>
            </a:fld>
            <a:endParaRPr lang="es-ES_tradnl"/>
          </a:p>
        </p:txBody>
      </p:sp>
      <p:sp>
        <p:nvSpPr>
          <p:cNvPr id="3" name="Marcador de pie de página 4">
            <a:extLst>
              <a:ext uri="{FF2B5EF4-FFF2-40B4-BE49-F238E27FC236}">
                <a16:creationId xmlns:a16="http://schemas.microsoft.com/office/drawing/2014/main" xmlns="" id="{844AD188-1316-F74A-BE91-40411721609E}"/>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4" name="Marcador de número de diapositiva 5">
            <a:extLst>
              <a:ext uri="{FF2B5EF4-FFF2-40B4-BE49-F238E27FC236}">
                <a16:creationId xmlns:a16="http://schemas.microsoft.com/office/drawing/2014/main" xmlns="" id="{4633E5DF-7120-D140-A67A-867BA5EE3C20}"/>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D9D3BD3F-C021-44A2-A27A-06B682C90148}" type="slidenum">
              <a:rPr lang="es-ES_tradnl"/>
              <a:pPr>
                <a:defRPr/>
              </a:pPr>
              <a:t>‹Nº›</a:t>
            </a:fld>
            <a:endParaRPr lang="es-ES_tradnl"/>
          </a:p>
        </p:txBody>
      </p:sp>
    </p:spTree>
    <p:extLst>
      <p:ext uri="{BB962C8B-B14F-4D97-AF65-F5344CB8AC3E}">
        <p14:creationId xmlns:p14="http://schemas.microsoft.com/office/powerpoint/2010/main" val="317405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3">
            <a:extLst>
              <a:ext uri="{FF2B5EF4-FFF2-40B4-BE49-F238E27FC236}">
                <a16:creationId xmlns:a16="http://schemas.microsoft.com/office/drawing/2014/main" xmlns="" id="{C1C2BF66-B98B-C544-B367-99C490E8F12F}"/>
              </a:ext>
            </a:extLst>
          </p:cNvPr>
          <p:cNvSpPr>
            <a:spLocks noGrp="1"/>
          </p:cNvSpPr>
          <p:nvPr>
            <p:ph type="dt" sz="half" idx="10"/>
          </p:nvPr>
        </p:nvSpPr>
        <p:spPr>
          <a:xfrm>
            <a:off x="628650" y="6356350"/>
            <a:ext cx="2057400" cy="365125"/>
          </a:xfrm>
          <a:prstGeom prst="rect">
            <a:avLst/>
          </a:prstGeom>
        </p:spPr>
        <p:txBody>
          <a:bodyPr/>
          <a:lstStyle>
            <a:lvl1pPr>
              <a:defRPr/>
            </a:lvl1pPr>
          </a:lstStyle>
          <a:p>
            <a:pPr>
              <a:defRPr/>
            </a:pPr>
            <a:fld id="{15608200-FCA5-4502-9742-49875EAA1E66}" type="datetimeFigureOut">
              <a:rPr lang="es-ES_tradnl"/>
              <a:pPr>
                <a:defRPr/>
              </a:pPr>
              <a:t>02/06/2021</a:t>
            </a:fld>
            <a:endParaRPr lang="es-ES_tradnl"/>
          </a:p>
        </p:txBody>
      </p:sp>
      <p:sp>
        <p:nvSpPr>
          <p:cNvPr id="6" name="Marcador de pie de página 4">
            <a:extLst>
              <a:ext uri="{FF2B5EF4-FFF2-40B4-BE49-F238E27FC236}">
                <a16:creationId xmlns:a16="http://schemas.microsoft.com/office/drawing/2014/main" xmlns="" id="{65FF479B-5C5D-6F47-BBA6-F675852FAE3D}"/>
              </a:ext>
            </a:extLst>
          </p:cNvPr>
          <p:cNvSpPr>
            <a:spLocks noGrp="1"/>
          </p:cNvSpPr>
          <p:nvPr>
            <p:ph type="ftr" sz="quarter" idx="11"/>
          </p:nvPr>
        </p:nvSpPr>
        <p:spPr>
          <a:xfrm>
            <a:off x="3028950" y="6356350"/>
            <a:ext cx="3086100" cy="365125"/>
          </a:xfrm>
          <a:prstGeom prst="rect">
            <a:avLst/>
          </a:prstGeom>
        </p:spPr>
        <p:txBody>
          <a:bodyPr/>
          <a:lstStyle>
            <a:lvl1pPr>
              <a:defRPr/>
            </a:lvl1pPr>
          </a:lstStyle>
          <a:p>
            <a:pPr>
              <a:defRPr/>
            </a:pPr>
            <a:endParaRPr lang="es-ES_tradnl"/>
          </a:p>
        </p:txBody>
      </p:sp>
      <p:sp>
        <p:nvSpPr>
          <p:cNvPr id="7" name="Marcador de número de diapositiva 5">
            <a:extLst>
              <a:ext uri="{FF2B5EF4-FFF2-40B4-BE49-F238E27FC236}">
                <a16:creationId xmlns:a16="http://schemas.microsoft.com/office/drawing/2014/main" xmlns="" id="{742A8509-FE40-FC44-BF85-1422E3FD75A6}"/>
              </a:ext>
            </a:extLst>
          </p:cNvPr>
          <p:cNvSpPr>
            <a:spLocks noGrp="1"/>
          </p:cNvSpPr>
          <p:nvPr>
            <p:ph type="sldNum" sz="quarter" idx="12"/>
          </p:nvPr>
        </p:nvSpPr>
        <p:spPr>
          <a:xfrm>
            <a:off x="6457950" y="6356350"/>
            <a:ext cx="2057400" cy="365125"/>
          </a:xfrm>
          <a:prstGeom prst="rect">
            <a:avLst/>
          </a:prstGeom>
        </p:spPr>
        <p:txBody>
          <a:bodyPr/>
          <a:lstStyle>
            <a:lvl1pPr>
              <a:defRPr/>
            </a:lvl1pPr>
          </a:lstStyle>
          <a:p>
            <a:pPr>
              <a:defRPr/>
            </a:pPr>
            <a:fld id="{E6CA863F-1650-4723-B8DC-4E1106C62BDD}" type="slidenum">
              <a:rPr lang="es-ES_tradnl"/>
              <a:pPr>
                <a:defRPr/>
              </a:pPr>
              <a:t>‹Nº›</a:t>
            </a:fld>
            <a:endParaRPr lang="es-ES_tradnl"/>
          </a:p>
        </p:txBody>
      </p:sp>
    </p:spTree>
    <p:extLst>
      <p:ext uri="{BB962C8B-B14F-4D97-AF65-F5344CB8AC3E}">
        <p14:creationId xmlns:p14="http://schemas.microsoft.com/office/powerpoint/2010/main" val="597432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6" name="Imagen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200" y="6045200"/>
            <a:ext cx="1498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00" r:id="rId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Imagen 5"/>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63" y="5848350"/>
            <a:ext cx="918051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Imagen 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22275" y="6269038"/>
            <a:ext cx="13652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01" r:id="rId1"/>
    <p:sldLayoutId id="2147484602" r:id="rId2"/>
    <p:sldLayoutId id="2147484603" r:id="rId3"/>
    <p:sldLayoutId id="2147484604" r:id="rId4"/>
    <p:sldLayoutId id="2147484605" r:id="rId5"/>
    <p:sldLayoutId id="2147484606" r:id="rId6"/>
    <p:sldLayoutId id="2147484607" r:id="rId7"/>
    <p:sldLayoutId id="2147484608" r:id="rId8"/>
    <p:sldLayoutId id="2147484609" r:id="rId9"/>
    <p:sldLayoutId id="2147484610" r:id="rId10"/>
    <p:sldLayoutId id="2147484611"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0363" y="2549236"/>
            <a:ext cx="5445401" cy="1015663"/>
          </a:xfrm>
          <a:prstGeom prst="rect">
            <a:avLst/>
          </a:prstGeom>
          <a:noFill/>
        </p:spPr>
        <p:txBody>
          <a:bodyPr wrap="none" rtlCol="0">
            <a:spAutoFit/>
          </a:bodyPr>
          <a:lstStyle/>
          <a:p>
            <a:r>
              <a:rPr lang="es-CO" sz="6000" dirty="0">
                <a:solidFill>
                  <a:schemeClr val="bg1"/>
                </a:solidFill>
                <a:latin typeface="Arial" panose="020B0604020202020204" pitchFamily="34" charset="0"/>
                <a:cs typeface="Arial" panose="020B0604020202020204" pitchFamily="34" charset="0"/>
              </a:rPr>
              <a:t>TeleDomoFarm</a:t>
            </a:r>
          </a:p>
        </p:txBody>
      </p:sp>
      <p:sp>
        <p:nvSpPr>
          <p:cNvPr id="5" name="TextBox 4"/>
          <p:cNvSpPr txBox="1"/>
          <p:nvPr/>
        </p:nvSpPr>
        <p:spPr>
          <a:xfrm>
            <a:off x="2540115" y="3979678"/>
            <a:ext cx="6645896" cy="1631216"/>
          </a:xfrm>
          <a:prstGeom prst="rect">
            <a:avLst/>
          </a:prstGeom>
          <a:noFill/>
        </p:spPr>
        <p:txBody>
          <a:bodyPr wrap="square" rtlCol="0">
            <a:spAutoFit/>
          </a:bodyPr>
          <a:lstStyle/>
          <a:p>
            <a:r>
              <a:rPr lang="es-CO" sz="2000" dirty="0">
                <a:solidFill>
                  <a:schemeClr val="bg1"/>
                </a:solidFill>
              </a:rPr>
              <a:t>Sistemas automatizados aplicados a la gestión de </a:t>
            </a:r>
            <a:r>
              <a:rPr lang="es-CO" sz="2000" dirty="0" smtClean="0">
                <a:solidFill>
                  <a:schemeClr val="bg1"/>
                </a:solidFill>
              </a:rPr>
              <a:t>información</a:t>
            </a:r>
            <a:br>
              <a:rPr lang="es-CO" sz="2000" dirty="0" smtClean="0">
                <a:solidFill>
                  <a:schemeClr val="bg1"/>
                </a:solidFill>
              </a:rPr>
            </a:br>
            <a:r>
              <a:rPr lang="es-CO" sz="2000" dirty="0" smtClean="0">
                <a:solidFill>
                  <a:schemeClr val="bg1"/>
                </a:solidFill>
              </a:rPr>
              <a:t>agropecuaria </a:t>
            </a:r>
            <a:r>
              <a:rPr lang="es-CO" sz="2000" dirty="0">
                <a:solidFill>
                  <a:schemeClr val="bg1"/>
                </a:solidFill>
              </a:rPr>
              <a:t>en una finca de Uvero, en </a:t>
            </a:r>
            <a:r>
              <a:rPr lang="es-CO" sz="2000" dirty="0" err="1">
                <a:solidFill>
                  <a:schemeClr val="bg1"/>
                </a:solidFill>
              </a:rPr>
              <a:t>Umbita</a:t>
            </a:r>
            <a:r>
              <a:rPr lang="es-CO" sz="2000" dirty="0">
                <a:solidFill>
                  <a:schemeClr val="bg1"/>
                </a:solidFill>
              </a:rPr>
              <a:t>, Boyacá</a:t>
            </a:r>
            <a:r>
              <a:rPr lang="es-CO" sz="2000" dirty="0" smtClean="0">
                <a:solidFill>
                  <a:schemeClr val="bg1"/>
                </a:solidFill>
              </a:rPr>
              <a:t>.</a:t>
            </a:r>
          </a:p>
          <a:p>
            <a:endParaRPr lang="es-CO" sz="2000" dirty="0">
              <a:solidFill>
                <a:schemeClr val="bg1"/>
              </a:solidFill>
            </a:endParaRPr>
          </a:p>
          <a:p>
            <a:pPr algn="r"/>
            <a:r>
              <a:rPr lang="es-CO" sz="2000" dirty="0" smtClean="0">
                <a:solidFill>
                  <a:schemeClr val="bg1"/>
                </a:solidFill>
              </a:rPr>
              <a:t>Juan Pablo Guerra Porras 67000081</a:t>
            </a:r>
            <a:endParaRPr lang="es-ES" sz="2000" dirty="0">
              <a:solidFill>
                <a:schemeClr val="bg1"/>
              </a:solidFill>
            </a:endParaRPr>
          </a:p>
          <a:p>
            <a:endParaRPr lang="es-CO"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b="1" dirty="0"/>
              <a:t> </a:t>
            </a:r>
            <a:r>
              <a:rPr lang="es-CO" dirty="0"/>
              <a:t/>
            </a:r>
            <a:br>
              <a:rPr lang="es-CO" dirty="0"/>
            </a:br>
            <a:r>
              <a:rPr lang="es-CO" b="1" dirty="0"/>
              <a:t>Objetivo General.</a:t>
            </a:r>
            <a:endParaRPr lang="es-CO" dirty="0"/>
          </a:p>
        </p:txBody>
      </p:sp>
      <p:sp>
        <p:nvSpPr>
          <p:cNvPr id="3" name="Content Placeholder 2"/>
          <p:cNvSpPr>
            <a:spLocks noGrp="1"/>
          </p:cNvSpPr>
          <p:nvPr>
            <p:ph idx="1"/>
          </p:nvPr>
        </p:nvSpPr>
        <p:spPr>
          <a:xfrm>
            <a:off x="563418" y="1825625"/>
            <a:ext cx="7951932" cy="1213139"/>
          </a:xfrm>
        </p:spPr>
        <p:txBody>
          <a:bodyPr/>
          <a:lstStyle/>
          <a:p>
            <a:r>
              <a:rPr lang="es-CO" sz="1800" dirty="0">
                <a:latin typeface="Arial" panose="020B0604020202020204" pitchFamily="34" charset="0"/>
                <a:cs typeface="Arial" panose="020B0604020202020204" pitchFamily="34" charset="0"/>
              </a:rPr>
              <a:t>Implementar un sistema de información, que permita la gestión y el control de actividades agrarias, mediante la automatización de la información en una finca de la vereda de uvero en </a:t>
            </a:r>
            <a:r>
              <a:rPr lang="es-CO" sz="1800" dirty="0" err="1">
                <a:latin typeface="Arial" panose="020B0604020202020204" pitchFamily="34" charset="0"/>
                <a:cs typeface="Arial" panose="020B0604020202020204" pitchFamily="34" charset="0"/>
              </a:rPr>
              <a:t>umbita</a:t>
            </a:r>
            <a:r>
              <a:rPr lang="es-CO" sz="1800" dirty="0">
                <a:latin typeface="Arial" panose="020B0604020202020204" pitchFamily="34" charset="0"/>
                <a:cs typeface="Arial" panose="020B0604020202020204" pitchFamily="34" charset="0"/>
              </a:rPr>
              <a:t> Boyacá.</a:t>
            </a:r>
            <a:endParaRPr lang="es-ES" sz="1800" dirty="0">
              <a:latin typeface="Arial" panose="020B0604020202020204" pitchFamily="34" charset="0"/>
              <a:cs typeface="Arial" panose="020B0604020202020204" pitchFamily="34" charset="0"/>
            </a:endParaRPr>
          </a:p>
          <a:p>
            <a:endParaRPr lang="es-CO" dirty="0"/>
          </a:p>
        </p:txBody>
      </p:sp>
    </p:spTree>
    <p:extLst>
      <p:ext uri="{BB962C8B-B14F-4D97-AF65-F5344CB8AC3E}">
        <p14:creationId xmlns:p14="http://schemas.microsoft.com/office/powerpoint/2010/main" val="2741107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2577"/>
            <a:ext cx="7886700" cy="1325563"/>
          </a:xfrm>
        </p:spPr>
        <p:txBody>
          <a:bodyPr/>
          <a:lstStyle/>
          <a:p>
            <a:r>
              <a:rPr lang="es-CO" dirty="0"/>
              <a:t> </a:t>
            </a:r>
            <a:br>
              <a:rPr lang="es-CO" dirty="0"/>
            </a:br>
            <a:r>
              <a:rPr lang="es-CO" b="1" dirty="0"/>
              <a:t>Objetivos Específicos</a:t>
            </a:r>
            <a:r>
              <a:rPr lang="es-CO" dirty="0"/>
              <a:t/>
            </a:r>
            <a:br>
              <a:rPr lang="es-CO" dirty="0"/>
            </a:br>
            <a:endParaRPr lang="es-CO" dirty="0"/>
          </a:p>
        </p:txBody>
      </p:sp>
      <p:sp>
        <p:nvSpPr>
          <p:cNvPr id="3" name="Content Placeholder 2"/>
          <p:cNvSpPr>
            <a:spLocks noGrp="1"/>
          </p:cNvSpPr>
          <p:nvPr>
            <p:ph idx="1"/>
          </p:nvPr>
        </p:nvSpPr>
        <p:spPr>
          <a:xfrm>
            <a:off x="628650" y="1825625"/>
            <a:ext cx="7886700" cy="3328266"/>
          </a:xfrm>
        </p:spPr>
        <p:txBody>
          <a:bodyPr/>
          <a:lstStyle/>
          <a:p>
            <a:r>
              <a:rPr lang="es-CO" sz="1400" dirty="0"/>
              <a:t>Realizar el levantamiento de información en el ámbito geográfico de la finca de uvero en la cual serán implementados los dispositivos electrónicos que permiten monitorear los recursos de la zona rural.</a:t>
            </a:r>
            <a:endParaRPr lang="es-ES" sz="1400" dirty="0"/>
          </a:p>
          <a:p>
            <a:r>
              <a:rPr lang="es-CO" sz="1400" dirty="0"/>
              <a:t>Diseñar una topología de red en la finca de uvero vereda de </a:t>
            </a:r>
            <a:r>
              <a:rPr lang="es-CO" sz="1400" dirty="0" err="1"/>
              <a:t>umbita</a:t>
            </a:r>
            <a:r>
              <a:rPr lang="es-CO" sz="1400" dirty="0"/>
              <a:t> - Boyacá para la instalación de los dispositivos electrónicos y el cableado </a:t>
            </a:r>
            <a:r>
              <a:rPr lang="es-CO" sz="1400" dirty="0" err="1"/>
              <a:t>utp</a:t>
            </a:r>
            <a:r>
              <a:rPr lang="es-CO" sz="1400" dirty="0"/>
              <a:t>, con el fin de establecer la estructura de la red.</a:t>
            </a:r>
            <a:endParaRPr lang="es-ES" sz="1400" dirty="0"/>
          </a:p>
          <a:p>
            <a:r>
              <a:rPr lang="es-CO" sz="1400" dirty="0"/>
              <a:t>Implementar una red inalámbrica basadas en las tecnologías (nfr24l01, hc-05 y hc-06), que soporten larga distancia, para el manejo de voz y datos.</a:t>
            </a:r>
            <a:endParaRPr lang="es-ES" sz="1400" dirty="0"/>
          </a:p>
          <a:p>
            <a:r>
              <a:rPr lang="es-CO" sz="1400" dirty="0"/>
              <a:t>Diseñar el circuito eléctrico a partir de los esquemas y simulaciones que permitan obtener las tarjetas electrónicas e implementar los dispositivos de conexión de la red que orienta este prototipo. </a:t>
            </a:r>
            <a:endParaRPr lang="es-ES" sz="1400" dirty="0"/>
          </a:p>
          <a:p>
            <a:r>
              <a:rPr lang="es-CO" sz="1400" dirty="0"/>
              <a:t>Implementar un sistema de información que permita  interactuar con el aplicativo, a partir del </a:t>
            </a:r>
            <a:r>
              <a:rPr lang="es-CO" sz="1400" dirty="0" err="1"/>
              <a:t>dashboard</a:t>
            </a:r>
            <a:r>
              <a:rPr lang="es-CO" sz="1400" dirty="0"/>
              <a:t> orientado a conexión con la base de datos, para el alojamiento de información, en un servidor local físico.</a:t>
            </a:r>
            <a:endParaRPr lang="es-ES" sz="1400" dirty="0"/>
          </a:p>
          <a:p>
            <a:r>
              <a:rPr lang="es-CO" sz="1400" dirty="0"/>
              <a:t>Desarrollar Aplicativos mediante el programa Android </a:t>
            </a:r>
            <a:r>
              <a:rPr lang="es-CO" sz="1400" dirty="0" err="1"/>
              <a:t>studio</a:t>
            </a:r>
            <a:r>
              <a:rPr lang="es-CO" sz="1400" dirty="0"/>
              <a:t> para cada módulo de comunicación en la cual se hagan envíos de datos al sistema de información</a:t>
            </a:r>
            <a:r>
              <a:rPr lang="es-CO" sz="1400" dirty="0" smtClean="0"/>
              <a:t>.</a:t>
            </a:r>
            <a:endParaRPr lang="es-ES" sz="1400" dirty="0"/>
          </a:p>
        </p:txBody>
      </p:sp>
    </p:spTree>
    <p:extLst>
      <p:ext uri="{BB962C8B-B14F-4D97-AF65-F5344CB8AC3E}">
        <p14:creationId xmlns:p14="http://schemas.microsoft.com/office/powerpoint/2010/main" val="1896093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Alcances y Limitaciones</a:t>
            </a:r>
            <a:endParaRPr lang="es-CO" dirty="0"/>
          </a:p>
        </p:txBody>
      </p:sp>
      <p:sp>
        <p:nvSpPr>
          <p:cNvPr id="3" name="Content Placeholder 2"/>
          <p:cNvSpPr>
            <a:spLocks noGrp="1"/>
          </p:cNvSpPr>
          <p:nvPr>
            <p:ph idx="1"/>
          </p:nvPr>
        </p:nvSpPr>
        <p:spPr>
          <a:xfrm>
            <a:off x="628650" y="1222309"/>
            <a:ext cx="7886700" cy="4351338"/>
          </a:xfrm>
        </p:spPr>
        <p:txBody>
          <a:bodyPr/>
          <a:lstStyle/>
          <a:p>
            <a:pPr marL="0" indent="0">
              <a:buNone/>
            </a:pPr>
            <a:r>
              <a:rPr lang="es-CO" sz="1200" b="1" dirty="0" smtClean="0"/>
              <a:t>Alcances.</a:t>
            </a:r>
          </a:p>
          <a:p>
            <a:pPr marL="0" indent="0">
              <a:buNone/>
            </a:pPr>
            <a:r>
              <a:rPr lang="es-CO" sz="1200" dirty="0" smtClean="0"/>
              <a:t>Este </a:t>
            </a:r>
            <a:r>
              <a:rPr lang="es-CO" sz="1200" dirty="0"/>
              <a:t>anteproyecto se dirige a la creación de un prototipo basado en la automatización  y control de actividades agrarias en una finca ubicada en la vereda de Uvero en el municipio de Boyacá.</a:t>
            </a:r>
            <a:endParaRPr lang="es-ES" sz="1200" dirty="0"/>
          </a:p>
          <a:p>
            <a:pPr marL="0" indent="0">
              <a:buNone/>
            </a:pPr>
            <a:r>
              <a:rPr lang="es-ES" sz="1200" dirty="0"/>
              <a:t>En la implementación</a:t>
            </a:r>
            <a:r>
              <a:rPr lang="es-CO" sz="1200" dirty="0"/>
              <a:t> abarcara todos los controles y automatizaciones que desearía tener en la residencia en este caso la finca, la cual se comprende por una buena parte de una zona reforestada aproximadamente de 7000m², la superficie total es de 15000m². El espacio restante está comprendida por 8 pozos profundos de agua, 3 reses ganaderas rodeadas y protegidas con cercas y corriente que evitan que se salgan de su terreno, también se presenta un hogar con alumbrado y consumo eléctrico para la alimentación de las plantas eléctricas, dando cobertura al área en el aspecto eléctrico.</a:t>
            </a:r>
            <a:endParaRPr lang="es-ES" sz="1200" dirty="0"/>
          </a:p>
          <a:p>
            <a:pPr marL="0" indent="0">
              <a:buNone/>
            </a:pPr>
            <a:endParaRPr lang="es-ES" sz="1200" b="1" dirty="0"/>
          </a:p>
          <a:p>
            <a:pPr marL="0" indent="0">
              <a:buNone/>
            </a:pPr>
            <a:r>
              <a:rPr lang="es-ES" sz="1200" b="1" dirty="0" smtClean="0"/>
              <a:t>Limitaciones</a:t>
            </a:r>
          </a:p>
          <a:p>
            <a:pPr lvl="0">
              <a:buFont typeface="Wingdings" panose="05000000000000000000" pitchFamily="2" charset="2"/>
              <a:buChar char="Ø"/>
            </a:pPr>
            <a:r>
              <a:rPr lang="es-ES" sz="1200" b="1" dirty="0"/>
              <a:t>Control general de </a:t>
            </a:r>
            <a:r>
              <a:rPr lang="es-ES" sz="1200" b="1" dirty="0" smtClean="0"/>
              <a:t>iluminación</a:t>
            </a:r>
          </a:p>
          <a:p>
            <a:pPr lvl="0">
              <a:buFont typeface="Wingdings" panose="05000000000000000000" pitchFamily="2" charset="2"/>
              <a:buChar char="Ø"/>
            </a:pPr>
            <a:r>
              <a:rPr lang="es-ES" sz="1200" b="1" dirty="0"/>
              <a:t>Sistema de dosificación para la comida y bebida animal</a:t>
            </a:r>
            <a:r>
              <a:rPr lang="es-ES" sz="1200" b="1" dirty="0" smtClean="0"/>
              <a:t>.</a:t>
            </a:r>
          </a:p>
          <a:p>
            <a:pPr>
              <a:buFont typeface="Wingdings" panose="05000000000000000000" pitchFamily="2" charset="2"/>
              <a:buChar char="Ø"/>
            </a:pPr>
            <a:r>
              <a:rPr lang="es-ES" sz="1200" b="1" dirty="0"/>
              <a:t>Sistema de irrigación </a:t>
            </a:r>
            <a:r>
              <a:rPr lang="es-CO" sz="1200" b="1" dirty="0"/>
              <a:t>agrícola.</a:t>
            </a:r>
            <a:endParaRPr lang="es-ES" sz="1200" dirty="0"/>
          </a:p>
          <a:p>
            <a:pPr>
              <a:buFont typeface="Wingdings" panose="05000000000000000000" pitchFamily="2" charset="2"/>
              <a:buChar char="Ø"/>
            </a:pPr>
            <a:r>
              <a:rPr lang="es-ES" sz="1200" b="1" dirty="0"/>
              <a:t>Automatismo de control para el acceso de puertas y garaje</a:t>
            </a:r>
            <a:endParaRPr lang="es-ES" sz="1200" dirty="0"/>
          </a:p>
          <a:p>
            <a:pPr>
              <a:buFont typeface="Wingdings" panose="05000000000000000000" pitchFamily="2" charset="2"/>
              <a:buChar char="Ø"/>
            </a:pPr>
            <a:r>
              <a:rPr lang="es-ES" sz="1200" b="1" dirty="0"/>
              <a:t>Sistema de seguridad y vigilancia.</a:t>
            </a:r>
            <a:endParaRPr lang="es-ES" sz="1200" dirty="0"/>
          </a:p>
          <a:p>
            <a:pPr marL="0" lvl="0" indent="0">
              <a:buNone/>
            </a:pPr>
            <a:endParaRPr lang="es-ES" sz="1200" dirty="0" smtClean="0"/>
          </a:p>
          <a:p>
            <a:pPr marL="0" lvl="0" indent="0">
              <a:buNone/>
            </a:pPr>
            <a:endParaRPr lang="es-CO" sz="1200" dirty="0"/>
          </a:p>
          <a:p>
            <a:endParaRPr lang="es-CO" dirty="0"/>
          </a:p>
        </p:txBody>
      </p:sp>
    </p:spTree>
    <p:extLst>
      <p:ext uri="{BB962C8B-B14F-4D97-AF65-F5344CB8AC3E}">
        <p14:creationId xmlns:p14="http://schemas.microsoft.com/office/powerpoint/2010/main" val="35533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smtClean="0"/>
              <a:t>Metodología</a:t>
            </a:r>
            <a:br>
              <a:rPr lang="es-ES" b="1" dirty="0" smtClean="0"/>
            </a:br>
            <a:r>
              <a:rPr lang="es-ES" sz="1200" dirty="0"/>
              <a:t>El tipo de metodología que se va a trabajar es de tipo deductivo, en forma general se describen las tareas normales en el sector campestre dentro de los cuales se partirán en 5 tareas </a:t>
            </a:r>
            <a:r>
              <a:rPr lang="es-ES" sz="1200" dirty="0" smtClean="0"/>
              <a:t>tituladas.</a:t>
            </a:r>
            <a:r>
              <a:rPr lang="es-CO" sz="1200" dirty="0"/>
              <a:t/>
            </a:r>
            <a:br>
              <a:rPr lang="es-CO" sz="1200" dirty="0"/>
            </a:br>
            <a:endParaRPr lang="es-CO" sz="1200" dirty="0"/>
          </a:p>
        </p:txBody>
      </p:sp>
      <p:sp>
        <p:nvSpPr>
          <p:cNvPr id="3" name="Content Placeholder 2"/>
          <p:cNvSpPr>
            <a:spLocks noGrp="1"/>
          </p:cNvSpPr>
          <p:nvPr>
            <p:ph idx="1"/>
          </p:nvPr>
        </p:nvSpPr>
        <p:spPr>
          <a:xfrm>
            <a:off x="628650" y="1706367"/>
            <a:ext cx="7886700" cy="4351338"/>
          </a:xfrm>
        </p:spPr>
        <p:txBody>
          <a:bodyPr/>
          <a:lstStyle/>
          <a:p>
            <a:r>
              <a:rPr lang="es-ES" sz="1200" b="1" dirty="0"/>
              <a:t>Análisis tecnologías domótica </a:t>
            </a:r>
            <a:endParaRPr lang="es-CO" sz="1200" dirty="0"/>
          </a:p>
          <a:p>
            <a:r>
              <a:rPr lang="es-ES" sz="1200" b="1" dirty="0"/>
              <a:t>Análisis software </a:t>
            </a:r>
            <a:endParaRPr lang="es-CO" sz="1200" dirty="0"/>
          </a:p>
          <a:p>
            <a:r>
              <a:rPr lang="es-ES" sz="1200" b="1" dirty="0"/>
              <a:t>Pruebas técnicas </a:t>
            </a:r>
            <a:endParaRPr lang="es-CO" sz="1200" dirty="0"/>
          </a:p>
          <a:p>
            <a:r>
              <a:rPr lang="es-ES" sz="1200" b="1" dirty="0"/>
              <a:t>Implementación </a:t>
            </a:r>
            <a:endParaRPr lang="es-CO" sz="1200" dirty="0"/>
          </a:p>
          <a:p>
            <a:r>
              <a:rPr lang="es-ES" sz="1200" b="1" dirty="0"/>
              <a:t>Prototipo en ejecución</a:t>
            </a:r>
            <a:endParaRPr lang="es-CO" sz="1200" dirty="0"/>
          </a:p>
          <a:p>
            <a:r>
              <a:rPr lang="es-ES" sz="1200" dirty="0"/>
              <a:t>Teniendo el sistema ya implementado se probara para tomar datos e intervenir su funcionamiento con el fin de que todo sea verídicamente funcional para luego dar su aprobación o corrección en el manual a entregar.</a:t>
            </a:r>
            <a:endParaRPr lang="es-CO" sz="1200" dirty="0"/>
          </a:p>
          <a:p>
            <a:endParaRPr lang="es-CO" dirty="0"/>
          </a:p>
        </p:txBody>
      </p:sp>
    </p:spTree>
    <p:extLst>
      <p:ext uri="{BB962C8B-B14F-4D97-AF65-F5344CB8AC3E}">
        <p14:creationId xmlns:p14="http://schemas.microsoft.com/office/powerpoint/2010/main" val="3757173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6"/>
            <a:ext cx="7886700" cy="817130"/>
          </a:xfrm>
        </p:spPr>
        <p:txBody>
          <a:bodyPr/>
          <a:lstStyle/>
          <a:p>
            <a:r>
              <a:rPr lang="es-ES" dirty="0" smtClean="0"/>
              <a:t>Finca de uvero (</a:t>
            </a:r>
            <a:r>
              <a:rPr lang="es-ES" dirty="0" err="1" smtClean="0"/>
              <a:t>Umbita</a:t>
            </a:r>
            <a:r>
              <a:rPr lang="es-ES" dirty="0" err="1"/>
              <a:t>-</a:t>
            </a:r>
            <a:r>
              <a:rPr lang="es-ES" dirty="0" err="1" smtClean="0"/>
              <a:t>boyaca</a:t>
            </a:r>
            <a:r>
              <a:rPr lang="es-ES" dirty="0" smtClean="0"/>
              <a:t>)</a:t>
            </a:r>
            <a:endParaRPr lang="es-ES"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182256"/>
            <a:ext cx="1873177" cy="2497570"/>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828" y="1182256"/>
            <a:ext cx="3307846" cy="2480885"/>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877" y="3679826"/>
            <a:ext cx="2967952" cy="2225964"/>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0491" y="2274453"/>
            <a:ext cx="2544041" cy="3392055"/>
          </a:xfrm>
          <a:prstGeom prst="rect">
            <a:avLst/>
          </a:prstGeom>
        </p:spPr>
      </p:pic>
    </p:spTree>
    <p:extLst>
      <p:ext uri="{BB962C8B-B14F-4D97-AF65-F5344CB8AC3E}">
        <p14:creationId xmlns:p14="http://schemas.microsoft.com/office/powerpoint/2010/main" val="315361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a:t>
            </a:r>
            <a:endParaRPr lang="es-CO" dirty="0"/>
          </a:p>
        </p:txBody>
      </p:sp>
      <p:sp>
        <p:nvSpPr>
          <p:cNvPr id="3" name="Content Placeholder 2"/>
          <p:cNvSpPr>
            <a:spLocks noGrp="1"/>
          </p:cNvSpPr>
          <p:nvPr>
            <p:ph idx="1"/>
          </p:nvPr>
        </p:nvSpPr>
        <p:spPr>
          <a:xfrm>
            <a:off x="560186" y="1939131"/>
            <a:ext cx="8204265" cy="4018609"/>
          </a:xfrm>
        </p:spPr>
        <p:txBody>
          <a:bodyPr/>
          <a:lstStyle/>
          <a:p>
            <a:r>
              <a:rPr lang="es-CO" sz="1600" dirty="0"/>
              <a:t>La necesidad de tener el manejo de un bien tangible a cualquier momento que amerite su atención frecuenta como son las tareas del ambiente rural, se solicitan ayudas de una mejor interacción para tener presencia implementando un sistema domótica para la automatización de </a:t>
            </a:r>
            <a:r>
              <a:rPr lang="es-CO" sz="1600" dirty="0" smtClean="0"/>
              <a:t>una vereda de umbita-Boyacá , </a:t>
            </a:r>
            <a:r>
              <a:rPr lang="es-CO" sz="1600" dirty="0"/>
              <a:t>con la finalidad de mejorar la calidad de la actividad desempeñada en dicho ambiente, tanto tener comunicación con este pueblo y Bogotá.</a:t>
            </a:r>
            <a:endParaRPr lang="es-ES" sz="1600" dirty="0"/>
          </a:p>
          <a:p>
            <a:endParaRPr lang="es-CO" dirty="0"/>
          </a:p>
        </p:txBody>
      </p:sp>
    </p:spTree>
    <p:extLst>
      <p:ext uri="{BB962C8B-B14F-4D97-AF65-F5344CB8AC3E}">
        <p14:creationId xmlns:p14="http://schemas.microsoft.com/office/powerpoint/2010/main" val="2091573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Domótica.</a:t>
            </a:r>
            <a:r>
              <a:rPr lang="es-CO" dirty="0"/>
              <a:t/>
            </a:r>
            <a:br>
              <a:rPr lang="es-CO" dirty="0"/>
            </a:br>
            <a:endParaRPr lang="es-CO" dirty="0"/>
          </a:p>
        </p:txBody>
      </p:sp>
      <p:sp>
        <p:nvSpPr>
          <p:cNvPr id="3" name="Content Placeholder 2"/>
          <p:cNvSpPr>
            <a:spLocks noGrp="1"/>
          </p:cNvSpPr>
          <p:nvPr>
            <p:ph idx="1"/>
          </p:nvPr>
        </p:nvSpPr>
        <p:spPr>
          <a:xfrm>
            <a:off x="628650" y="1336098"/>
            <a:ext cx="7886700" cy="4351338"/>
          </a:xfrm>
        </p:spPr>
        <p:txBody>
          <a:bodyPr/>
          <a:lstStyle/>
          <a:p>
            <a:pPr marL="0" indent="0">
              <a:buNone/>
            </a:pPr>
            <a:r>
              <a:rPr lang="es-ES" sz="1600" dirty="0">
                <a:latin typeface="Arial" panose="020B0604020202020204" pitchFamily="34" charset="0"/>
                <a:cs typeface="Arial" panose="020B0604020202020204" pitchFamily="34" charset="0"/>
              </a:rPr>
              <a:t>Son todos los sistemas capaces de poder automatizar cualquier tipo de residencia en donde aporta y facilita un servicio en su gestión necesario para el hogar u otro tipo de residencia, como el manejo energético, control de luminosidad, gestión de la seguridad en la vivienda entre otras actividades que puedan automatizarse.</a:t>
            </a:r>
            <a:endParaRPr lang="es-CO" sz="1600" dirty="0">
              <a:latin typeface="Arial" panose="020B0604020202020204" pitchFamily="34" charset="0"/>
              <a:cs typeface="Arial" panose="020B0604020202020204" pitchFamily="34" charset="0"/>
            </a:endParaRPr>
          </a:p>
          <a:p>
            <a:pPr marL="0" indent="0">
              <a:buNone/>
            </a:pPr>
            <a:endParaRPr lang="es-CO" dirty="0"/>
          </a:p>
        </p:txBody>
      </p:sp>
      <p:grpSp>
        <p:nvGrpSpPr>
          <p:cNvPr id="6" name="Group 5"/>
          <p:cNvGrpSpPr/>
          <p:nvPr/>
        </p:nvGrpSpPr>
        <p:grpSpPr>
          <a:xfrm>
            <a:off x="831272" y="2661661"/>
            <a:ext cx="3435927" cy="2676896"/>
            <a:chOff x="2927927" y="2661661"/>
            <a:chExt cx="3435927" cy="2676896"/>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927" y="2661661"/>
              <a:ext cx="3435927" cy="2151749"/>
            </a:xfrm>
            <a:prstGeom prst="rect">
              <a:avLst/>
            </a:prstGeom>
          </p:spPr>
        </p:pic>
        <p:sp>
          <p:nvSpPr>
            <p:cNvPr id="5" name="TextBox 4"/>
            <p:cNvSpPr txBox="1"/>
            <p:nvPr/>
          </p:nvSpPr>
          <p:spPr>
            <a:xfrm>
              <a:off x="2927927" y="4969225"/>
              <a:ext cx="2620782" cy="369332"/>
            </a:xfrm>
            <a:prstGeom prst="rect">
              <a:avLst/>
            </a:prstGeom>
            <a:noFill/>
          </p:spPr>
          <p:txBody>
            <a:bodyPr wrap="none" rtlCol="0">
              <a:spAutoFit/>
            </a:bodyPr>
            <a:lstStyle/>
            <a:p>
              <a:r>
                <a:rPr lang="es-CO" dirty="0" smtClean="0"/>
                <a:t>Refer. https</a:t>
              </a:r>
              <a:r>
                <a:rPr lang="es-CO" dirty="0"/>
                <a:t>://n9.cl/1yshw</a:t>
              </a:r>
            </a:p>
          </p:txBody>
        </p:sp>
      </p:grpSp>
      <p:pic>
        <p:nvPicPr>
          <p:cNvPr id="9" name="Picture 8"/>
          <p:cNvPicPr/>
          <p:nvPr/>
        </p:nvPicPr>
        <p:blipFill>
          <a:blip r:embed="rId3"/>
          <a:stretch>
            <a:fillRect/>
          </a:stretch>
        </p:blipFill>
        <p:spPr>
          <a:xfrm>
            <a:off x="4669125" y="2720575"/>
            <a:ext cx="4048847" cy="2248650"/>
          </a:xfrm>
          <a:prstGeom prst="rect">
            <a:avLst/>
          </a:prstGeom>
        </p:spPr>
      </p:pic>
    </p:spTree>
    <p:extLst>
      <p:ext uri="{BB962C8B-B14F-4D97-AF65-F5344CB8AC3E}">
        <p14:creationId xmlns:p14="http://schemas.microsoft.com/office/powerpoint/2010/main" val="3845128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Ventajas de sistemas domótica</a:t>
            </a:r>
            <a:r>
              <a:rPr lang="es-CO" dirty="0"/>
              <a:t/>
            </a:r>
            <a:br>
              <a:rPr lang="es-CO" dirty="0"/>
            </a:br>
            <a:endParaRPr lang="es-CO"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s-ES" sz="2400" dirty="0"/>
              <a:t>- Disminución de costos por la optimización de los recursos solicitados.</a:t>
            </a:r>
            <a:endParaRPr lang="es-CO" sz="2400" dirty="0"/>
          </a:p>
          <a:p>
            <a:pPr>
              <a:buFont typeface="Wingdings" panose="05000000000000000000" pitchFamily="2" charset="2"/>
              <a:buChar char="Ø"/>
            </a:pPr>
            <a:r>
              <a:rPr lang="es-ES" sz="2400" dirty="0"/>
              <a:t>- Mayor facilidad y eficiencia a la hora de un mantenimiento.</a:t>
            </a:r>
            <a:endParaRPr lang="es-CO" sz="2400" dirty="0"/>
          </a:p>
          <a:p>
            <a:pPr>
              <a:buFont typeface="Wingdings" panose="05000000000000000000" pitchFamily="2" charset="2"/>
              <a:buChar char="Ø"/>
            </a:pPr>
            <a:r>
              <a:rPr lang="es-ES" sz="2400" dirty="0"/>
              <a:t>- obtención de información en tiempo real para tomar decisiones oportunas</a:t>
            </a:r>
            <a:endParaRPr lang="es-CO" sz="2400" dirty="0"/>
          </a:p>
          <a:p>
            <a:pPr>
              <a:buFont typeface="Wingdings" panose="05000000000000000000" pitchFamily="2" charset="2"/>
              <a:buChar char="Ø"/>
            </a:pPr>
            <a:r>
              <a:rPr lang="es-ES" sz="2400" dirty="0"/>
              <a:t>- Mejora la calidad de vida por la facilidad de control al tener este tipo de sistema.</a:t>
            </a:r>
            <a:endParaRPr lang="es-CO" sz="2400" dirty="0"/>
          </a:p>
          <a:p>
            <a:endParaRPr lang="es-CO" dirty="0"/>
          </a:p>
        </p:txBody>
      </p:sp>
    </p:spTree>
    <p:extLst>
      <p:ext uri="{BB962C8B-B14F-4D97-AF65-F5344CB8AC3E}">
        <p14:creationId xmlns:p14="http://schemas.microsoft.com/office/powerpoint/2010/main" val="2054728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Origen de Domótica</a:t>
            </a:r>
            <a:r>
              <a:rPr lang="es-ES" b="1" dirty="0" smtClean="0"/>
              <a:t>.</a:t>
            </a:r>
            <a:endParaRPr lang="es-CO" dirty="0"/>
          </a:p>
        </p:txBody>
      </p:sp>
      <p:sp>
        <p:nvSpPr>
          <p:cNvPr id="3" name="Content Placeholder 2"/>
          <p:cNvSpPr>
            <a:spLocks noGrp="1"/>
          </p:cNvSpPr>
          <p:nvPr>
            <p:ph idx="1"/>
          </p:nvPr>
        </p:nvSpPr>
        <p:spPr>
          <a:xfrm>
            <a:off x="628650" y="1151370"/>
            <a:ext cx="7886700" cy="4351338"/>
          </a:xfrm>
        </p:spPr>
        <p:txBody>
          <a:bodyPr/>
          <a:lstStyle/>
          <a:p>
            <a:pPr marL="0" indent="0">
              <a:buNone/>
            </a:pPr>
            <a:r>
              <a:rPr lang="es-ES" sz="1800" dirty="0" smtClean="0">
                <a:latin typeface="Arial" panose="020B0604020202020204" pitchFamily="34" charset="0"/>
                <a:cs typeface="Arial" panose="020B0604020202020204" pitchFamily="34" charset="0"/>
              </a:rPr>
              <a:t>El </a:t>
            </a:r>
            <a:r>
              <a:rPr lang="es-ES" sz="1800" dirty="0">
                <a:latin typeface="Arial" panose="020B0604020202020204" pitchFamily="34" charset="0"/>
                <a:cs typeface="Arial" panose="020B0604020202020204" pitchFamily="34" charset="0"/>
              </a:rPr>
              <a:t>concepto de domótica nace a partir de los años sesenta en Europa, en la aparición de los primeros dispositivos de automatización basados en la tecnología x10, partiendo de ese momento su evolución y naciendo diferentes estándares e infraestructuras con costes cada día más competitivos. </a:t>
            </a:r>
            <a:endParaRPr lang="es-CO" sz="1800" dirty="0">
              <a:latin typeface="Arial" panose="020B0604020202020204" pitchFamily="34" charset="0"/>
              <a:cs typeface="Arial" panose="020B0604020202020204" pitchFamily="34" charset="0"/>
            </a:endParaRPr>
          </a:p>
          <a:p>
            <a:pPr marL="0" indent="0">
              <a:buNone/>
            </a:pPr>
            <a:endParaRPr lang="es-CO" dirty="0"/>
          </a:p>
        </p:txBody>
      </p:sp>
      <p:grpSp>
        <p:nvGrpSpPr>
          <p:cNvPr id="7" name="Group 6"/>
          <p:cNvGrpSpPr/>
          <p:nvPr/>
        </p:nvGrpSpPr>
        <p:grpSpPr>
          <a:xfrm>
            <a:off x="3171825" y="2939328"/>
            <a:ext cx="2800350" cy="2174586"/>
            <a:chOff x="3171825" y="2782310"/>
            <a:chExt cx="2800350" cy="2174586"/>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825" y="2782310"/>
              <a:ext cx="2800350" cy="1628775"/>
            </a:xfrm>
            <a:prstGeom prst="rect">
              <a:avLst/>
            </a:prstGeom>
          </p:spPr>
        </p:pic>
        <p:sp>
          <p:nvSpPr>
            <p:cNvPr id="6" name="TextBox 5"/>
            <p:cNvSpPr txBox="1"/>
            <p:nvPr/>
          </p:nvSpPr>
          <p:spPr>
            <a:xfrm>
              <a:off x="3233685" y="4587564"/>
              <a:ext cx="2676630" cy="369332"/>
            </a:xfrm>
            <a:prstGeom prst="rect">
              <a:avLst/>
            </a:prstGeom>
            <a:noFill/>
          </p:spPr>
          <p:txBody>
            <a:bodyPr wrap="none" rtlCol="0">
              <a:spAutoFit/>
            </a:bodyPr>
            <a:lstStyle/>
            <a:p>
              <a:r>
                <a:rPr lang="es-CO" dirty="0" smtClean="0"/>
                <a:t>Refer. https</a:t>
              </a:r>
              <a:r>
                <a:rPr lang="es-CO" dirty="0"/>
                <a:t>://n9.cl/a9p5m</a:t>
              </a:r>
            </a:p>
          </p:txBody>
        </p:sp>
      </p:grpSp>
    </p:spTree>
    <p:extLst>
      <p:ext uri="{BB962C8B-B14F-4D97-AF65-F5344CB8AC3E}">
        <p14:creationId xmlns:p14="http://schemas.microsoft.com/office/powerpoint/2010/main" val="679392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 </a:t>
            </a:r>
            <a:r>
              <a:rPr lang="es-CO" dirty="0"/>
              <a:t/>
            </a:r>
            <a:br>
              <a:rPr lang="es-CO" dirty="0"/>
            </a:br>
            <a:r>
              <a:rPr lang="es-ES" b="1" dirty="0"/>
              <a:t>Impacto Social.</a:t>
            </a:r>
            <a:r>
              <a:rPr lang="es-CO" dirty="0"/>
              <a:t/>
            </a:r>
            <a:br>
              <a:rPr lang="es-CO" dirty="0"/>
            </a:br>
            <a:endParaRPr lang="es-CO" dirty="0"/>
          </a:p>
        </p:txBody>
      </p:sp>
      <p:sp>
        <p:nvSpPr>
          <p:cNvPr id="3" name="Content Placeholder 2"/>
          <p:cNvSpPr>
            <a:spLocks noGrp="1"/>
          </p:cNvSpPr>
          <p:nvPr>
            <p:ph idx="1"/>
          </p:nvPr>
        </p:nvSpPr>
        <p:spPr/>
        <p:txBody>
          <a:bodyPr/>
          <a:lstStyle/>
          <a:p>
            <a:pPr marL="0" indent="0">
              <a:buNone/>
            </a:pPr>
            <a:r>
              <a:rPr lang="es-ES" sz="1600" dirty="0" smtClean="0"/>
              <a:t>Hoy </a:t>
            </a:r>
            <a:r>
              <a:rPr lang="es-ES" sz="1600" dirty="0"/>
              <a:t>en día las tareas del hogar se incrementan y su complejidad puede aumentar según lo que se quiere llegar hacer, existen alternativas que reducirían el tiempo en realizar una tarea y ser ágil con otras además también por medio de la domótica se pueden resolver muchas tareas complejas que normalmente no podemos hacer con rapidez o por su misma complejidad, gracias a los sistemas automatizados se facilitan todas estas laborees cotidianas y facilita también el control desde cualquier lugar, es beneficioso este tipo de ayudas ya que resuelve algo repetitivo y cotidiano que una persona día a día realiza, las ventajas son muchas usando este tipo de sistema su uso lógicamente necesita un banco de energía para que este funcione aunque estos sistemas tienen la opción que trabajen con energías renovables y esto es un punto a favor para el planeta tierra además que se puede optimizar de acuerdo </a:t>
            </a:r>
            <a:r>
              <a:rPr lang="es-ES" sz="1600" dirty="0" smtClean="0"/>
              <a:t>a </a:t>
            </a:r>
            <a:r>
              <a:rPr lang="es-ES" sz="1600" dirty="0"/>
              <a:t>las preferencias de cada usuario así reduciendo costos </a:t>
            </a:r>
            <a:r>
              <a:rPr lang="es-ES" sz="1600" dirty="0" smtClean="0"/>
              <a:t>elevados.</a:t>
            </a:r>
            <a:endParaRPr lang="es-CO" sz="1600" dirty="0"/>
          </a:p>
          <a:p>
            <a:endParaRPr lang="es-CO" dirty="0"/>
          </a:p>
        </p:txBody>
      </p:sp>
    </p:spTree>
    <p:extLst>
      <p:ext uri="{BB962C8B-B14F-4D97-AF65-F5344CB8AC3E}">
        <p14:creationId xmlns:p14="http://schemas.microsoft.com/office/powerpoint/2010/main" val="335514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ES" b="1" dirty="0"/>
              <a:t>Aplicaciones y servicios que ofrece </a:t>
            </a:r>
            <a:r>
              <a:rPr lang="es-ES" b="1" dirty="0" smtClean="0"/>
              <a:t>los sistemas de domótica</a:t>
            </a:r>
            <a:r>
              <a:rPr lang="es-CO" dirty="0"/>
              <a:t/>
            </a:r>
            <a:br>
              <a:rPr lang="es-CO" dirty="0"/>
            </a:br>
            <a:endParaRPr lang="es-CO" dirty="0"/>
          </a:p>
        </p:txBody>
      </p:sp>
      <p:sp>
        <p:nvSpPr>
          <p:cNvPr id="3" name="Content Placeholder 2"/>
          <p:cNvSpPr>
            <a:spLocks noGrp="1"/>
          </p:cNvSpPr>
          <p:nvPr>
            <p:ph sz="half" idx="2"/>
          </p:nvPr>
        </p:nvSpPr>
        <p:spPr/>
        <p:txBody>
          <a:bodyPr/>
          <a:lstStyle/>
          <a:p>
            <a:pPr marL="0" lvl="0" indent="0">
              <a:buNone/>
            </a:pPr>
            <a:r>
              <a:rPr lang="es-ES" sz="1200" dirty="0" smtClean="0"/>
              <a:t>-Seguridad</a:t>
            </a:r>
            <a:r>
              <a:rPr lang="es-ES" sz="1200" dirty="0"/>
              <a:t>.</a:t>
            </a:r>
            <a:endParaRPr lang="es-CO" sz="1200" dirty="0"/>
          </a:p>
          <a:p>
            <a:pPr marL="0" indent="0">
              <a:buNone/>
            </a:pPr>
            <a:r>
              <a:rPr lang="es-ES" sz="1200" dirty="0"/>
              <a:t>- Seguridad Perimetral.</a:t>
            </a:r>
            <a:endParaRPr lang="es-CO" sz="1200" dirty="0"/>
          </a:p>
          <a:p>
            <a:pPr marL="0" indent="0">
              <a:buNone/>
            </a:pPr>
            <a:r>
              <a:rPr lang="es-ES" sz="1200" dirty="0"/>
              <a:t>- Seguridad técnica.</a:t>
            </a:r>
            <a:endParaRPr lang="es-CO" sz="1200" dirty="0"/>
          </a:p>
          <a:p>
            <a:pPr marL="0" indent="0">
              <a:buNone/>
            </a:pPr>
            <a:r>
              <a:rPr lang="es-ES" sz="1200" dirty="0"/>
              <a:t>- Seguridad personal.</a:t>
            </a:r>
            <a:endParaRPr lang="es-CO" sz="1200" dirty="0"/>
          </a:p>
          <a:p>
            <a:pPr marL="0" lvl="0" indent="0">
              <a:buNone/>
            </a:pPr>
            <a:r>
              <a:rPr lang="es-ES" sz="1200" dirty="0" smtClean="0"/>
              <a:t>-Cultura</a:t>
            </a:r>
            <a:r>
              <a:rPr lang="es-ES" sz="1200" dirty="0"/>
              <a:t>, ocio y entretenimiento.</a:t>
            </a:r>
            <a:endParaRPr lang="es-CO" sz="1200" dirty="0"/>
          </a:p>
          <a:p>
            <a:pPr marL="0" indent="0">
              <a:buNone/>
            </a:pPr>
            <a:r>
              <a:rPr lang="es-ES" sz="1200" dirty="0"/>
              <a:t>- Juegos.</a:t>
            </a:r>
            <a:endParaRPr lang="es-CO" sz="1200" dirty="0"/>
          </a:p>
          <a:p>
            <a:pPr marL="0" indent="0">
              <a:buNone/>
            </a:pPr>
            <a:r>
              <a:rPr lang="es-ES" sz="1200" dirty="0"/>
              <a:t>- Teleeducación</a:t>
            </a:r>
            <a:r>
              <a:rPr lang="es-ES" sz="1200" dirty="0" smtClean="0"/>
              <a:t>.</a:t>
            </a:r>
            <a:endParaRPr lang="es-CO" sz="1200" dirty="0"/>
          </a:p>
        </p:txBody>
      </p:sp>
      <p:sp>
        <p:nvSpPr>
          <p:cNvPr id="7" name="Content Placeholder 6"/>
          <p:cNvSpPr>
            <a:spLocks noGrp="1"/>
          </p:cNvSpPr>
          <p:nvPr>
            <p:ph sz="quarter" idx="4"/>
          </p:nvPr>
        </p:nvSpPr>
        <p:spPr>
          <a:xfrm>
            <a:off x="4730750" y="2320347"/>
            <a:ext cx="3887788" cy="3684588"/>
          </a:xfrm>
        </p:spPr>
        <p:txBody>
          <a:bodyPr/>
          <a:lstStyle/>
          <a:p>
            <a:pPr marL="0" indent="0">
              <a:buNone/>
            </a:pPr>
            <a:r>
              <a:rPr lang="es-ES" sz="1200" dirty="0" smtClean="0"/>
              <a:t>- Teleeducación</a:t>
            </a:r>
            <a:r>
              <a:rPr lang="es-ES" sz="1200" dirty="0"/>
              <a:t>.</a:t>
            </a:r>
            <a:endParaRPr lang="es-CO" sz="1200" dirty="0"/>
          </a:p>
          <a:p>
            <a:pPr marL="0" indent="0">
              <a:buNone/>
            </a:pPr>
            <a:r>
              <a:rPr lang="es-ES" sz="1200" dirty="0"/>
              <a:t>- Audio.</a:t>
            </a:r>
            <a:endParaRPr lang="es-CO" sz="1200" dirty="0"/>
          </a:p>
          <a:p>
            <a:pPr marL="0" indent="0">
              <a:buNone/>
            </a:pPr>
            <a:r>
              <a:rPr lang="es-ES" sz="1200" dirty="0"/>
              <a:t>- Video e imagen.</a:t>
            </a:r>
            <a:endParaRPr lang="es-CO" sz="1200" dirty="0"/>
          </a:p>
          <a:p>
            <a:pPr marL="0" lvl="0" indent="0">
              <a:buNone/>
            </a:pPr>
            <a:r>
              <a:rPr lang="es-ES" sz="1200" dirty="0" smtClean="0"/>
              <a:t>- Confort </a:t>
            </a:r>
            <a:r>
              <a:rPr lang="es-ES" sz="1200" dirty="0"/>
              <a:t>y ahorro energético.</a:t>
            </a:r>
            <a:endParaRPr lang="es-CO" sz="1200" dirty="0"/>
          </a:p>
          <a:p>
            <a:pPr marL="0" lvl="0" indent="0">
              <a:buNone/>
            </a:pPr>
            <a:r>
              <a:rPr lang="es-ES" sz="1200" dirty="0" smtClean="0"/>
              <a:t>- Gestión </a:t>
            </a:r>
            <a:r>
              <a:rPr lang="es-ES" sz="1200" dirty="0"/>
              <a:t>y actividades económicas.</a:t>
            </a:r>
            <a:endParaRPr lang="es-CO" sz="1200" dirty="0"/>
          </a:p>
          <a:p>
            <a:pPr marL="0" indent="0">
              <a:buNone/>
            </a:pPr>
            <a:r>
              <a:rPr lang="es-ES" sz="1200" dirty="0"/>
              <a:t>- Telefinanzas.</a:t>
            </a:r>
            <a:endParaRPr lang="es-CO" sz="1200" dirty="0"/>
          </a:p>
          <a:p>
            <a:pPr marL="0" indent="0">
              <a:buNone/>
            </a:pPr>
            <a:r>
              <a:rPr lang="es-ES" sz="1200" dirty="0"/>
              <a:t>- Telecomercio.</a:t>
            </a:r>
            <a:endParaRPr lang="es-CO" sz="1200" dirty="0"/>
          </a:p>
          <a:p>
            <a:pPr marL="0" indent="0">
              <a:buNone/>
            </a:pPr>
            <a:r>
              <a:rPr lang="es-ES" sz="1200" dirty="0"/>
              <a:t>- Teletrabajo.</a:t>
            </a:r>
            <a:endParaRPr lang="es-CO" sz="1200" dirty="0"/>
          </a:p>
          <a:p>
            <a:pPr marL="0" indent="0">
              <a:buNone/>
            </a:pPr>
            <a:r>
              <a:rPr lang="es-ES" sz="1200" dirty="0"/>
              <a:t>-Teleadministracion.</a:t>
            </a:r>
            <a:endParaRPr lang="es-CO" sz="1200" dirty="0"/>
          </a:p>
          <a:p>
            <a:endParaRPr lang="es-CO" dirty="0"/>
          </a:p>
        </p:txBody>
      </p:sp>
    </p:spTree>
    <p:extLst>
      <p:ext uri="{BB962C8B-B14F-4D97-AF65-F5344CB8AC3E}">
        <p14:creationId xmlns:p14="http://schemas.microsoft.com/office/powerpoint/2010/main" val="2969640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Planteamiento del Problema</a:t>
            </a:r>
            <a:endParaRPr lang="es-CO" dirty="0"/>
          </a:p>
        </p:txBody>
      </p:sp>
      <p:sp>
        <p:nvSpPr>
          <p:cNvPr id="3" name="Content Placeholder 2"/>
          <p:cNvSpPr>
            <a:spLocks noGrp="1"/>
          </p:cNvSpPr>
          <p:nvPr>
            <p:ph idx="1"/>
          </p:nvPr>
        </p:nvSpPr>
        <p:spPr>
          <a:xfrm>
            <a:off x="628650" y="1250974"/>
            <a:ext cx="7886700" cy="4351338"/>
          </a:xfrm>
        </p:spPr>
        <p:txBody>
          <a:bodyPr/>
          <a:lstStyle/>
          <a:p>
            <a:r>
              <a:rPr lang="es-ES" sz="1400" dirty="0"/>
              <a:t>Existe el gusto por la naturaleza y pasión por el desarrollo progresivo en las zonas rurales, donde no sólo sus habitantes viven de sus labores de siembra y cosecha, sino que éstas además pueden representar el sustento alimentario de este país, de allí que se quiera fomentar el interés en esta forma de vivir. Muchas regiones rurales con baja densidad poblacional carecen de servicios de comunicación que faciliten el control y gestión de los bienes allí presentes, esto representa un problema para algunas personas o grupos empresariales de las zonas urbanas que quieren tener control sobre la gestión de activos propios de las zonas rurales, tales como: fincas, ganado, cultivos agropecuarios o préstamos de bienes laborales como herramientas de trabajo, en ocasiones puede ser desafiante para las zonas urbanas tener el control oportuno sobre las propiedades rurales de manera que se pueda atender en tiempo real a las necesidades que se presentan de un momento a otro, esta dificultad puede resultar en interrupciones y pérdidas progresivas en el campo que se pudieran evitar haciendo uso eficiente y versátil de las herramientas que la tecnología y comunicaciones han puesto al servicio de la humanidad, es por eso que con sistemas automatizados a implementar</a:t>
            </a:r>
            <a:r>
              <a:rPr lang="es-CO" sz="1400" dirty="0"/>
              <a:t>, los cuales son los dispositivos </a:t>
            </a:r>
            <a:r>
              <a:rPr lang="es-CO" sz="1400" dirty="0" err="1"/>
              <a:t>rf</a:t>
            </a:r>
            <a:r>
              <a:rPr lang="es-CO" sz="1400" dirty="0"/>
              <a:t>  e inalámbricos (nfr24l01, hc-05 y hc-06) para las transmisiones de datos de forma remota, se quiera gestionar todos los datos recopilados en el sistema de información que se piensa implementar</a:t>
            </a:r>
            <a:r>
              <a:rPr lang="es-CO" sz="1400" dirty="0" smtClean="0"/>
              <a:t>.</a:t>
            </a:r>
            <a:endParaRPr lang="es-CO" sz="1600" dirty="0"/>
          </a:p>
          <a:p>
            <a:endParaRPr lang="es-CO" sz="1600" dirty="0"/>
          </a:p>
        </p:txBody>
      </p:sp>
    </p:spTree>
    <p:extLst>
      <p:ext uri="{BB962C8B-B14F-4D97-AF65-F5344CB8AC3E}">
        <p14:creationId xmlns:p14="http://schemas.microsoft.com/office/powerpoint/2010/main" val="1754271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Pregunta Problema</a:t>
            </a:r>
            <a:endParaRPr lang="es-CO" dirty="0"/>
          </a:p>
        </p:txBody>
      </p:sp>
      <p:sp>
        <p:nvSpPr>
          <p:cNvPr id="3" name="Content Placeholder 2"/>
          <p:cNvSpPr>
            <a:spLocks noGrp="1"/>
          </p:cNvSpPr>
          <p:nvPr>
            <p:ph idx="1"/>
          </p:nvPr>
        </p:nvSpPr>
        <p:spPr>
          <a:xfrm>
            <a:off x="628649" y="1825625"/>
            <a:ext cx="7988877" cy="2441575"/>
          </a:xfrm>
        </p:spPr>
        <p:txBody>
          <a:bodyPr/>
          <a:lstStyle/>
          <a:p>
            <a:pPr marL="0" indent="0">
              <a:buNone/>
            </a:pPr>
            <a:r>
              <a:rPr lang="es-ES" sz="4000" dirty="0" smtClean="0"/>
              <a:t>¿En que aspectos la implementación de un sistema de información beneficia al campesino?</a:t>
            </a:r>
            <a:endParaRPr lang="es-CO" sz="4000" dirty="0"/>
          </a:p>
        </p:txBody>
      </p:sp>
    </p:spTree>
    <p:extLst>
      <p:ext uri="{BB962C8B-B14F-4D97-AF65-F5344CB8AC3E}">
        <p14:creationId xmlns:p14="http://schemas.microsoft.com/office/powerpoint/2010/main" val="100681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12734</TotalTime>
  <Words>1229</Words>
  <Application>Microsoft Office PowerPoint</Application>
  <PresentationFormat>Presentación en pantalla (4:3)</PresentationFormat>
  <Paragraphs>69</Paragraphs>
  <Slides>14</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14</vt:i4>
      </vt:variant>
    </vt:vector>
  </HeadingPairs>
  <TitlesOfParts>
    <vt:vector size="22" baseType="lpstr">
      <vt:lpstr>ＭＳ Ｐゴシック</vt:lpstr>
      <vt:lpstr>ＭＳ Ｐゴシック</vt:lpstr>
      <vt:lpstr>Arial</vt:lpstr>
      <vt:lpstr>Calibri</vt:lpstr>
      <vt:lpstr>Calibri Light</vt:lpstr>
      <vt:lpstr>Wingdings</vt:lpstr>
      <vt:lpstr>Tema de Office</vt:lpstr>
      <vt:lpstr>Diseño personalizado</vt:lpstr>
      <vt:lpstr>Presentación de PowerPoint</vt:lpstr>
      <vt:lpstr>Introducción</vt:lpstr>
      <vt:lpstr>Domótica. </vt:lpstr>
      <vt:lpstr>Ventajas de sistemas domótica </vt:lpstr>
      <vt:lpstr>Origen de Domótica.</vt:lpstr>
      <vt:lpstr>  Impacto Social. </vt:lpstr>
      <vt:lpstr>Aplicaciones y servicios que ofrece los sistemas de domótica </vt:lpstr>
      <vt:lpstr>Planteamiento del Problema</vt:lpstr>
      <vt:lpstr>Pregunta Problema</vt:lpstr>
      <vt:lpstr>  Objetivo General.</vt:lpstr>
      <vt:lpstr>  Objetivos Específicos </vt:lpstr>
      <vt:lpstr>Alcances y Limitaciones</vt:lpstr>
      <vt:lpstr>Metodología El tipo de metodología que se va a trabajar es de tipo deductivo, en forma general se describen las tareas normales en el sector campestre dentro de los cuales se partirán en 5 tareas tituladas. </vt:lpstr>
      <vt:lpstr>Finca de uvero (Umbita-boyaca)</vt:lpstr>
    </vt:vector>
  </TitlesOfParts>
  <Company>UCatolica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MercadeoUCC mercadeo</dc:creator>
  <cp:lastModifiedBy>juanpa_2781</cp:lastModifiedBy>
  <cp:revision>609</cp:revision>
  <cp:lastPrinted>2016-09-28T15:05:48Z</cp:lastPrinted>
  <dcterms:created xsi:type="dcterms:W3CDTF">2014-12-09T14:37:51Z</dcterms:created>
  <dcterms:modified xsi:type="dcterms:W3CDTF">2021-06-02T16:45:18Z</dcterms:modified>
</cp:coreProperties>
</file>