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876" y="1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9BDB00-BF70-4135-9D95-6677ED5F5098}"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9BDB00-BF70-4135-9D95-6677ED5F5098}"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9BDB00-BF70-4135-9D95-6677ED5F5098}"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9BDB00-BF70-4135-9D95-6677ED5F5098}"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9BDB00-BF70-4135-9D95-6677ED5F5098}" type="datetimeFigureOut">
              <a:rPr lang="en-US" smtClean="0"/>
              <a:pPr/>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9BDB00-BF70-4135-9D95-6677ED5F5098}"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9BDB00-BF70-4135-9D95-6677ED5F5098}" type="datetimeFigureOut">
              <a:rPr lang="en-US" smtClean="0"/>
              <a:pPr/>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9BDB00-BF70-4135-9D95-6677ED5F5098}" type="datetimeFigureOut">
              <a:rPr lang="en-US" smtClean="0"/>
              <a:pPr/>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BDB00-BF70-4135-9D95-6677ED5F5098}" type="datetimeFigureOut">
              <a:rPr lang="en-US" smtClean="0"/>
              <a:pPr/>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9BDB00-BF70-4135-9D95-6677ED5F5098}"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9BDB00-BF70-4135-9D95-6677ED5F5098}" type="datetimeFigureOut">
              <a:rPr lang="en-US" smtClean="0"/>
              <a:pPr/>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49350-1624-44FA-BFAA-52AD8E8080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BDB00-BF70-4135-9D95-6677ED5F5098}" type="datetimeFigureOut">
              <a:rPr lang="en-US" smtClean="0"/>
              <a:pPr/>
              <a:t>5/21/2023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49350-1624-44FA-BFAA-52AD8E8080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Online Shoppers Intentions</a:t>
            </a:r>
            <a:endParaRPr lang="en-US" dirty="0"/>
          </a:p>
        </p:txBody>
      </p:sp>
      <p:sp>
        <p:nvSpPr>
          <p:cNvPr id="5" name="Content Placeholder 4"/>
          <p:cNvSpPr>
            <a:spLocks noGrp="1"/>
          </p:cNvSpPr>
          <p:nvPr>
            <p:ph idx="1"/>
          </p:nvPr>
        </p:nvSpPr>
        <p:spPr>
          <a:xfrm>
            <a:off x="457200" y="1340768"/>
            <a:ext cx="8229600" cy="4525963"/>
          </a:xfrm>
        </p:spPr>
        <p:txBody>
          <a:bodyPr>
            <a:normAutofit/>
          </a:bodyPr>
          <a:lstStyle/>
          <a:p>
            <a:r>
              <a:rPr lang="en-US" sz="1600" dirty="0">
                <a:latin typeface="Times New Roman" pitchFamily="18" charset="0"/>
                <a:cs typeface="Times New Roman" pitchFamily="18" charset="0"/>
              </a:rPr>
              <a:t>This is the data of an online retailing company where they are trying to find which online shopper will generate revenue by his/her online shoppers’ activity on their site.</a:t>
            </a:r>
            <a:endParaRPr lang="en-IN" sz="1600" dirty="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The following are the variables given to us :</a:t>
            </a:r>
          </a:p>
          <a:p>
            <a:r>
              <a:rPr lang="en-US" sz="1600" dirty="0" smtClean="0">
                <a:latin typeface="Times New Roman" pitchFamily="18" charset="0"/>
                <a:cs typeface="Times New Roman" pitchFamily="18" charset="0"/>
              </a:rPr>
              <a:t>'Administrative', '</a:t>
            </a:r>
            <a:r>
              <a:rPr lang="en-US" sz="1600" dirty="0" err="1" smtClean="0">
                <a:latin typeface="Times New Roman" pitchFamily="18" charset="0"/>
                <a:cs typeface="Times New Roman" pitchFamily="18" charset="0"/>
              </a:rPr>
              <a:t>Administrative_Duration</a:t>
            </a:r>
            <a:r>
              <a:rPr lang="en-US" sz="1600" dirty="0" smtClean="0">
                <a:latin typeface="Times New Roman" pitchFamily="18" charset="0"/>
                <a:cs typeface="Times New Roman" pitchFamily="18" charset="0"/>
              </a:rPr>
              <a:t>', 'Informational', '</a:t>
            </a:r>
            <a:r>
              <a:rPr lang="en-US" sz="1600" dirty="0" err="1" smtClean="0">
                <a:latin typeface="Times New Roman" pitchFamily="18" charset="0"/>
                <a:cs typeface="Times New Roman" pitchFamily="18" charset="0"/>
              </a:rPr>
              <a:t>Informational_Duration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ProductRelated</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ProductRelated_Duration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BounceRates</a:t>
            </a:r>
            <a:r>
              <a:rPr lang="en-US" sz="1600" dirty="0" smtClean="0">
                <a:latin typeface="Times New Roman" pitchFamily="18" charset="0"/>
                <a:cs typeface="Times New Roman" pitchFamily="18" charset="0"/>
              </a:rPr>
              <a:t> in %', '</a:t>
            </a:r>
            <a:r>
              <a:rPr lang="en-US" sz="1600" dirty="0" err="1" smtClean="0">
                <a:latin typeface="Times New Roman" pitchFamily="18" charset="0"/>
                <a:cs typeface="Times New Roman" pitchFamily="18" charset="0"/>
              </a:rPr>
              <a:t>ExitRates</a:t>
            </a:r>
            <a:r>
              <a:rPr lang="en-US" sz="1600" dirty="0" smtClean="0">
                <a:latin typeface="Times New Roman" pitchFamily="18" charset="0"/>
                <a:cs typeface="Times New Roman" pitchFamily="18" charset="0"/>
              </a:rPr>
              <a:t> in %', '</a:t>
            </a:r>
            <a:r>
              <a:rPr lang="en-US" sz="1600" dirty="0" err="1" smtClean="0">
                <a:latin typeface="Times New Roman" pitchFamily="18" charset="0"/>
                <a:cs typeface="Times New Roman" pitchFamily="18" charset="0"/>
              </a:rPr>
              <a:t>PageValues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SpecialDay</a:t>
            </a:r>
            <a:r>
              <a:rPr lang="en-US" sz="1600" dirty="0" smtClean="0">
                <a:latin typeface="Times New Roman" pitchFamily="18" charset="0"/>
                <a:cs typeface="Times New Roman" pitchFamily="18" charset="0"/>
              </a:rPr>
              <a:t> (probability)', 'Month', '</a:t>
            </a:r>
            <a:r>
              <a:rPr lang="en-US" sz="1600" dirty="0" err="1" smtClean="0">
                <a:latin typeface="Times New Roman" pitchFamily="18" charset="0"/>
                <a:cs typeface="Times New Roman" pitchFamily="18" charset="0"/>
              </a:rPr>
              <a:t>OperatingSystems</a:t>
            </a:r>
            <a:r>
              <a:rPr lang="en-US" sz="1600" dirty="0" smtClean="0">
                <a:latin typeface="Times New Roman" pitchFamily="18" charset="0"/>
                <a:cs typeface="Times New Roman" pitchFamily="18" charset="0"/>
              </a:rPr>
              <a:t>', 'Browser', 'Region', '</a:t>
            </a:r>
            <a:r>
              <a:rPr lang="en-US" sz="1600" dirty="0" err="1" smtClean="0">
                <a:latin typeface="Times New Roman" pitchFamily="18" charset="0"/>
                <a:cs typeface="Times New Roman" pitchFamily="18" charset="0"/>
              </a:rPr>
              <a:t>TrafficType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VisitorType</a:t>
            </a:r>
            <a:r>
              <a:rPr lang="en-US" sz="1600" dirty="0" smtClean="0">
                <a:latin typeface="Times New Roman" pitchFamily="18" charset="0"/>
                <a:cs typeface="Times New Roman" pitchFamily="18" charset="0"/>
              </a:rPr>
              <a:t>', 'Weekend', 'Revenue</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As we want to know whether customer have generated revenue or not, our </a:t>
            </a:r>
            <a:r>
              <a:rPr lang="en-US" sz="1600" b="1" dirty="0" smtClean="0">
                <a:latin typeface="Times New Roman" pitchFamily="18" charset="0"/>
                <a:cs typeface="Times New Roman" pitchFamily="18" charset="0"/>
              </a:rPr>
              <a:t>output/target variable is ‘Revenue’.</a:t>
            </a:r>
          </a:p>
          <a:p>
            <a:r>
              <a:rPr lang="en-US" sz="1600" dirty="0" smtClean="0">
                <a:latin typeface="Times New Roman" pitchFamily="18" charset="0"/>
                <a:cs typeface="Times New Roman" pitchFamily="18" charset="0"/>
              </a:rPr>
              <a:t>As we have output/target variable it is a </a:t>
            </a:r>
            <a:r>
              <a:rPr lang="en-US" sz="1600" b="1" dirty="0" smtClean="0">
                <a:latin typeface="Times New Roman" pitchFamily="18" charset="0"/>
                <a:cs typeface="Times New Roman" pitchFamily="18" charset="0"/>
              </a:rPr>
              <a:t>Supervised Machine Learning model</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As the variable Revenue is of Boolean type, we can say it is a </a:t>
            </a:r>
            <a:r>
              <a:rPr lang="en-US" sz="1600" b="1" dirty="0" smtClean="0">
                <a:latin typeface="Times New Roman" pitchFamily="18" charset="0"/>
                <a:cs typeface="Times New Roman" pitchFamily="18" charset="0"/>
              </a:rPr>
              <a:t>classification problem</a:t>
            </a:r>
            <a:r>
              <a:rPr lang="en-US" sz="1600" b="1"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By using pandas profiling we came to know that </a:t>
            </a:r>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83257" y="4725144"/>
            <a:ext cx="6797055" cy="2227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Online Shoppers Intentions-(1)</a:t>
            </a:r>
            <a:endParaRPr lang="en-US" dirty="0"/>
          </a:p>
        </p:txBody>
      </p:sp>
      <p:sp>
        <p:nvSpPr>
          <p:cNvPr id="5" name="Content Placeholder 4"/>
          <p:cNvSpPr>
            <a:spLocks noGrp="1"/>
          </p:cNvSpPr>
          <p:nvPr>
            <p:ph idx="1"/>
          </p:nvPr>
        </p:nvSpPr>
        <p:spPr>
          <a:xfrm>
            <a:off x="457200" y="1340768"/>
            <a:ext cx="8229600" cy="4525963"/>
          </a:xfrm>
        </p:spPr>
        <p:txBody>
          <a:bodyPr>
            <a:normAutofit lnSpcReduction="10000"/>
          </a:bodyPr>
          <a:lstStyle/>
          <a:p>
            <a:pPr>
              <a:buNone/>
            </a:pPr>
            <a:r>
              <a:rPr lang="en-US" sz="1800" b="1" dirty="0" smtClean="0">
                <a:latin typeface="Times New Roman" pitchFamily="18" charset="0"/>
                <a:cs typeface="Times New Roman" pitchFamily="18" charset="0"/>
              </a:rPr>
              <a:t>Preprocessing</a:t>
            </a:r>
            <a:r>
              <a:rPr lang="en-US" sz="1600" b="1" dirty="0" smtClean="0">
                <a:latin typeface="Times New Roman" pitchFamily="18" charset="0"/>
                <a:cs typeface="Times New Roman" pitchFamily="18" charset="0"/>
              </a:rPr>
              <a:t>:</a:t>
            </a:r>
          </a:p>
          <a:p>
            <a:pPr>
              <a:buFont typeface="+mj-lt"/>
              <a:buAutoNum type="arabicPeriod"/>
            </a:pPr>
            <a:r>
              <a:rPr lang="en-US" sz="1600" b="1" dirty="0" smtClean="0">
                <a:latin typeface="Times New Roman" pitchFamily="18" charset="0"/>
                <a:cs typeface="Times New Roman" pitchFamily="18" charset="0"/>
              </a:rPr>
              <a:t>Missing values</a:t>
            </a:r>
            <a:r>
              <a:rPr lang="en-US" sz="1600" dirty="0" smtClean="0">
                <a:latin typeface="Times New Roman" pitchFamily="18" charset="0"/>
                <a:cs typeface="Times New Roman" pitchFamily="18" charset="0"/>
              </a:rPr>
              <a:t>: From the overview we came to know that no missing values are there</a:t>
            </a:r>
          </a:p>
          <a:p>
            <a:pPr>
              <a:buFont typeface="+mj-lt"/>
              <a:buAutoNum type="arabicPeriod"/>
            </a:pPr>
            <a:r>
              <a:rPr lang="en-US" sz="1600" b="1" dirty="0" smtClean="0">
                <a:latin typeface="Times New Roman" pitchFamily="18" charset="0"/>
                <a:cs typeface="Times New Roman" pitchFamily="18" charset="0"/>
              </a:rPr>
              <a:t>Duplicates rows removal</a:t>
            </a:r>
            <a:r>
              <a:rPr lang="en-US" sz="1600" dirty="0" smtClean="0">
                <a:latin typeface="Times New Roman" pitchFamily="18" charset="0"/>
                <a:cs typeface="Times New Roman" pitchFamily="18" charset="0"/>
              </a:rPr>
              <a:t>: most common duplicated rows are given in overview. We need to remove the duplicate rows which may result in reduced performance</a:t>
            </a:r>
          </a:p>
          <a:p>
            <a:pPr>
              <a:buFont typeface="+mj-lt"/>
              <a:buAutoNum type="arabicPeriod"/>
            </a:pPr>
            <a:r>
              <a:rPr lang="en-US" sz="1600" b="1" dirty="0" smtClean="0">
                <a:latin typeface="Times New Roman" pitchFamily="18" charset="0"/>
                <a:cs typeface="Times New Roman" pitchFamily="18" charset="0"/>
              </a:rPr>
              <a:t>Label encoder: </a:t>
            </a:r>
            <a:r>
              <a:rPr lang="en-US" sz="1600" dirty="0" smtClean="0">
                <a:latin typeface="Times New Roman" pitchFamily="18" charset="0"/>
                <a:cs typeface="Times New Roman" pitchFamily="18" charset="0"/>
              </a:rPr>
              <a:t>We need to convert the categorical and </a:t>
            </a:r>
            <a:r>
              <a:rPr lang="en-US" sz="1600" dirty="0" err="1" smtClean="0">
                <a:latin typeface="Times New Roman" pitchFamily="18" charset="0"/>
                <a:cs typeface="Times New Roman" pitchFamily="18" charset="0"/>
              </a:rPr>
              <a:t>boolean</a:t>
            </a:r>
            <a:r>
              <a:rPr lang="en-US" sz="1600" dirty="0" smtClean="0">
                <a:latin typeface="Times New Roman" pitchFamily="18" charset="0"/>
                <a:cs typeface="Times New Roman" pitchFamily="18" charset="0"/>
              </a:rPr>
              <a:t> variable types to numerical using label encoder.</a:t>
            </a:r>
          </a:p>
          <a:p>
            <a:pPr>
              <a:buFont typeface="+mj-lt"/>
              <a:buAutoNum type="arabicPeriod"/>
            </a:pPr>
            <a:r>
              <a:rPr lang="en-US" sz="1600" b="1" dirty="0" smtClean="0">
                <a:latin typeface="Times New Roman" pitchFamily="18" charset="0"/>
                <a:cs typeface="Times New Roman" pitchFamily="18" charset="0"/>
              </a:rPr>
              <a:t>Outlier removal: </a:t>
            </a:r>
            <a:r>
              <a:rPr lang="en-US" sz="1600" dirty="0" smtClean="0">
                <a:latin typeface="Times New Roman" pitchFamily="18" charset="0"/>
                <a:cs typeface="Times New Roman" pitchFamily="18" charset="0"/>
              </a:rPr>
              <a:t>Except 2 or 3 variables all the other variables are having outliers. Instead of treating each variable for outlier. We can do feature scaling to all the variables</a:t>
            </a:r>
          </a:p>
          <a:p>
            <a:pPr>
              <a:buFont typeface="+mj-lt"/>
              <a:buAutoNum type="arabicPeriod"/>
            </a:pPr>
            <a:r>
              <a:rPr lang="en-US" sz="1600" b="1" dirty="0" smtClean="0">
                <a:latin typeface="Times New Roman" pitchFamily="18" charset="0"/>
                <a:cs typeface="Times New Roman" pitchFamily="18" charset="0"/>
              </a:rPr>
              <a:t>Feature scaling</a:t>
            </a:r>
            <a:r>
              <a:rPr lang="en-US" sz="1600" dirty="0" smtClean="0">
                <a:latin typeface="Times New Roman" pitchFamily="18" charset="0"/>
                <a:cs typeface="Times New Roman" pitchFamily="18" charset="0"/>
              </a:rPr>
              <a:t>: We are using Standard </a:t>
            </a:r>
            <a:r>
              <a:rPr lang="en-US" sz="1600" dirty="0" err="1" smtClean="0">
                <a:latin typeface="Times New Roman" pitchFamily="18" charset="0"/>
                <a:cs typeface="Times New Roman" pitchFamily="18" charset="0"/>
              </a:rPr>
              <a:t>Scaler</a:t>
            </a:r>
            <a:r>
              <a:rPr lang="en-US" sz="1600" dirty="0" smtClean="0">
                <a:latin typeface="Times New Roman" pitchFamily="18" charset="0"/>
                <a:cs typeface="Times New Roman" pitchFamily="18" charset="0"/>
              </a:rPr>
              <a:t> for scaling as there are outliers</a:t>
            </a:r>
          </a:p>
          <a:p>
            <a:pPr>
              <a:buFont typeface="+mj-lt"/>
              <a:buAutoNum type="arabicPeriod"/>
            </a:pPr>
            <a:r>
              <a:rPr lang="en-US" sz="1600" b="1" dirty="0" smtClean="0">
                <a:latin typeface="Times New Roman" pitchFamily="18" charset="0"/>
                <a:cs typeface="Times New Roman" pitchFamily="18" charset="0"/>
              </a:rPr>
              <a:t>Imbalance dataset</a:t>
            </a:r>
            <a:r>
              <a:rPr lang="en-US" sz="1600" dirty="0" smtClean="0">
                <a:latin typeface="Times New Roman" pitchFamily="18" charset="0"/>
                <a:cs typeface="Times New Roman" pitchFamily="18" charset="0"/>
              </a:rPr>
              <a:t>: As we can see the data is imbalanced from the below picture. We are making it balanced using </a:t>
            </a:r>
            <a:r>
              <a:rPr lang="en-US" sz="1600" dirty="0" err="1" smtClean="0">
                <a:latin typeface="Times New Roman" pitchFamily="18" charset="0"/>
                <a:cs typeface="Times New Roman" pitchFamily="18" charset="0"/>
              </a:rPr>
              <a:t>RandomOverSampling</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Font typeface="+mj-lt"/>
              <a:buAutoNum type="arabicPeriod"/>
            </a:pPr>
            <a:endParaRPr lang="en-US" sz="1600" dirty="0" smtClean="0">
              <a:latin typeface="Times New Roman" pitchFamily="18" charset="0"/>
              <a:cs typeface="Times New Roman" pitchFamily="18" charset="0"/>
            </a:endParaRPr>
          </a:p>
          <a:p>
            <a:pPr>
              <a:buFont typeface="+mj-lt"/>
              <a:buAutoNum type="arabicPeriod"/>
            </a:pPr>
            <a:endParaRPr lang="en-US" sz="1600" dirty="0" smtClean="0">
              <a:latin typeface="Times New Roman" pitchFamily="18" charset="0"/>
              <a:cs typeface="Times New Roman" pitchFamily="18" charset="0"/>
            </a:endParaRPr>
          </a:p>
          <a:p>
            <a:pPr>
              <a:buFont typeface="+mj-lt"/>
              <a:buAutoNum type="arabicPeriod"/>
            </a:pPr>
            <a:endParaRPr lang="en-US" sz="1600" dirty="0" smtClean="0">
              <a:latin typeface="Times New Roman" pitchFamily="18" charset="0"/>
              <a:cs typeface="Times New Roman" pitchFamily="18" charset="0"/>
            </a:endParaRPr>
          </a:p>
          <a:p>
            <a:pPr>
              <a:buFont typeface="+mj-lt"/>
              <a:buAutoNum type="arabicPeriod"/>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By using Random Forest Model we got the highest F1 score.</a:t>
            </a:r>
            <a:endParaRPr lang="en-US" sz="16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699792" y="4293096"/>
            <a:ext cx="2228850" cy="102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Analysis on Data</a:t>
            </a:r>
            <a:endParaRPr lang="en-US" dirty="0"/>
          </a:p>
        </p:txBody>
      </p:sp>
      <p:sp>
        <p:nvSpPr>
          <p:cNvPr id="5" name="Content Placeholder 4"/>
          <p:cNvSpPr>
            <a:spLocks noGrp="1"/>
          </p:cNvSpPr>
          <p:nvPr>
            <p:ph idx="1"/>
          </p:nvPr>
        </p:nvSpPr>
        <p:spPr>
          <a:xfrm>
            <a:off x="457200" y="1340768"/>
            <a:ext cx="8229600" cy="4525963"/>
          </a:xfrm>
        </p:spPr>
        <p:txBody>
          <a:bodyPr>
            <a:normAutofit/>
          </a:bodyPr>
          <a:lstStyle/>
          <a:p>
            <a:r>
              <a:rPr lang="en-US" sz="1600" dirty="0" smtClean="0">
                <a:latin typeface="Times New Roman" pitchFamily="18" charset="0"/>
                <a:cs typeface="Times New Roman" pitchFamily="18" charset="0"/>
              </a:rPr>
              <a:t>From the data we can see that we have only details for 10 months. Where January and April months are missing.</a:t>
            </a:r>
          </a:p>
          <a:p>
            <a:r>
              <a:rPr lang="en-US" sz="1600" dirty="0" smtClean="0">
                <a:latin typeface="Times New Roman" pitchFamily="18" charset="0"/>
                <a:cs typeface="Times New Roman" pitchFamily="18" charset="0"/>
              </a:rPr>
              <a:t>We can see that most of the activities occurred in the months of May, Nov, Mar, Dec which is about 81% where the rest of 19% activity happened in the rest 6 months.</a:t>
            </a:r>
          </a:p>
          <a:p>
            <a:endParaRPr lang="en-US" sz="1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611560" y="2564904"/>
            <a:ext cx="8096250"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Analysis on </a:t>
            </a:r>
            <a:r>
              <a:rPr lang="en-US" dirty="0" smtClean="0"/>
              <a:t>Data-(1)</a:t>
            </a:r>
            <a:endParaRPr lang="en-US" dirty="0"/>
          </a:p>
        </p:txBody>
      </p:sp>
      <p:sp>
        <p:nvSpPr>
          <p:cNvPr id="5" name="Content Placeholder 4"/>
          <p:cNvSpPr>
            <a:spLocks noGrp="1"/>
          </p:cNvSpPr>
          <p:nvPr>
            <p:ph idx="1"/>
          </p:nvPr>
        </p:nvSpPr>
        <p:spPr>
          <a:xfrm>
            <a:off x="457200" y="1340768"/>
            <a:ext cx="8229600" cy="4525963"/>
          </a:xfrm>
        </p:spPr>
        <p:txBody>
          <a:bodyPr>
            <a:normAutofit/>
          </a:bodyPr>
          <a:lstStyle/>
          <a:p>
            <a:r>
              <a:rPr lang="en-US" sz="1600" dirty="0" smtClean="0">
                <a:latin typeface="Times New Roman" pitchFamily="18" charset="0"/>
                <a:cs typeface="Times New Roman" pitchFamily="18" charset="0"/>
              </a:rPr>
              <a:t>Though highest online shoppers activities were in May, but the highest revenue generated was in November</a:t>
            </a:r>
          </a:p>
          <a:p>
            <a:r>
              <a:rPr lang="en-US" sz="1600" dirty="0" smtClean="0">
                <a:latin typeface="Times New Roman" pitchFamily="18" charset="0"/>
                <a:cs typeface="Times New Roman" pitchFamily="18" charset="0"/>
              </a:rPr>
              <a:t>Most of the online shoppers activities were done by </a:t>
            </a:r>
            <a:r>
              <a:rPr lang="en-US" sz="1600" dirty="0" err="1" smtClean="0">
                <a:latin typeface="Times New Roman" pitchFamily="18" charset="0"/>
                <a:cs typeface="Times New Roman" pitchFamily="18" charset="0"/>
              </a:rPr>
              <a:t>Returning_customers</a:t>
            </a:r>
            <a:r>
              <a:rPr lang="en-US" sz="1600" dirty="0" smtClean="0">
                <a:latin typeface="Times New Roman" pitchFamily="18" charset="0"/>
                <a:cs typeface="Times New Roman" pitchFamily="18" charset="0"/>
              </a:rPr>
              <a:t> and the maximum revenue generated by </a:t>
            </a:r>
            <a:r>
              <a:rPr lang="en-US" sz="1600" dirty="0" err="1" smtClean="0">
                <a:latin typeface="Times New Roman" pitchFamily="18" charset="0"/>
                <a:cs typeface="Times New Roman" pitchFamily="18" charset="0"/>
              </a:rPr>
              <a:t>Returning_customers</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t="10613"/>
          <a:stretch>
            <a:fillRect/>
          </a:stretch>
        </p:blipFill>
        <p:spPr bwMode="auto">
          <a:xfrm>
            <a:off x="467544" y="2492896"/>
            <a:ext cx="4285084" cy="303231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t="9685"/>
          <a:stretch>
            <a:fillRect/>
          </a:stretch>
        </p:blipFill>
        <p:spPr bwMode="auto">
          <a:xfrm>
            <a:off x="4932040" y="2636912"/>
            <a:ext cx="3651901" cy="26858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Analysis on </a:t>
            </a:r>
            <a:r>
              <a:rPr lang="en-US" dirty="0" smtClean="0"/>
              <a:t>Data-(2)</a:t>
            </a:r>
            <a:endParaRPr lang="en-US" dirty="0"/>
          </a:p>
        </p:txBody>
      </p:sp>
      <p:sp>
        <p:nvSpPr>
          <p:cNvPr id="5" name="Content Placeholder 4"/>
          <p:cNvSpPr>
            <a:spLocks noGrp="1"/>
          </p:cNvSpPr>
          <p:nvPr>
            <p:ph idx="1"/>
          </p:nvPr>
        </p:nvSpPr>
        <p:spPr>
          <a:xfrm>
            <a:off x="457200" y="1340768"/>
            <a:ext cx="8229600" cy="4525963"/>
          </a:xfrm>
        </p:spPr>
        <p:txBody>
          <a:bodyPr>
            <a:normAutofit/>
          </a:bodyPr>
          <a:lstStyle/>
          <a:p>
            <a:r>
              <a:rPr lang="en-US" sz="1600" dirty="0" smtClean="0">
                <a:latin typeface="Times New Roman" pitchFamily="18" charset="0"/>
                <a:cs typeface="Times New Roman" pitchFamily="18" charset="0"/>
              </a:rPr>
              <a:t>The customers whose duration of time in </a:t>
            </a:r>
            <a:r>
              <a:rPr lang="en-US" sz="1600" dirty="0" err="1" smtClean="0">
                <a:latin typeface="Times New Roman" pitchFamily="18" charset="0"/>
                <a:cs typeface="Times New Roman" pitchFamily="18" charset="0"/>
              </a:rPr>
              <a:t>Administrative_duration</a:t>
            </a:r>
            <a:r>
              <a:rPr lang="en-US" sz="1600" dirty="0" smtClean="0">
                <a:latin typeface="Times New Roman" pitchFamily="18" charset="0"/>
                <a:cs typeface="Times New Roman" pitchFamily="18" charset="0"/>
              </a:rPr>
              <a:t> ,</a:t>
            </a:r>
            <a:r>
              <a:rPr lang="en-US" sz="1600" dirty="0" smtClean="0"/>
              <a:t> </a:t>
            </a:r>
            <a:r>
              <a:rPr lang="en-US" sz="1600" dirty="0" err="1" smtClean="0">
                <a:latin typeface="Times New Roman" pitchFamily="18" charset="0"/>
                <a:cs typeface="Times New Roman" pitchFamily="18" charset="0"/>
              </a:rPr>
              <a:t>ProductRelated_Duratio</a:t>
            </a:r>
            <a:r>
              <a:rPr lang="en-US" sz="1600" dirty="0" err="1" smtClean="0"/>
              <a:t>n</a:t>
            </a:r>
            <a:r>
              <a:rPr lang="en-US" sz="1600" dirty="0" smtClean="0"/>
              <a:t>, </a:t>
            </a:r>
            <a:r>
              <a:rPr lang="en-US" sz="1600" dirty="0" err="1" smtClean="0">
                <a:latin typeface="Times New Roman" pitchFamily="18" charset="0"/>
                <a:cs typeface="Times New Roman" pitchFamily="18" charset="0"/>
              </a:rPr>
              <a:t>Informational_Duration</a:t>
            </a:r>
            <a:r>
              <a:rPr lang="en-US" sz="1600" dirty="0" smtClean="0">
                <a:latin typeface="Times New Roman" pitchFamily="18" charset="0"/>
                <a:cs typeface="Times New Roman" pitchFamily="18" charset="0"/>
              </a:rPr>
              <a:t> is more have generated revenue.</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Exit Rates are high in the month of Feb and June</a:t>
            </a:r>
          </a:p>
        </p:txBody>
      </p:sp>
      <p:pic>
        <p:nvPicPr>
          <p:cNvPr id="2050" name="Picture 2"/>
          <p:cNvPicPr>
            <a:picLocks noChangeAspect="1" noChangeArrowheads="1"/>
          </p:cNvPicPr>
          <p:nvPr/>
        </p:nvPicPr>
        <p:blipFill>
          <a:blip r:embed="rId2" cstate="print"/>
          <a:srcRect/>
          <a:stretch>
            <a:fillRect/>
          </a:stretch>
        </p:blipFill>
        <p:spPr bwMode="auto">
          <a:xfrm>
            <a:off x="323529" y="2027056"/>
            <a:ext cx="2938612" cy="212202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012160" y="2037978"/>
            <a:ext cx="2952328" cy="2111102"/>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189391" y="2043247"/>
            <a:ext cx="2895520" cy="2105833"/>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323529" y="4509120"/>
            <a:ext cx="2952328" cy="21875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Analysis on </a:t>
            </a:r>
            <a:r>
              <a:rPr lang="en-US" dirty="0" smtClean="0"/>
              <a:t>Data-(3)</a:t>
            </a:r>
            <a:endParaRPr lang="en-US" dirty="0"/>
          </a:p>
        </p:txBody>
      </p:sp>
      <p:sp>
        <p:nvSpPr>
          <p:cNvPr id="5" name="Content Placeholder 4"/>
          <p:cNvSpPr>
            <a:spLocks noGrp="1"/>
          </p:cNvSpPr>
          <p:nvPr>
            <p:ph idx="1"/>
          </p:nvPr>
        </p:nvSpPr>
        <p:spPr>
          <a:xfrm>
            <a:off x="457200" y="1340768"/>
            <a:ext cx="8229600" cy="4525963"/>
          </a:xfrm>
        </p:spPr>
        <p:txBody>
          <a:bodyPr>
            <a:normAutofit/>
          </a:bodyPr>
          <a:lstStyle/>
          <a:p>
            <a:r>
              <a:rPr lang="en-US" sz="1600" dirty="0" smtClean="0">
                <a:latin typeface="Times New Roman" pitchFamily="18" charset="0"/>
                <a:cs typeface="Times New Roman" pitchFamily="18" charset="0"/>
              </a:rPr>
              <a:t>Only in the month of Feb, the Revenue generated on </a:t>
            </a:r>
            <a:r>
              <a:rPr lang="en-US" sz="1600" dirty="0" err="1" smtClean="0">
                <a:latin typeface="Times New Roman" pitchFamily="18" charset="0"/>
                <a:cs typeface="Times New Roman" pitchFamily="18" charset="0"/>
              </a:rPr>
              <a:t>SpecialDay</a:t>
            </a:r>
            <a:r>
              <a:rPr lang="en-US" sz="1600" dirty="0" smtClean="0">
                <a:latin typeface="Times New Roman" pitchFamily="18" charset="0"/>
                <a:cs typeface="Times New Roman" pitchFamily="18" charset="0"/>
              </a:rPr>
              <a:t> was highest</a:t>
            </a:r>
          </a:p>
          <a:p>
            <a:r>
              <a:rPr lang="en-US" sz="1600" dirty="0" smtClean="0">
                <a:latin typeface="Times New Roman" pitchFamily="18" charset="0"/>
                <a:cs typeface="Times New Roman" pitchFamily="18" charset="0"/>
              </a:rPr>
              <a:t>Revenue generated on Weekday is more than in Weekend</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Exit rates </a:t>
            </a:r>
            <a:r>
              <a:rPr lang="en-US" sz="1600" dirty="0" smtClean="0">
                <a:latin typeface="Times New Roman" pitchFamily="18" charset="0"/>
                <a:cs typeface="Times New Roman" pitchFamily="18" charset="0"/>
              </a:rPr>
              <a:t>in Feb and June are more which is negligible , as the activities in Feb and June  are less than 4%</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755576" y="1988841"/>
            <a:ext cx="2730935" cy="2017168"/>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427985" y="1988840"/>
            <a:ext cx="2691790" cy="201622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83568" y="4581128"/>
            <a:ext cx="2733220" cy="1943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1600" dirty="0" smtClean="0">
                <a:latin typeface="Times New Roman" pitchFamily="18" charset="0"/>
                <a:cs typeface="Times New Roman" pitchFamily="18" charset="0"/>
              </a:rPr>
              <a:t>As the Revenue generated in the month of November is highest. We should look into the offers, new products or products which have been sold in that month, so that we can try in other months to increase the revenue.</a:t>
            </a:r>
          </a:p>
          <a:p>
            <a:r>
              <a:rPr lang="en-US" sz="1600" dirty="0" smtClean="0">
                <a:latin typeface="Times New Roman" pitchFamily="18" charset="0"/>
                <a:cs typeface="Times New Roman" pitchFamily="18" charset="0"/>
              </a:rPr>
              <a:t>Special days and weekends are not contributing much for the generation of revenue, We should relook into the offers or items available for those particular days.</a:t>
            </a:r>
          </a:p>
          <a:p>
            <a:r>
              <a:rPr lang="en-US" sz="1600" dirty="0" smtClean="0">
                <a:latin typeface="Times New Roman" pitchFamily="18" charset="0"/>
                <a:cs typeface="Times New Roman" pitchFamily="18" charset="0"/>
              </a:rPr>
              <a:t>We should concentrate more on retaining the </a:t>
            </a:r>
            <a:r>
              <a:rPr lang="en-US" sz="1600" dirty="0" err="1" smtClean="0">
                <a:latin typeface="Times New Roman" pitchFamily="18" charset="0"/>
                <a:cs typeface="Times New Roman" pitchFamily="18" charset="0"/>
              </a:rPr>
              <a:t>Returning_visitor</a:t>
            </a:r>
            <a:r>
              <a:rPr lang="en-US" sz="1600" dirty="0" smtClean="0">
                <a:latin typeface="Times New Roman" pitchFamily="18" charset="0"/>
                <a:cs typeface="Times New Roman" pitchFamily="18" charset="0"/>
              </a:rPr>
              <a:t>  by giving them offers or bonus points for the next purchase.</a:t>
            </a:r>
          </a:p>
          <a:p>
            <a:r>
              <a:rPr lang="en-US" sz="1600" dirty="0" smtClean="0">
                <a:latin typeface="Times New Roman" pitchFamily="18" charset="0"/>
                <a:cs typeface="Times New Roman" pitchFamily="18" charset="0"/>
              </a:rPr>
              <a:t>Give special discounts if </a:t>
            </a:r>
            <a:r>
              <a:rPr lang="en-US" sz="1600" dirty="0" err="1" smtClean="0">
                <a:latin typeface="Times New Roman" pitchFamily="18" charset="0"/>
                <a:cs typeface="Times New Roman" pitchFamily="18" charset="0"/>
              </a:rPr>
              <a:t>Returning_visitor</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introduces </a:t>
            </a:r>
            <a:r>
              <a:rPr lang="en-US" sz="1600" dirty="0" err="1" smtClean="0">
                <a:latin typeface="Times New Roman" pitchFamily="18" charset="0"/>
                <a:cs typeface="Times New Roman" pitchFamily="18" charset="0"/>
              </a:rPr>
              <a:t>new_visitors</a:t>
            </a:r>
            <a:r>
              <a:rPr lang="en-US" sz="1600" dirty="0" smtClean="0">
                <a:latin typeface="Times New Roman" pitchFamily="18" charset="0"/>
                <a:cs typeface="Times New Roman" pitchFamily="18" charset="0"/>
              </a:rPr>
              <a:t> who purchase an item.</a:t>
            </a: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TotalTime>
  <Words>597</Words>
  <Application>Microsoft Office PowerPoint</Application>
  <PresentationFormat>On-screen Show (4:3)</PresentationFormat>
  <Paragraphs>61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Online Shoppers Intentions</vt:lpstr>
      <vt:lpstr>Online Shoppers Intentions-(1)</vt:lpstr>
      <vt:lpstr>General Analysis on Data</vt:lpstr>
      <vt:lpstr>General Analysis on Data-(1)</vt:lpstr>
      <vt:lpstr>General Analysis on Data-(2)</vt:lpstr>
      <vt:lpstr>General Analysis on Data-(3)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Intentions</dc:title>
  <dc:creator>HI</dc:creator>
  <cp:lastModifiedBy>HI</cp:lastModifiedBy>
  <cp:revision>4</cp:revision>
  <dcterms:created xsi:type="dcterms:W3CDTF">2023-05-17T11:35:38Z</dcterms:created>
  <dcterms:modified xsi:type="dcterms:W3CDTF">2023-05-21T07:20:23Z</dcterms:modified>
</cp:coreProperties>
</file>