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75" r:id="rId9"/>
    <p:sldId id="276" r:id="rId10"/>
    <p:sldId id="277" r:id="rId11"/>
    <p:sldId id="263" r:id="rId12"/>
    <p:sldId id="264" r:id="rId13"/>
    <p:sldId id="266" r:id="rId14"/>
    <p:sldId id="265" r:id="rId15"/>
    <p:sldId id="272" r:id="rId16"/>
    <p:sldId id="273" r:id="rId17"/>
    <p:sldId id="274" r:id="rId18"/>
    <p:sldId id="270" r:id="rId19"/>
  </p:sldIdLst>
  <p:sldSz cx="18288000" cy="10287000"/>
  <p:notesSz cx="6858000" cy="9144000"/>
  <p:embeddedFontLst>
    <p:embeddedFont>
      <p:font typeface="Cooper BT Light" panose="020B0604020202020204" charset="0"/>
      <p:regular r:id="rId20"/>
    </p:embeddedFont>
    <p:embeddedFont>
      <p:font typeface="Cooper BT Medium" panose="020B0604020202020204" charset="0"/>
      <p:regular r:id="rId21"/>
    </p:embeddedFont>
    <p:embeddedFont>
      <p:font typeface="TT Interphases" panose="020B0604020202020204" charset="0"/>
      <p:regular r:id="rId22"/>
    </p:embeddedFont>
    <p:embeddedFont>
      <p:font typeface="TT Interphases Bold"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25C14E-AD85-4BA3-A7F4-4E635A6ED062}" v="25" dt="2025-09-25T14:46:23.0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svg"/><Relationship Id="rId7" Type="http://schemas.openxmlformats.org/officeDocument/2006/relationships/image" Target="../media/image32.sv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svg"/><Relationship Id="rId5" Type="http://schemas.openxmlformats.org/officeDocument/2006/relationships/image" Target="../media/image30.svg"/><Relationship Id="rId10" Type="http://schemas.openxmlformats.org/officeDocument/2006/relationships/image" Target="../media/image23.svg"/><Relationship Id="rId4" Type="http://schemas.openxmlformats.org/officeDocument/2006/relationships/image" Target="../media/image29.svg"/><Relationship Id="rId9"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13.svg"/></Relationships>
</file>

<file path=ppt/slides/_rels/slide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sv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sv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D1A38"/>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0" y="0"/>
            <a:ext cx="8267700" cy="10287000"/>
            <a:chOff x="0" y="0"/>
            <a:chExt cx="8267700" cy="10287000"/>
          </a:xfrm>
        </p:grpSpPr>
        <p:sp>
          <p:nvSpPr>
            <p:cNvPr id="3" name="Freeform 3"/>
            <p:cNvSpPr/>
            <p:nvPr/>
          </p:nvSpPr>
          <p:spPr>
            <a:xfrm>
              <a:off x="0" y="0"/>
              <a:ext cx="8267700" cy="10287000"/>
            </a:xfrm>
            <a:custGeom>
              <a:avLst/>
              <a:gdLst/>
              <a:ahLst/>
              <a:cxnLst/>
              <a:rect l="l" t="t" r="r" b="b"/>
              <a:pathLst>
                <a:path w="8267700" h="10287000">
                  <a:moveTo>
                    <a:pt x="0" y="0"/>
                  </a:moveTo>
                  <a:lnTo>
                    <a:pt x="0" y="10287000"/>
                  </a:lnTo>
                  <a:lnTo>
                    <a:pt x="8267700" y="10287000"/>
                  </a:lnTo>
                  <a:lnTo>
                    <a:pt x="8267700" y="0"/>
                  </a:lnTo>
                  <a:close/>
                </a:path>
              </a:pathLst>
            </a:custGeom>
            <a:solidFill>
              <a:srgbClr val="A8C5FF"/>
            </a:solidFill>
          </p:spPr>
        </p:sp>
      </p:grpSp>
      <p:sp>
        <p:nvSpPr>
          <p:cNvPr id="6" name="TextBox 6"/>
          <p:cNvSpPr txBox="1"/>
          <p:nvPr/>
        </p:nvSpPr>
        <p:spPr>
          <a:xfrm>
            <a:off x="9296400" y="7277100"/>
            <a:ext cx="3935949" cy="426720"/>
          </a:xfrm>
          <a:prstGeom prst="rect">
            <a:avLst/>
          </a:prstGeom>
        </p:spPr>
        <p:txBody>
          <a:bodyPr lIns="0" tIns="0" rIns="0" bIns="0" rtlCol="0" anchor="t">
            <a:spAutoFit/>
          </a:bodyPr>
          <a:lstStyle/>
          <a:p>
            <a:pPr algn="l">
              <a:lnSpc>
                <a:spcPts val="3360"/>
              </a:lnSpc>
            </a:pPr>
            <a:r>
              <a:rPr lang="en-US" sz="2400" dirty="0">
                <a:solidFill>
                  <a:srgbClr val="A8C5FF"/>
                </a:solidFill>
                <a:latin typeface="TT Interphases"/>
                <a:ea typeface="TT Interphases"/>
                <a:cs typeface="TT Interphases"/>
                <a:sym typeface="TT Interphases"/>
              </a:rPr>
              <a:t>A Single-File 3D Arcade Game</a:t>
            </a:r>
          </a:p>
        </p:txBody>
      </p:sp>
      <p:sp>
        <p:nvSpPr>
          <p:cNvPr id="8" name="TextBox 8"/>
          <p:cNvSpPr txBox="1"/>
          <p:nvPr/>
        </p:nvSpPr>
        <p:spPr>
          <a:xfrm>
            <a:off x="9296400" y="569346"/>
            <a:ext cx="6286919" cy="4448032"/>
          </a:xfrm>
          <a:prstGeom prst="rect">
            <a:avLst/>
          </a:prstGeom>
        </p:spPr>
        <p:txBody>
          <a:bodyPr lIns="0" tIns="0" rIns="0" bIns="0" rtlCol="0" anchor="t">
            <a:spAutoFit/>
          </a:bodyPr>
          <a:lstStyle/>
          <a:p>
            <a:pPr algn="l">
              <a:lnSpc>
                <a:spcPts val="11476"/>
              </a:lnSpc>
            </a:pPr>
            <a:r>
              <a:rPr lang="en-US" sz="11499" dirty="0">
                <a:solidFill>
                  <a:srgbClr val="A8C5FF"/>
                </a:solidFill>
                <a:latin typeface="Cooper BT Light"/>
                <a:ea typeface="Cooper BT Light"/>
                <a:cs typeface="Cooper BT Light"/>
                <a:sym typeface="Cooper BT Light"/>
              </a:rPr>
              <a:t>Dodge Falling Blocks 3D</a:t>
            </a:r>
          </a:p>
        </p:txBody>
      </p:sp>
      <p:sp>
        <p:nvSpPr>
          <p:cNvPr id="9" name="TextBox 9"/>
          <p:cNvSpPr txBox="1"/>
          <p:nvPr/>
        </p:nvSpPr>
        <p:spPr>
          <a:xfrm>
            <a:off x="9296400" y="8572500"/>
            <a:ext cx="4572000" cy="461280"/>
          </a:xfrm>
          <a:prstGeom prst="rect">
            <a:avLst/>
          </a:prstGeom>
        </p:spPr>
        <p:txBody>
          <a:bodyPr wrap="square" lIns="0" tIns="0" rIns="0" bIns="0" rtlCol="0" anchor="t">
            <a:spAutoFit/>
          </a:bodyPr>
          <a:lstStyle/>
          <a:p>
            <a:pPr algn="l">
              <a:lnSpc>
                <a:spcPts val="3919"/>
              </a:lnSpc>
            </a:pPr>
            <a:r>
              <a:rPr lang="en-US" sz="2799" b="1" dirty="0">
                <a:solidFill>
                  <a:srgbClr val="A8C5FF"/>
                </a:solidFill>
                <a:latin typeface="TT Interphases Bold"/>
                <a:ea typeface="TT Interphases Bold"/>
                <a:cs typeface="TT Interphases Bold"/>
                <a:sym typeface="TT Interphases Bold"/>
              </a:rPr>
              <a:t>[Nithin </a:t>
            </a:r>
            <a:r>
              <a:rPr lang="en-US" sz="2799" b="1" dirty="0" err="1">
                <a:solidFill>
                  <a:srgbClr val="A8C5FF"/>
                </a:solidFill>
                <a:latin typeface="TT Interphases Bold"/>
                <a:ea typeface="TT Interphases Bold"/>
                <a:cs typeface="TT Interphases Bold"/>
                <a:sym typeface="TT Interphases Bold"/>
              </a:rPr>
              <a:t>kumar</a:t>
            </a:r>
            <a:r>
              <a:rPr lang="en-US" sz="2799" b="1" dirty="0">
                <a:solidFill>
                  <a:srgbClr val="A8C5FF"/>
                </a:solidFill>
                <a:latin typeface="TT Interphases Bold"/>
                <a:ea typeface="TT Interphases Bold"/>
                <a:cs typeface="TT Interphases Bold"/>
                <a:sym typeface="TT Interphases Bold"/>
              </a:rPr>
              <a:t> and team]</a:t>
            </a:r>
          </a:p>
        </p:txBody>
      </p:sp>
      <p:sp>
        <p:nvSpPr>
          <p:cNvPr id="12" name="Rectangle 1">
            <a:extLst>
              <a:ext uri="{FF2B5EF4-FFF2-40B4-BE49-F238E27FC236}">
                <a16:creationId xmlns:a16="http://schemas.microsoft.com/office/drawing/2014/main" id="{29415D93-5DEB-63A1-6869-4A6A8E8F3CC0}"/>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4" name="Picture 13">
            <a:extLst>
              <a:ext uri="{FF2B5EF4-FFF2-40B4-BE49-F238E27FC236}">
                <a16:creationId xmlns:a16="http://schemas.microsoft.com/office/drawing/2014/main" id="{92BF954A-25D3-F824-45D0-9F89444ECE22}"/>
              </a:ext>
            </a:extLst>
          </p:cNvPr>
          <p:cNvPicPr>
            <a:picLocks noChangeAspect="1"/>
          </p:cNvPicPr>
          <p:nvPr/>
        </p:nvPicPr>
        <p:blipFill>
          <a:blip r:embed="rId2"/>
          <a:stretch>
            <a:fillRect/>
          </a:stretch>
        </p:blipFill>
        <p:spPr>
          <a:xfrm>
            <a:off x="0" y="33245"/>
            <a:ext cx="8267700" cy="10183640"/>
          </a:xfrm>
          <a:prstGeom prst="rect">
            <a:avLst/>
          </a:prstGeom>
        </p:spPr>
      </p:pic>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D1A38"/>
        </a:solidFill>
        <a:effectLst/>
      </p:bgPr>
    </p:bg>
    <p:spTree>
      <p:nvGrpSpPr>
        <p:cNvPr id="1" name="">
          <a:extLst>
            <a:ext uri="{FF2B5EF4-FFF2-40B4-BE49-F238E27FC236}">
              <a16:creationId xmlns:a16="http://schemas.microsoft.com/office/drawing/2014/main" id="{C19C03E6-75FE-5614-90FB-2AA5F52FB3A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8E2D4D6-190D-9DFF-C84A-EBC99426D3D8}"/>
              </a:ext>
            </a:extLst>
          </p:cNvPr>
          <p:cNvSpPr txBox="1"/>
          <p:nvPr/>
        </p:nvSpPr>
        <p:spPr>
          <a:xfrm>
            <a:off x="6629400" y="30659"/>
            <a:ext cx="5489964" cy="769441"/>
          </a:xfrm>
          <a:prstGeom prst="rect">
            <a:avLst/>
          </a:prstGeom>
          <a:noFill/>
        </p:spPr>
        <p:txBody>
          <a:bodyPr wrap="none" rtlCol="0">
            <a:spAutoFit/>
          </a:bodyPr>
          <a:lstStyle/>
          <a:p>
            <a:r>
              <a:rPr lang="en-IN" sz="4400" dirty="0">
                <a:solidFill>
                  <a:schemeClr val="tx2">
                    <a:lumMod val="40000"/>
                    <a:lumOff val="60000"/>
                  </a:schemeClr>
                </a:solidFill>
              </a:rPr>
              <a:t>Power ups Class Effects</a:t>
            </a:r>
          </a:p>
        </p:txBody>
      </p:sp>
      <p:pic>
        <p:nvPicPr>
          <p:cNvPr id="5" name="Picture 4">
            <a:extLst>
              <a:ext uri="{FF2B5EF4-FFF2-40B4-BE49-F238E27FC236}">
                <a16:creationId xmlns:a16="http://schemas.microsoft.com/office/drawing/2014/main" id="{87792307-FB6E-3E3D-80EF-D7840B607ED0}"/>
              </a:ext>
            </a:extLst>
          </p:cNvPr>
          <p:cNvPicPr>
            <a:picLocks noChangeAspect="1"/>
          </p:cNvPicPr>
          <p:nvPr/>
        </p:nvPicPr>
        <p:blipFill>
          <a:blip r:embed="rId2"/>
          <a:stretch>
            <a:fillRect/>
          </a:stretch>
        </p:blipFill>
        <p:spPr>
          <a:xfrm>
            <a:off x="1409700" y="800100"/>
            <a:ext cx="15468600" cy="9486900"/>
          </a:xfrm>
          <a:prstGeom prst="rect">
            <a:avLst/>
          </a:prstGeom>
        </p:spPr>
      </p:pic>
    </p:spTree>
    <p:extLst>
      <p:ext uri="{BB962C8B-B14F-4D97-AF65-F5344CB8AC3E}">
        <p14:creationId xmlns:p14="http://schemas.microsoft.com/office/powerpoint/2010/main" val="365525547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D1A38"/>
        </a:solidFill>
        <a:effectLst/>
      </p:bgPr>
    </p:bg>
    <p:spTree>
      <p:nvGrpSpPr>
        <p:cNvPr id="1" name=""/>
        <p:cNvGrpSpPr/>
        <p:nvPr/>
      </p:nvGrpSpPr>
      <p:grpSpPr>
        <a:xfrm>
          <a:off x="0" y="0"/>
          <a:ext cx="0" cy="0"/>
          <a:chOff x="0" y="0"/>
          <a:chExt cx="0" cy="0"/>
        </a:xfrm>
      </p:grpSpPr>
      <p:sp>
        <p:nvSpPr>
          <p:cNvPr id="2" name="Freeform 2"/>
          <p:cNvSpPr/>
          <p:nvPr/>
        </p:nvSpPr>
        <p:spPr>
          <a:xfrm>
            <a:off x="603247" y="3289297"/>
            <a:ext cx="5575259" cy="3080690"/>
          </a:xfrm>
          <a:custGeom>
            <a:avLst/>
            <a:gdLst/>
            <a:ahLst/>
            <a:cxnLst/>
            <a:rect l="l" t="t" r="r" b="b"/>
            <a:pathLst>
              <a:path w="5575259" h="3080690">
                <a:moveTo>
                  <a:pt x="0" y="0"/>
                </a:moveTo>
                <a:lnTo>
                  <a:pt x="5575259" y="0"/>
                </a:lnTo>
                <a:lnTo>
                  <a:pt x="5575259" y="3080690"/>
                </a:lnTo>
                <a:lnTo>
                  <a:pt x="0" y="308069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03247" y="6603063"/>
            <a:ext cx="5575259" cy="3080690"/>
          </a:xfrm>
          <a:custGeom>
            <a:avLst/>
            <a:gdLst/>
            <a:ahLst/>
            <a:cxnLst/>
            <a:rect l="l" t="t" r="r" b="b"/>
            <a:pathLst>
              <a:path w="5575259" h="3080690">
                <a:moveTo>
                  <a:pt x="0" y="0"/>
                </a:moveTo>
                <a:lnTo>
                  <a:pt x="5575259" y="0"/>
                </a:lnTo>
                <a:lnTo>
                  <a:pt x="5575259" y="3080690"/>
                </a:lnTo>
                <a:lnTo>
                  <a:pt x="0" y="3080690"/>
                </a:lnTo>
                <a:lnTo>
                  <a:pt x="0" y="0"/>
                </a:lnTo>
                <a:close/>
              </a:path>
            </a:pathLst>
          </a:custGeom>
          <a:blipFill>
            <a:blip r:embed="rId2">
              <a:extLst>
                <a:ext uri="{96DAC541-7B7A-43D3-8B79-37D633B846F1}">
                  <asvg:svgBlip xmlns:asvg="http://schemas.microsoft.com/office/drawing/2016/SVG/main" r:embed="rId4"/>
                </a:ext>
              </a:extLst>
            </a:blip>
            <a:stretch>
              <a:fillRect/>
            </a:stretch>
          </a:blipFill>
        </p:spPr>
      </p:sp>
      <p:sp>
        <p:nvSpPr>
          <p:cNvPr id="4" name="Freeform 4"/>
          <p:cNvSpPr/>
          <p:nvPr/>
        </p:nvSpPr>
        <p:spPr>
          <a:xfrm>
            <a:off x="6356347" y="3289297"/>
            <a:ext cx="5575259" cy="3080690"/>
          </a:xfrm>
          <a:custGeom>
            <a:avLst/>
            <a:gdLst/>
            <a:ahLst/>
            <a:cxnLst/>
            <a:rect l="l" t="t" r="r" b="b"/>
            <a:pathLst>
              <a:path w="5575259" h="3080690">
                <a:moveTo>
                  <a:pt x="0" y="0"/>
                </a:moveTo>
                <a:lnTo>
                  <a:pt x="5575259" y="0"/>
                </a:lnTo>
                <a:lnTo>
                  <a:pt x="5575259" y="3080690"/>
                </a:lnTo>
                <a:lnTo>
                  <a:pt x="0" y="3080690"/>
                </a:lnTo>
                <a:lnTo>
                  <a:pt x="0" y="0"/>
                </a:lnTo>
                <a:close/>
              </a:path>
            </a:pathLst>
          </a:custGeom>
          <a:blipFill>
            <a:blip r:embed="rId2">
              <a:extLst>
                <a:ext uri="{96DAC541-7B7A-43D3-8B79-37D633B846F1}">
                  <asvg:svgBlip xmlns:asvg="http://schemas.microsoft.com/office/drawing/2016/SVG/main" r:embed="rId5"/>
                </a:ext>
              </a:extLst>
            </a:blip>
            <a:stretch>
              <a:fillRect/>
            </a:stretch>
          </a:blipFill>
        </p:spPr>
      </p:sp>
      <p:sp>
        <p:nvSpPr>
          <p:cNvPr id="5" name="Freeform 5"/>
          <p:cNvSpPr/>
          <p:nvPr/>
        </p:nvSpPr>
        <p:spPr>
          <a:xfrm>
            <a:off x="6356347" y="6603063"/>
            <a:ext cx="5575259" cy="3080690"/>
          </a:xfrm>
          <a:custGeom>
            <a:avLst/>
            <a:gdLst/>
            <a:ahLst/>
            <a:cxnLst/>
            <a:rect l="l" t="t" r="r" b="b"/>
            <a:pathLst>
              <a:path w="5575259" h="3080690">
                <a:moveTo>
                  <a:pt x="0" y="0"/>
                </a:moveTo>
                <a:lnTo>
                  <a:pt x="5575259" y="0"/>
                </a:lnTo>
                <a:lnTo>
                  <a:pt x="5575259" y="3080690"/>
                </a:lnTo>
                <a:lnTo>
                  <a:pt x="0" y="3080690"/>
                </a:lnTo>
                <a:lnTo>
                  <a:pt x="0" y="0"/>
                </a:lnTo>
                <a:close/>
              </a:path>
            </a:pathLst>
          </a:custGeom>
          <a:blipFill>
            <a:blip r:embed="rId2">
              <a:extLst>
                <a:ext uri="{96DAC541-7B7A-43D3-8B79-37D633B846F1}">
                  <asvg:svgBlip xmlns:asvg="http://schemas.microsoft.com/office/drawing/2016/SVG/main" r:embed="rId6"/>
                </a:ext>
              </a:extLst>
            </a:blip>
            <a:stretch>
              <a:fillRect/>
            </a:stretch>
          </a:blipFill>
        </p:spPr>
      </p:sp>
      <p:sp>
        <p:nvSpPr>
          <p:cNvPr id="6" name="Freeform 6"/>
          <p:cNvSpPr/>
          <p:nvPr/>
        </p:nvSpPr>
        <p:spPr>
          <a:xfrm>
            <a:off x="12109447" y="3289297"/>
            <a:ext cx="5575259" cy="3080690"/>
          </a:xfrm>
          <a:custGeom>
            <a:avLst/>
            <a:gdLst/>
            <a:ahLst/>
            <a:cxnLst/>
            <a:rect l="l" t="t" r="r" b="b"/>
            <a:pathLst>
              <a:path w="5575259" h="3080690">
                <a:moveTo>
                  <a:pt x="0" y="0"/>
                </a:moveTo>
                <a:lnTo>
                  <a:pt x="5575259" y="0"/>
                </a:lnTo>
                <a:lnTo>
                  <a:pt x="5575259" y="3080690"/>
                </a:lnTo>
                <a:lnTo>
                  <a:pt x="0" y="3080690"/>
                </a:lnTo>
                <a:lnTo>
                  <a:pt x="0" y="0"/>
                </a:lnTo>
                <a:close/>
              </a:path>
            </a:pathLst>
          </a:custGeom>
          <a:blipFill>
            <a:blip r:embed="rId2">
              <a:extLst>
                <a:ext uri="{96DAC541-7B7A-43D3-8B79-37D633B846F1}">
                  <asvg:svgBlip xmlns:asvg="http://schemas.microsoft.com/office/drawing/2016/SVG/main" r:embed="rId7"/>
                </a:ext>
              </a:extLst>
            </a:blip>
            <a:stretch>
              <a:fillRect/>
            </a:stretch>
          </a:blipFill>
        </p:spPr>
      </p:sp>
      <p:sp>
        <p:nvSpPr>
          <p:cNvPr id="7" name="Freeform 7"/>
          <p:cNvSpPr/>
          <p:nvPr/>
        </p:nvSpPr>
        <p:spPr>
          <a:xfrm>
            <a:off x="12109447" y="6603063"/>
            <a:ext cx="5575259" cy="3080690"/>
          </a:xfrm>
          <a:custGeom>
            <a:avLst/>
            <a:gdLst/>
            <a:ahLst/>
            <a:cxnLst/>
            <a:rect l="l" t="t" r="r" b="b"/>
            <a:pathLst>
              <a:path w="5575259" h="3080690">
                <a:moveTo>
                  <a:pt x="0" y="0"/>
                </a:moveTo>
                <a:lnTo>
                  <a:pt x="5575259" y="0"/>
                </a:lnTo>
                <a:lnTo>
                  <a:pt x="5575259" y="3080690"/>
                </a:lnTo>
                <a:lnTo>
                  <a:pt x="0" y="3080690"/>
                </a:lnTo>
                <a:lnTo>
                  <a:pt x="0" y="0"/>
                </a:lnTo>
                <a:close/>
              </a:path>
            </a:pathLst>
          </a:custGeom>
          <a:blipFill>
            <a:blip r:embed="rId2">
              <a:extLst>
                <a:ext uri="{96DAC541-7B7A-43D3-8B79-37D633B846F1}">
                  <asvg:svgBlip xmlns:asvg="http://schemas.microsoft.com/office/drawing/2016/SVG/main" r:embed="rId8"/>
                </a:ext>
              </a:extLst>
            </a:blip>
            <a:stretch>
              <a:fillRect/>
            </a:stretch>
          </a:blipFill>
        </p:spPr>
      </p:sp>
      <p:sp>
        <p:nvSpPr>
          <p:cNvPr id="8" name="Freeform 8"/>
          <p:cNvSpPr/>
          <p:nvPr/>
        </p:nvSpPr>
        <p:spPr>
          <a:xfrm>
            <a:off x="16787365" y="628850"/>
            <a:ext cx="1567177" cy="1624451"/>
          </a:xfrm>
          <a:custGeom>
            <a:avLst/>
            <a:gdLst/>
            <a:ahLst/>
            <a:cxnLst/>
            <a:rect l="l" t="t" r="r" b="b"/>
            <a:pathLst>
              <a:path w="1567177" h="1624451">
                <a:moveTo>
                  <a:pt x="0" y="0"/>
                </a:moveTo>
                <a:lnTo>
                  <a:pt x="1567177" y="0"/>
                </a:lnTo>
                <a:lnTo>
                  <a:pt x="1567177" y="1624451"/>
                </a:lnTo>
                <a:lnTo>
                  <a:pt x="0" y="1624451"/>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9" name="TextBox 9"/>
          <p:cNvSpPr txBox="1"/>
          <p:nvPr/>
        </p:nvSpPr>
        <p:spPr>
          <a:xfrm>
            <a:off x="2237775" y="796833"/>
            <a:ext cx="14065053" cy="2020100"/>
          </a:xfrm>
          <a:prstGeom prst="rect">
            <a:avLst/>
          </a:prstGeom>
        </p:spPr>
        <p:txBody>
          <a:bodyPr lIns="0" tIns="0" rIns="0" bIns="0" rtlCol="0" anchor="t">
            <a:spAutoFit/>
          </a:bodyPr>
          <a:lstStyle/>
          <a:p>
            <a:pPr algn="ctr">
              <a:lnSpc>
                <a:spcPts val="7724"/>
              </a:lnSpc>
            </a:pPr>
            <a:r>
              <a:rPr lang="en-US" sz="7755">
                <a:solidFill>
                  <a:srgbClr val="A8C5FF"/>
                </a:solidFill>
                <a:latin typeface="Cooper BT Light"/>
                <a:ea typeface="Cooper BT Light"/>
                <a:cs typeface="Cooper BT Light"/>
                <a:sym typeface="Cooper BT Light"/>
              </a:rPr>
              <a:t>Main renderLoop Function Steps in Gameplay</a:t>
            </a:r>
          </a:p>
        </p:txBody>
      </p:sp>
      <p:sp>
        <p:nvSpPr>
          <p:cNvPr id="10" name="TextBox 10"/>
          <p:cNvSpPr txBox="1"/>
          <p:nvPr/>
        </p:nvSpPr>
        <p:spPr>
          <a:xfrm>
            <a:off x="1042397" y="3736515"/>
            <a:ext cx="2930681" cy="415138"/>
          </a:xfrm>
          <a:prstGeom prst="rect">
            <a:avLst/>
          </a:prstGeom>
        </p:spPr>
        <p:txBody>
          <a:bodyPr lIns="0" tIns="0" rIns="0" bIns="0" rtlCol="0" anchor="t">
            <a:spAutoFit/>
          </a:bodyPr>
          <a:lstStyle/>
          <a:p>
            <a:pPr algn="l">
              <a:lnSpc>
                <a:spcPts val="3370"/>
              </a:lnSpc>
            </a:pPr>
            <a:r>
              <a:rPr lang="en-US" sz="2407">
                <a:solidFill>
                  <a:srgbClr val="A8C5FF"/>
                </a:solidFill>
                <a:latin typeface="Cooper BT Medium"/>
                <a:ea typeface="Cooper BT Medium"/>
                <a:cs typeface="Cooper BT Medium"/>
                <a:sym typeface="Cooper BT Medium"/>
              </a:rPr>
              <a:t>Calculate delta time</a:t>
            </a:r>
          </a:p>
        </p:txBody>
      </p:sp>
      <p:sp>
        <p:nvSpPr>
          <p:cNvPr id="11" name="TextBox 11"/>
          <p:cNvSpPr txBox="1"/>
          <p:nvPr/>
        </p:nvSpPr>
        <p:spPr>
          <a:xfrm>
            <a:off x="1052132" y="7039794"/>
            <a:ext cx="3064507" cy="415138"/>
          </a:xfrm>
          <a:prstGeom prst="rect">
            <a:avLst/>
          </a:prstGeom>
        </p:spPr>
        <p:txBody>
          <a:bodyPr lIns="0" tIns="0" rIns="0" bIns="0" rtlCol="0" anchor="t">
            <a:spAutoFit/>
          </a:bodyPr>
          <a:lstStyle/>
          <a:p>
            <a:pPr algn="l">
              <a:lnSpc>
                <a:spcPts val="3370"/>
              </a:lnSpc>
            </a:pPr>
            <a:r>
              <a:rPr lang="en-US" sz="2407">
                <a:solidFill>
                  <a:srgbClr val="A8C5FF"/>
                </a:solidFill>
                <a:latin typeface="Cooper BT Medium"/>
                <a:ea typeface="Cooper BT Medium"/>
                <a:cs typeface="Cooper BT Medium"/>
                <a:sym typeface="Cooper BT Medium"/>
              </a:rPr>
              <a:t>Render scene update</a:t>
            </a:r>
          </a:p>
        </p:txBody>
      </p:sp>
      <p:sp>
        <p:nvSpPr>
          <p:cNvPr id="12" name="TextBox 12"/>
          <p:cNvSpPr txBox="1"/>
          <p:nvPr/>
        </p:nvSpPr>
        <p:spPr>
          <a:xfrm>
            <a:off x="6786029" y="3736515"/>
            <a:ext cx="3065716" cy="415138"/>
          </a:xfrm>
          <a:prstGeom prst="rect">
            <a:avLst/>
          </a:prstGeom>
        </p:spPr>
        <p:txBody>
          <a:bodyPr lIns="0" tIns="0" rIns="0" bIns="0" rtlCol="0" anchor="t">
            <a:spAutoFit/>
          </a:bodyPr>
          <a:lstStyle/>
          <a:p>
            <a:pPr algn="l">
              <a:lnSpc>
                <a:spcPts val="3370"/>
              </a:lnSpc>
            </a:pPr>
            <a:r>
              <a:rPr lang="en-US" sz="2407">
                <a:solidFill>
                  <a:srgbClr val="A8C5FF"/>
                </a:solidFill>
                <a:latin typeface="Cooper BT Medium"/>
                <a:ea typeface="Cooper BT Medium"/>
                <a:cs typeface="Cooper BT Medium"/>
                <a:sym typeface="Cooper BT Medium"/>
              </a:rPr>
              <a:t>Update game objects</a:t>
            </a:r>
          </a:p>
        </p:txBody>
      </p:sp>
      <p:sp>
        <p:nvSpPr>
          <p:cNvPr id="13" name="TextBox 13"/>
          <p:cNvSpPr txBox="1"/>
          <p:nvPr/>
        </p:nvSpPr>
        <p:spPr>
          <a:xfrm>
            <a:off x="6794049" y="6965966"/>
            <a:ext cx="4759042" cy="415138"/>
          </a:xfrm>
          <a:prstGeom prst="rect">
            <a:avLst/>
          </a:prstGeom>
        </p:spPr>
        <p:txBody>
          <a:bodyPr lIns="0" tIns="0" rIns="0" bIns="0" rtlCol="0" anchor="t">
            <a:spAutoFit/>
          </a:bodyPr>
          <a:lstStyle/>
          <a:p>
            <a:pPr algn="l">
              <a:lnSpc>
                <a:spcPts val="3370"/>
              </a:lnSpc>
            </a:pPr>
            <a:r>
              <a:rPr lang="en-US" sz="2407">
                <a:solidFill>
                  <a:srgbClr val="A8C5FF"/>
                </a:solidFill>
                <a:latin typeface="Cooper BT Medium"/>
                <a:ea typeface="Cooper BT Medium"/>
                <a:cs typeface="Cooper BT Medium"/>
                <a:sym typeface="Cooper BT Medium"/>
              </a:rPr>
              <a:t>Optimize rendering performance</a:t>
            </a:r>
          </a:p>
        </p:txBody>
      </p:sp>
      <p:sp>
        <p:nvSpPr>
          <p:cNvPr id="14" name="TextBox 14"/>
          <p:cNvSpPr txBox="1"/>
          <p:nvPr/>
        </p:nvSpPr>
        <p:spPr>
          <a:xfrm>
            <a:off x="12574924" y="3736515"/>
            <a:ext cx="2715254" cy="415138"/>
          </a:xfrm>
          <a:prstGeom prst="rect">
            <a:avLst/>
          </a:prstGeom>
        </p:spPr>
        <p:txBody>
          <a:bodyPr lIns="0" tIns="0" rIns="0" bIns="0" rtlCol="0" anchor="t">
            <a:spAutoFit/>
          </a:bodyPr>
          <a:lstStyle/>
          <a:p>
            <a:pPr algn="l">
              <a:lnSpc>
                <a:spcPts val="3370"/>
              </a:lnSpc>
            </a:pPr>
            <a:r>
              <a:rPr lang="en-US" sz="2407">
                <a:solidFill>
                  <a:srgbClr val="A8C5FF"/>
                </a:solidFill>
                <a:latin typeface="Cooper BT Medium"/>
                <a:ea typeface="Cooper BT Medium"/>
                <a:cs typeface="Cooper BT Medium"/>
                <a:sym typeface="Cooper BT Medium"/>
              </a:rPr>
              <a:t>Collision detection</a:t>
            </a:r>
          </a:p>
        </p:txBody>
      </p:sp>
      <p:sp>
        <p:nvSpPr>
          <p:cNvPr id="15" name="TextBox 15"/>
          <p:cNvSpPr txBox="1"/>
          <p:nvPr/>
        </p:nvSpPr>
        <p:spPr>
          <a:xfrm>
            <a:off x="12582944" y="7039794"/>
            <a:ext cx="2957627" cy="415138"/>
          </a:xfrm>
          <a:prstGeom prst="rect">
            <a:avLst/>
          </a:prstGeom>
        </p:spPr>
        <p:txBody>
          <a:bodyPr lIns="0" tIns="0" rIns="0" bIns="0" rtlCol="0" anchor="t">
            <a:spAutoFit/>
          </a:bodyPr>
          <a:lstStyle/>
          <a:p>
            <a:pPr algn="l">
              <a:lnSpc>
                <a:spcPts val="3370"/>
              </a:lnSpc>
            </a:pPr>
            <a:r>
              <a:rPr lang="en-US" sz="2407">
                <a:solidFill>
                  <a:srgbClr val="A8C5FF"/>
                </a:solidFill>
                <a:latin typeface="Cooper BT Medium"/>
                <a:ea typeface="Cooper BT Medium"/>
                <a:cs typeface="Cooper BT Medium"/>
                <a:sym typeface="Cooper BT Medium"/>
              </a:rPr>
              <a:t>Manage game states</a:t>
            </a:r>
          </a:p>
        </p:txBody>
      </p:sp>
      <p:sp>
        <p:nvSpPr>
          <p:cNvPr id="16" name="TextBox 16"/>
          <p:cNvSpPr txBox="1"/>
          <p:nvPr/>
        </p:nvSpPr>
        <p:spPr>
          <a:xfrm>
            <a:off x="1044111" y="5176466"/>
            <a:ext cx="3914689" cy="708708"/>
          </a:xfrm>
          <a:prstGeom prst="rect">
            <a:avLst/>
          </a:prstGeom>
        </p:spPr>
        <p:txBody>
          <a:bodyPr lIns="0" tIns="0" rIns="0" bIns="0" rtlCol="0" anchor="t">
            <a:spAutoFit/>
          </a:bodyPr>
          <a:lstStyle/>
          <a:p>
            <a:pPr algn="l">
              <a:lnSpc>
                <a:spcPts val="2774"/>
              </a:lnSpc>
            </a:pPr>
            <a:r>
              <a:rPr lang="en-US" sz="2190">
                <a:solidFill>
                  <a:srgbClr val="A8C5FF"/>
                </a:solidFill>
                <a:latin typeface="TT Interphases"/>
                <a:ea typeface="TT Interphases"/>
                <a:cs typeface="TT Interphases"/>
                <a:sym typeface="TT Interphases"/>
              </a:rPr>
              <a:t>This measures the time between frames for smooth animations.</a:t>
            </a:r>
          </a:p>
        </p:txBody>
      </p:sp>
      <p:sp>
        <p:nvSpPr>
          <p:cNvPr id="17" name="TextBox 17"/>
          <p:cNvSpPr txBox="1"/>
          <p:nvPr/>
        </p:nvSpPr>
        <p:spPr>
          <a:xfrm>
            <a:off x="1028700" y="8470230"/>
            <a:ext cx="4517241" cy="708708"/>
          </a:xfrm>
          <a:prstGeom prst="rect">
            <a:avLst/>
          </a:prstGeom>
        </p:spPr>
        <p:txBody>
          <a:bodyPr lIns="0" tIns="0" rIns="0" bIns="0" rtlCol="0" anchor="t">
            <a:spAutoFit/>
          </a:bodyPr>
          <a:lstStyle/>
          <a:p>
            <a:pPr algn="l">
              <a:lnSpc>
                <a:spcPts val="2774"/>
              </a:lnSpc>
            </a:pPr>
            <a:r>
              <a:rPr lang="en-US" sz="2190">
                <a:solidFill>
                  <a:srgbClr val="A8C5FF"/>
                </a:solidFill>
                <a:latin typeface="TT Interphases"/>
                <a:ea typeface="TT Interphases"/>
                <a:cs typeface="TT Interphases"/>
                <a:sym typeface="TT Interphases"/>
              </a:rPr>
              <a:t>The final scene is drawn to the canvas for visual output.</a:t>
            </a:r>
          </a:p>
        </p:txBody>
      </p:sp>
      <p:sp>
        <p:nvSpPr>
          <p:cNvPr id="18" name="TextBox 18"/>
          <p:cNvSpPr txBox="1"/>
          <p:nvPr/>
        </p:nvSpPr>
        <p:spPr>
          <a:xfrm>
            <a:off x="6780343" y="5176466"/>
            <a:ext cx="4797990" cy="708708"/>
          </a:xfrm>
          <a:prstGeom prst="rect">
            <a:avLst/>
          </a:prstGeom>
        </p:spPr>
        <p:txBody>
          <a:bodyPr lIns="0" tIns="0" rIns="0" bIns="0" rtlCol="0" anchor="t">
            <a:spAutoFit/>
          </a:bodyPr>
          <a:lstStyle/>
          <a:p>
            <a:pPr algn="l">
              <a:lnSpc>
                <a:spcPts val="2774"/>
              </a:lnSpc>
            </a:pPr>
            <a:r>
              <a:rPr lang="en-US" sz="2190">
                <a:solidFill>
                  <a:srgbClr val="A8C5FF"/>
                </a:solidFill>
                <a:latin typeface="TT Interphases"/>
                <a:ea typeface="TT Interphases"/>
                <a:cs typeface="TT Interphases"/>
                <a:sym typeface="TT Interphases"/>
              </a:rPr>
              <a:t>All game entities are repositioned based on player inputs and physics.</a:t>
            </a:r>
          </a:p>
        </p:txBody>
      </p:sp>
      <p:sp>
        <p:nvSpPr>
          <p:cNvPr id="19" name="TextBox 19"/>
          <p:cNvSpPr txBox="1"/>
          <p:nvPr/>
        </p:nvSpPr>
        <p:spPr>
          <a:xfrm>
            <a:off x="6786029" y="8470230"/>
            <a:ext cx="4754004" cy="708708"/>
          </a:xfrm>
          <a:prstGeom prst="rect">
            <a:avLst/>
          </a:prstGeom>
        </p:spPr>
        <p:txBody>
          <a:bodyPr lIns="0" tIns="0" rIns="0" bIns="0" rtlCol="0" anchor="t">
            <a:spAutoFit/>
          </a:bodyPr>
          <a:lstStyle/>
          <a:p>
            <a:pPr algn="l">
              <a:lnSpc>
                <a:spcPts val="2774"/>
              </a:lnSpc>
            </a:pPr>
            <a:r>
              <a:rPr lang="en-US" sz="2190">
                <a:solidFill>
                  <a:srgbClr val="A8C5FF"/>
                </a:solidFill>
                <a:latin typeface="TT Interphases"/>
                <a:ea typeface="TT Interphases"/>
                <a:cs typeface="TT Interphases"/>
                <a:sym typeface="TT Interphases"/>
              </a:rPr>
              <a:t>Efficient rendering ensures a consistent frame rate and responsive gameplay.</a:t>
            </a:r>
          </a:p>
        </p:txBody>
      </p:sp>
      <p:sp>
        <p:nvSpPr>
          <p:cNvPr id="20" name="TextBox 20"/>
          <p:cNvSpPr txBox="1"/>
          <p:nvPr/>
        </p:nvSpPr>
        <p:spPr>
          <a:xfrm>
            <a:off x="12546349" y="8117805"/>
            <a:ext cx="4345696" cy="1061133"/>
          </a:xfrm>
          <a:prstGeom prst="rect">
            <a:avLst/>
          </a:prstGeom>
        </p:spPr>
        <p:txBody>
          <a:bodyPr lIns="0" tIns="0" rIns="0" bIns="0" rtlCol="0" anchor="t">
            <a:spAutoFit/>
          </a:bodyPr>
          <a:lstStyle/>
          <a:p>
            <a:pPr algn="l">
              <a:lnSpc>
                <a:spcPts val="2774"/>
              </a:lnSpc>
            </a:pPr>
            <a:r>
              <a:rPr lang="en-US" sz="2190">
                <a:solidFill>
                  <a:srgbClr val="A8C5FF"/>
                </a:solidFill>
                <a:latin typeface="TT Interphases"/>
                <a:ea typeface="TT Interphases"/>
                <a:cs typeface="TT Interphases"/>
                <a:sym typeface="TT Interphases"/>
              </a:rPr>
              <a:t>This tracks current gameplay conditions, pausing and resuming as needed.</a:t>
            </a:r>
          </a:p>
        </p:txBody>
      </p:sp>
      <p:sp>
        <p:nvSpPr>
          <p:cNvPr id="21" name="TextBox 21"/>
          <p:cNvSpPr txBox="1"/>
          <p:nvPr/>
        </p:nvSpPr>
        <p:spPr>
          <a:xfrm>
            <a:off x="12546349" y="5176466"/>
            <a:ext cx="4646228" cy="708708"/>
          </a:xfrm>
          <a:prstGeom prst="rect">
            <a:avLst/>
          </a:prstGeom>
        </p:spPr>
        <p:txBody>
          <a:bodyPr lIns="0" tIns="0" rIns="0" bIns="0" rtlCol="0" anchor="t">
            <a:spAutoFit/>
          </a:bodyPr>
          <a:lstStyle/>
          <a:p>
            <a:pPr algn="l">
              <a:lnSpc>
                <a:spcPts val="2774"/>
              </a:lnSpc>
            </a:pPr>
            <a:r>
              <a:rPr lang="en-US" sz="2190">
                <a:solidFill>
                  <a:srgbClr val="A8C5FF"/>
                </a:solidFill>
                <a:latin typeface="TT Interphases"/>
                <a:ea typeface="TT Interphases"/>
                <a:cs typeface="TT Interphases"/>
                <a:sym typeface="TT Interphases"/>
              </a:rPr>
              <a:t>This checks for interactions between the player and obstacles or power-ups.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D1A38"/>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0" y="0"/>
            <a:ext cx="8267700" cy="10287000"/>
            <a:chOff x="0" y="0"/>
            <a:chExt cx="8267700" cy="10287000"/>
          </a:xfrm>
        </p:grpSpPr>
        <p:sp>
          <p:nvSpPr>
            <p:cNvPr id="3" name="Freeform 3"/>
            <p:cNvSpPr/>
            <p:nvPr/>
          </p:nvSpPr>
          <p:spPr>
            <a:xfrm>
              <a:off x="0" y="0"/>
              <a:ext cx="8267700" cy="10287000"/>
            </a:xfrm>
            <a:custGeom>
              <a:avLst/>
              <a:gdLst/>
              <a:ahLst/>
              <a:cxnLst/>
              <a:rect l="l" t="t" r="r" b="b"/>
              <a:pathLst>
                <a:path w="8267700" h="10287000">
                  <a:moveTo>
                    <a:pt x="0" y="0"/>
                  </a:moveTo>
                  <a:lnTo>
                    <a:pt x="0" y="10287000"/>
                  </a:lnTo>
                  <a:lnTo>
                    <a:pt x="8267700" y="10287000"/>
                  </a:lnTo>
                  <a:lnTo>
                    <a:pt x="8267700" y="0"/>
                  </a:lnTo>
                  <a:close/>
                </a:path>
              </a:pathLst>
            </a:custGeom>
            <a:solidFill>
              <a:srgbClr val="3062B0"/>
            </a:solidFill>
          </p:spPr>
        </p:sp>
      </p:grpSp>
      <p:sp>
        <p:nvSpPr>
          <p:cNvPr id="7" name="TextBox 7"/>
          <p:cNvSpPr txBox="1"/>
          <p:nvPr/>
        </p:nvSpPr>
        <p:spPr>
          <a:xfrm>
            <a:off x="9296400" y="7451665"/>
            <a:ext cx="8306476" cy="1718062"/>
          </a:xfrm>
          <a:prstGeom prst="rect">
            <a:avLst/>
          </a:prstGeom>
        </p:spPr>
        <p:txBody>
          <a:bodyPr lIns="0" tIns="0" rIns="0" bIns="0" rtlCol="0" anchor="t">
            <a:spAutoFit/>
          </a:bodyPr>
          <a:lstStyle/>
          <a:p>
            <a:pPr algn="l">
              <a:lnSpc>
                <a:spcPts val="2700"/>
              </a:lnSpc>
            </a:pPr>
            <a:r>
              <a:rPr lang="en-US" sz="2126">
                <a:solidFill>
                  <a:srgbClr val="A8C5FF"/>
                </a:solidFill>
                <a:latin typeface="TT Interphases"/>
                <a:ea typeface="TT Interphases"/>
                <a:cs typeface="TT Interphases"/>
                <a:sym typeface="TT Interphases"/>
              </a:rPr>
              <a:t>The </a:t>
            </a:r>
            <a:r>
              <a:rPr lang="en-US" sz="2126" b="1">
                <a:solidFill>
                  <a:srgbClr val="A8C5FF"/>
                </a:solidFill>
                <a:latin typeface="TT Interphases Bold"/>
                <a:ea typeface="TT Interphases Bold"/>
                <a:cs typeface="TT Interphases Bold"/>
                <a:sym typeface="TT Interphases Bold"/>
              </a:rPr>
              <a:t>Gemini API</a:t>
            </a:r>
            <a:r>
              <a:rPr lang="en-US" sz="2126">
                <a:solidFill>
                  <a:srgbClr val="A8C5FF"/>
                </a:solidFill>
                <a:latin typeface="TT Interphases"/>
                <a:ea typeface="TT Interphases"/>
                <a:cs typeface="TT Interphases"/>
                <a:sym typeface="TT Interphases"/>
              </a:rPr>
              <a:t> enhances gameplay by providing a unique </a:t>
            </a:r>
            <a:r>
              <a:rPr lang="en-US" sz="2126" b="1">
                <a:solidFill>
                  <a:srgbClr val="A8C5FF"/>
                </a:solidFill>
                <a:latin typeface="TT Interphases Bold"/>
                <a:ea typeface="TT Interphases Bold"/>
                <a:cs typeface="TT Interphases Bold"/>
                <a:sym typeface="TT Interphases Bold"/>
              </a:rPr>
              <a:t>AI Coach </a:t>
            </a:r>
            <a:r>
              <a:rPr lang="en-US" sz="2126">
                <a:solidFill>
                  <a:srgbClr val="A8C5FF"/>
                </a:solidFill>
                <a:latin typeface="TT Interphases"/>
                <a:ea typeface="TT Interphases"/>
                <a:cs typeface="TT Interphases"/>
                <a:sym typeface="TT Interphases"/>
              </a:rPr>
              <a:t>feature, offering personalized gameplay tips after a game pause or over. Additionally, the </a:t>
            </a:r>
            <a:r>
              <a:rPr lang="en-US" sz="2126" b="1">
                <a:solidFill>
                  <a:srgbClr val="A8C5FF"/>
                </a:solidFill>
                <a:latin typeface="TT Interphases Bold"/>
                <a:ea typeface="TT Interphases Bold"/>
                <a:cs typeface="TT Interphases Bold"/>
                <a:sym typeface="TT Interphases Bold"/>
              </a:rPr>
              <a:t>Dream a Theme</a:t>
            </a:r>
            <a:r>
              <a:rPr lang="en-US" sz="2126">
                <a:solidFill>
                  <a:srgbClr val="A8C5FF"/>
                </a:solidFill>
                <a:latin typeface="TT Interphases"/>
                <a:ea typeface="TT Interphases"/>
                <a:cs typeface="TT Interphases"/>
                <a:sym typeface="TT Interphases"/>
              </a:rPr>
              <a:t> tool creates visually appealing color schemes that elevate the game's atmosphere, enhancing player engagement and immersion in the 3D arcade environment.</a:t>
            </a:r>
          </a:p>
        </p:txBody>
      </p:sp>
      <p:sp>
        <p:nvSpPr>
          <p:cNvPr id="8" name="TextBox 8"/>
          <p:cNvSpPr txBox="1"/>
          <p:nvPr/>
        </p:nvSpPr>
        <p:spPr>
          <a:xfrm>
            <a:off x="9265950" y="342900"/>
            <a:ext cx="7786164" cy="3050096"/>
          </a:xfrm>
          <a:prstGeom prst="rect">
            <a:avLst/>
          </a:prstGeom>
        </p:spPr>
        <p:txBody>
          <a:bodyPr lIns="0" tIns="0" rIns="0" bIns="0" rtlCol="0" anchor="t">
            <a:spAutoFit/>
          </a:bodyPr>
          <a:lstStyle/>
          <a:p>
            <a:pPr algn="l">
              <a:lnSpc>
                <a:spcPts val="7873"/>
              </a:lnSpc>
            </a:pPr>
            <a:r>
              <a:rPr lang="en-US" sz="7889" dirty="0">
                <a:solidFill>
                  <a:srgbClr val="A8C5FF"/>
                </a:solidFill>
                <a:latin typeface="Cooper BT Light"/>
                <a:ea typeface="Cooper BT Light"/>
                <a:cs typeface="Cooper BT Light"/>
                <a:sym typeface="Cooper BT Light"/>
              </a:rPr>
              <a:t>Enhancing Gameplay with AI Integration</a:t>
            </a:r>
          </a:p>
        </p:txBody>
      </p:sp>
      <p:sp>
        <p:nvSpPr>
          <p:cNvPr id="9" name="TextBox 9"/>
          <p:cNvSpPr txBox="1"/>
          <p:nvPr/>
        </p:nvSpPr>
        <p:spPr>
          <a:xfrm>
            <a:off x="10419588" y="6421745"/>
            <a:ext cx="71504" cy="683895"/>
          </a:xfrm>
          <a:prstGeom prst="rect">
            <a:avLst/>
          </a:prstGeom>
        </p:spPr>
        <p:txBody>
          <a:bodyPr lIns="0" tIns="0" rIns="0" bIns="0" rtlCol="0" anchor="t">
            <a:spAutoFit/>
          </a:bodyPr>
          <a:lstStyle/>
          <a:p>
            <a:pPr algn="l">
              <a:lnSpc>
                <a:spcPts val="6000"/>
              </a:lnSpc>
            </a:pPr>
            <a:r>
              <a:rPr lang="en-US" sz="2400" b="1">
                <a:solidFill>
                  <a:srgbClr val="A8C5FF"/>
                </a:solidFill>
                <a:latin typeface="TT Interphases Bold"/>
                <a:ea typeface="TT Interphases Bold"/>
                <a:cs typeface="TT Interphases Bold"/>
                <a:sym typeface="TT Interphases Bold"/>
              </a:rPr>
              <a:t> </a:t>
            </a:r>
          </a:p>
        </p:txBody>
      </p:sp>
      <p:sp>
        <p:nvSpPr>
          <p:cNvPr id="10" name="TextBox 10"/>
          <p:cNvSpPr txBox="1"/>
          <p:nvPr/>
        </p:nvSpPr>
        <p:spPr>
          <a:xfrm>
            <a:off x="9317429" y="5995025"/>
            <a:ext cx="8366227" cy="426720"/>
          </a:xfrm>
          <a:prstGeom prst="rect">
            <a:avLst/>
          </a:prstGeom>
        </p:spPr>
        <p:txBody>
          <a:bodyPr lIns="0" tIns="0" rIns="0" bIns="0" rtlCol="0" anchor="t">
            <a:spAutoFit/>
          </a:bodyPr>
          <a:lstStyle/>
          <a:p>
            <a:pPr algn="l">
              <a:lnSpc>
                <a:spcPts val="3359"/>
              </a:lnSpc>
            </a:pPr>
            <a:r>
              <a:rPr lang="en-US" sz="2400" b="1" dirty="0">
                <a:solidFill>
                  <a:srgbClr val="A8C5FF"/>
                </a:solidFill>
                <a:latin typeface="TT Interphases Bold"/>
                <a:ea typeface="TT Interphases Bold"/>
                <a:cs typeface="TT Interphases Bold"/>
                <a:sym typeface="TT Interphases Bold"/>
              </a:rPr>
              <a:t>Utilizing</a:t>
            </a:r>
            <a:r>
              <a:rPr lang="en-US" sz="2400" b="1" dirty="0">
                <a:solidFill>
                  <a:srgbClr val="000000"/>
                </a:solidFill>
                <a:latin typeface="TT Interphases Bold"/>
                <a:ea typeface="TT Interphases Bold"/>
                <a:cs typeface="TT Interphases Bold"/>
                <a:sym typeface="TT Interphases Bold"/>
              </a:rPr>
              <a:t> </a:t>
            </a:r>
            <a:r>
              <a:rPr lang="en-US" sz="2400" b="1" dirty="0">
                <a:solidFill>
                  <a:srgbClr val="A8C5FF"/>
                </a:solidFill>
                <a:latin typeface="TT Interphases Bold"/>
                <a:ea typeface="TT Interphases Bold"/>
                <a:cs typeface="TT Interphases Bold"/>
                <a:sym typeface="TT Interphases Bold"/>
              </a:rPr>
              <a:t>the</a:t>
            </a:r>
            <a:r>
              <a:rPr lang="en-US" sz="2400" b="1" dirty="0">
                <a:solidFill>
                  <a:srgbClr val="000000"/>
                </a:solidFill>
                <a:latin typeface="TT Interphases Bold"/>
                <a:ea typeface="TT Interphases Bold"/>
                <a:cs typeface="TT Interphases Bold"/>
                <a:sym typeface="TT Interphases Bold"/>
              </a:rPr>
              <a:t> </a:t>
            </a:r>
            <a:r>
              <a:rPr lang="en-US" sz="2400" b="1" dirty="0">
                <a:solidFill>
                  <a:srgbClr val="A8C5FF"/>
                </a:solidFill>
                <a:latin typeface="TT Interphases Bold"/>
                <a:ea typeface="TT Interphases Bold"/>
                <a:cs typeface="TT Interphases Bold"/>
                <a:sym typeface="TT Interphases Bold"/>
              </a:rPr>
              <a:t>Gemini</a:t>
            </a:r>
            <a:r>
              <a:rPr lang="en-US" sz="2400" b="1" dirty="0">
                <a:solidFill>
                  <a:srgbClr val="000000"/>
                </a:solidFill>
                <a:latin typeface="TT Interphases Bold"/>
                <a:ea typeface="TT Interphases Bold"/>
                <a:cs typeface="TT Interphases Bold"/>
                <a:sym typeface="TT Interphases Bold"/>
              </a:rPr>
              <a:t> </a:t>
            </a:r>
            <a:r>
              <a:rPr lang="en-US" sz="2400" b="1" dirty="0">
                <a:solidFill>
                  <a:srgbClr val="A8C5FF"/>
                </a:solidFill>
                <a:latin typeface="TT Interphases Bold"/>
                <a:ea typeface="TT Interphases Bold"/>
                <a:cs typeface="TT Interphases Bold"/>
                <a:sym typeface="TT Interphases Bold"/>
              </a:rPr>
              <a:t>API</a:t>
            </a:r>
            <a:r>
              <a:rPr lang="en-US" sz="2400" b="1" dirty="0">
                <a:solidFill>
                  <a:srgbClr val="000000"/>
                </a:solidFill>
                <a:latin typeface="TT Interphases Bold"/>
                <a:ea typeface="TT Interphases Bold"/>
                <a:cs typeface="TT Interphases Bold"/>
                <a:sym typeface="TT Interphases Bold"/>
              </a:rPr>
              <a:t> </a:t>
            </a:r>
            <a:r>
              <a:rPr lang="en-US" sz="2400" b="1" dirty="0">
                <a:solidFill>
                  <a:srgbClr val="A8C5FF"/>
                </a:solidFill>
                <a:latin typeface="TT Interphases Bold"/>
                <a:ea typeface="TT Interphases Bold"/>
                <a:cs typeface="TT Interphases Bold"/>
                <a:sym typeface="TT Interphases Bold"/>
              </a:rPr>
              <a:t>for</a:t>
            </a:r>
            <a:r>
              <a:rPr lang="en-US" sz="2400" b="1" dirty="0">
                <a:solidFill>
                  <a:srgbClr val="000000"/>
                </a:solidFill>
                <a:latin typeface="TT Interphases Bold"/>
                <a:ea typeface="TT Interphases Bold"/>
                <a:cs typeface="TT Interphases Bold"/>
                <a:sym typeface="TT Interphases Bold"/>
              </a:rPr>
              <a:t> </a:t>
            </a:r>
            <a:r>
              <a:rPr lang="en-US" sz="2400" b="1" dirty="0">
                <a:solidFill>
                  <a:srgbClr val="A8C5FF"/>
                </a:solidFill>
                <a:latin typeface="TT Interphases Bold"/>
                <a:ea typeface="TT Interphases Bold"/>
                <a:cs typeface="TT Interphases Bold"/>
                <a:sym typeface="TT Interphases Bold"/>
              </a:rPr>
              <a:t>personalized</a:t>
            </a:r>
            <a:r>
              <a:rPr lang="en-US" sz="2400" b="1" dirty="0">
                <a:solidFill>
                  <a:srgbClr val="000000"/>
                </a:solidFill>
                <a:latin typeface="TT Interphases Bold"/>
                <a:ea typeface="TT Interphases Bold"/>
                <a:cs typeface="TT Interphases Bold"/>
                <a:sym typeface="TT Interphases Bold"/>
              </a:rPr>
              <a:t> </a:t>
            </a:r>
            <a:r>
              <a:rPr lang="en-US" sz="2400" b="1" dirty="0">
                <a:solidFill>
                  <a:srgbClr val="A8C5FF"/>
                </a:solidFill>
                <a:latin typeface="TT Interphases Bold"/>
                <a:ea typeface="TT Interphases Bold"/>
                <a:cs typeface="TT Interphases Bold"/>
                <a:sym typeface="TT Interphases Bold"/>
              </a:rPr>
              <a:t>player</a:t>
            </a:r>
            <a:r>
              <a:rPr lang="en-US" sz="2400" b="1" dirty="0">
                <a:solidFill>
                  <a:srgbClr val="000000"/>
                </a:solidFill>
                <a:latin typeface="TT Interphases Bold"/>
                <a:ea typeface="TT Interphases Bold"/>
                <a:cs typeface="TT Interphases Bold"/>
                <a:sym typeface="TT Interphases Bold"/>
              </a:rPr>
              <a:t> </a:t>
            </a:r>
            <a:r>
              <a:rPr lang="en-US" sz="2400" b="1" dirty="0">
                <a:solidFill>
                  <a:srgbClr val="A8C5FF"/>
                </a:solidFill>
                <a:latin typeface="TT Interphases Bold"/>
                <a:ea typeface="TT Interphases Bold"/>
                <a:cs typeface="TT Interphases Bold"/>
                <a:sym typeface="TT Interphases Bold"/>
              </a:rPr>
              <a:t>experiences</a:t>
            </a:r>
          </a:p>
        </p:txBody>
      </p:sp>
      <p:pic>
        <p:nvPicPr>
          <p:cNvPr id="14" name="Picture 13" descr="A screenshot of a phone">
            <a:extLst>
              <a:ext uri="{FF2B5EF4-FFF2-40B4-BE49-F238E27FC236}">
                <a16:creationId xmlns:a16="http://schemas.microsoft.com/office/drawing/2014/main" id="{F98DF8A0-638E-1535-2459-6C4239D2DA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2706"/>
            <a:ext cx="8306476" cy="600158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D1A38"/>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914400" y="1584960"/>
            <a:ext cx="104775" cy="104775"/>
            <a:chOff x="0" y="0"/>
            <a:chExt cx="104775" cy="104775"/>
          </a:xfrm>
        </p:grpSpPr>
        <p:sp>
          <p:nvSpPr>
            <p:cNvPr id="3" name="Freeform 3"/>
            <p:cNvSpPr/>
            <p:nvPr/>
          </p:nvSpPr>
          <p:spPr>
            <a:xfrm>
              <a:off x="0" y="127"/>
              <a:ext cx="104775" cy="104394"/>
            </a:xfrm>
            <a:custGeom>
              <a:avLst/>
              <a:gdLst/>
              <a:ahLst/>
              <a:cxnLst/>
              <a:rect l="l" t="t" r="r" b="b"/>
              <a:pathLst>
                <a:path w="104775" h="104394">
                  <a:moveTo>
                    <a:pt x="104775" y="52197"/>
                  </a:moveTo>
                  <a:cubicBezTo>
                    <a:pt x="104775" y="55626"/>
                    <a:pt x="104394" y="59055"/>
                    <a:pt x="103759" y="62357"/>
                  </a:cubicBezTo>
                  <a:cubicBezTo>
                    <a:pt x="103124" y="65659"/>
                    <a:pt x="102108" y="68961"/>
                    <a:pt x="100838" y="72136"/>
                  </a:cubicBezTo>
                  <a:cubicBezTo>
                    <a:pt x="99568" y="75311"/>
                    <a:pt x="97917" y="78359"/>
                    <a:pt x="96012" y="81153"/>
                  </a:cubicBezTo>
                  <a:cubicBezTo>
                    <a:pt x="94107" y="83947"/>
                    <a:pt x="91948" y="86614"/>
                    <a:pt x="89535" y="89154"/>
                  </a:cubicBezTo>
                  <a:cubicBezTo>
                    <a:pt x="87122" y="91694"/>
                    <a:pt x="84455" y="93726"/>
                    <a:pt x="81534" y="95631"/>
                  </a:cubicBezTo>
                  <a:cubicBezTo>
                    <a:pt x="78613" y="97536"/>
                    <a:pt x="75692" y="99187"/>
                    <a:pt x="72517" y="100457"/>
                  </a:cubicBezTo>
                  <a:cubicBezTo>
                    <a:pt x="69342" y="101727"/>
                    <a:pt x="66040" y="102743"/>
                    <a:pt x="62738" y="103378"/>
                  </a:cubicBezTo>
                  <a:cubicBezTo>
                    <a:pt x="59436" y="104013"/>
                    <a:pt x="56007" y="104394"/>
                    <a:pt x="52578" y="104394"/>
                  </a:cubicBezTo>
                  <a:cubicBezTo>
                    <a:pt x="49149" y="104394"/>
                    <a:pt x="45720" y="104013"/>
                    <a:pt x="42418" y="103378"/>
                  </a:cubicBezTo>
                  <a:cubicBezTo>
                    <a:pt x="39116" y="102743"/>
                    <a:pt x="35814" y="101727"/>
                    <a:pt x="32639" y="100457"/>
                  </a:cubicBezTo>
                  <a:cubicBezTo>
                    <a:pt x="29464" y="99187"/>
                    <a:pt x="26416" y="97536"/>
                    <a:pt x="23622" y="95631"/>
                  </a:cubicBezTo>
                  <a:cubicBezTo>
                    <a:pt x="20828" y="93726"/>
                    <a:pt x="18161" y="91567"/>
                    <a:pt x="15621" y="89154"/>
                  </a:cubicBezTo>
                  <a:cubicBezTo>
                    <a:pt x="13081" y="86741"/>
                    <a:pt x="11049" y="84074"/>
                    <a:pt x="9144" y="81153"/>
                  </a:cubicBezTo>
                  <a:cubicBezTo>
                    <a:pt x="7239" y="78232"/>
                    <a:pt x="5334" y="75438"/>
                    <a:pt x="3937" y="72263"/>
                  </a:cubicBezTo>
                  <a:cubicBezTo>
                    <a:pt x="2540" y="69088"/>
                    <a:pt x="1651" y="65913"/>
                    <a:pt x="1016" y="62484"/>
                  </a:cubicBezTo>
                  <a:cubicBezTo>
                    <a:pt x="381" y="59055"/>
                    <a:pt x="0" y="55753"/>
                    <a:pt x="0" y="52197"/>
                  </a:cubicBezTo>
                  <a:cubicBezTo>
                    <a:pt x="0" y="48641"/>
                    <a:pt x="381" y="45339"/>
                    <a:pt x="1016" y="42037"/>
                  </a:cubicBezTo>
                  <a:cubicBezTo>
                    <a:pt x="1651" y="38735"/>
                    <a:pt x="2667" y="35433"/>
                    <a:pt x="3937" y="32258"/>
                  </a:cubicBezTo>
                  <a:cubicBezTo>
                    <a:pt x="5207" y="29083"/>
                    <a:pt x="6858" y="26035"/>
                    <a:pt x="8763" y="23241"/>
                  </a:cubicBezTo>
                  <a:cubicBezTo>
                    <a:pt x="10668" y="20447"/>
                    <a:pt x="12827" y="17780"/>
                    <a:pt x="15240" y="15240"/>
                  </a:cubicBezTo>
                  <a:cubicBezTo>
                    <a:pt x="17653" y="12700"/>
                    <a:pt x="20320" y="10668"/>
                    <a:pt x="23241" y="8763"/>
                  </a:cubicBezTo>
                  <a:cubicBezTo>
                    <a:pt x="26162" y="6858"/>
                    <a:pt x="29083" y="5207"/>
                    <a:pt x="32258" y="3937"/>
                  </a:cubicBezTo>
                  <a:cubicBezTo>
                    <a:pt x="35433" y="2667"/>
                    <a:pt x="38735" y="1651"/>
                    <a:pt x="42037" y="1016"/>
                  </a:cubicBezTo>
                  <a:cubicBezTo>
                    <a:pt x="45339" y="381"/>
                    <a:pt x="48768" y="0"/>
                    <a:pt x="52197" y="0"/>
                  </a:cubicBezTo>
                  <a:cubicBezTo>
                    <a:pt x="55626" y="0"/>
                    <a:pt x="59055" y="381"/>
                    <a:pt x="62357" y="1016"/>
                  </a:cubicBezTo>
                  <a:cubicBezTo>
                    <a:pt x="65659" y="1651"/>
                    <a:pt x="68961" y="2667"/>
                    <a:pt x="72136" y="3937"/>
                  </a:cubicBezTo>
                  <a:cubicBezTo>
                    <a:pt x="75311" y="5207"/>
                    <a:pt x="78359" y="6858"/>
                    <a:pt x="81153" y="8763"/>
                  </a:cubicBezTo>
                  <a:cubicBezTo>
                    <a:pt x="83947" y="10668"/>
                    <a:pt x="86614" y="12827"/>
                    <a:pt x="89154" y="15240"/>
                  </a:cubicBezTo>
                  <a:cubicBezTo>
                    <a:pt x="91694" y="17653"/>
                    <a:pt x="93726" y="20320"/>
                    <a:pt x="95631" y="23241"/>
                  </a:cubicBezTo>
                  <a:cubicBezTo>
                    <a:pt x="97536" y="26162"/>
                    <a:pt x="99187" y="29083"/>
                    <a:pt x="100457" y="32258"/>
                  </a:cubicBezTo>
                  <a:cubicBezTo>
                    <a:pt x="101727" y="35433"/>
                    <a:pt x="102743" y="38735"/>
                    <a:pt x="103378" y="42037"/>
                  </a:cubicBezTo>
                  <a:cubicBezTo>
                    <a:pt x="104013" y="45339"/>
                    <a:pt x="104394" y="48768"/>
                    <a:pt x="104394" y="52197"/>
                  </a:cubicBezTo>
                  <a:close/>
                </a:path>
              </a:pathLst>
            </a:custGeom>
            <a:solidFill>
              <a:srgbClr val="A8C5FF"/>
            </a:solidFill>
          </p:spPr>
        </p:sp>
      </p:grpSp>
      <p:grpSp>
        <p:nvGrpSpPr>
          <p:cNvPr id="4" name="Group 4"/>
          <p:cNvGrpSpPr>
            <a:grpSpLocks noChangeAspect="1"/>
          </p:cNvGrpSpPr>
          <p:nvPr/>
        </p:nvGrpSpPr>
        <p:grpSpPr>
          <a:xfrm>
            <a:off x="914400" y="3147060"/>
            <a:ext cx="104775" cy="104775"/>
            <a:chOff x="0" y="0"/>
            <a:chExt cx="104775" cy="104775"/>
          </a:xfrm>
        </p:grpSpPr>
        <p:sp>
          <p:nvSpPr>
            <p:cNvPr id="5" name="Freeform 5"/>
            <p:cNvSpPr/>
            <p:nvPr/>
          </p:nvSpPr>
          <p:spPr>
            <a:xfrm>
              <a:off x="0" y="127"/>
              <a:ext cx="104775" cy="104394"/>
            </a:xfrm>
            <a:custGeom>
              <a:avLst/>
              <a:gdLst/>
              <a:ahLst/>
              <a:cxnLst/>
              <a:rect l="l" t="t" r="r" b="b"/>
              <a:pathLst>
                <a:path w="104775" h="104394">
                  <a:moveTo>
                    <a:pt x="104775" y="52197"/>
                  </a:moveTo>
                  <a:cubicBezTo>
                    <a:pt x="104775" y="55626"/>
                    <a:pt x="104394" y="59055"/>
                    <a:pt x="103759" y="62357"/>
                  </a:cubicBezTo>
                  <a:cubicBezTo>
                    <a:pt x="103124" y="65659"/>
                    <a:pt x="102108" y="68961"/>
                    <a:pt x="100838" y="72136"/>
                  </a:cubicBezTo>
                  <a:cubicBezTo>
                    <a:pt x="99568" y="75311"/>
                    <a:pt x="97917" y="78359"/>
                    <a:pt x="96012" y="81153"/>
                  </a:cubicBezTo>
                  <a:cubicBezTo>
                    <a:pt x="94107" y="83947"/>
                    <a:pt x="91948" y="86614"/>
                    <a:pt x="89535" y="89154"/>
                  </a:cubicBezTo>
                  <a:cubicBezTo>
                    <a:pt x="87122" y="91694"/>
                    <a:pt x="84455" y="93726"/>
                    <a:pt x="81534" y="95631"/>
                  </a:cubicBezTo>
                  <a:cubicBezTo>
                    <a:pt x="78613" y="97536"/>
                    <a:pt x="75692" y="99187"/>
                    <a:pt x="72517" y="100457"/>
                  </a:cubicBezTo>
                  <a:cubicBezTo>
                    <a:pt x="69342" y="101727"/>
                    <a:pt x="66040" y="102743"/>
                    <a:pt x="62738" y="103378"/>
                  </a:cubicBezTo>
                  <a:cubicBezTo>
                    <a:pt x="59436" y="104013"/>
                    <a:pt x="56007" y="104394"/>
                    <a:pt x="52578" y="104394"/>
                  </a:cubicBezTo>
                  <a:cubicBezTo>
                    <a:pt x="49149" y="104394"/>
                    <a:pt x="45720" y="104013"/>
                    <a:pt x="42418" y="103378"/>
                  </a:cubicBezTo>
                  <a:cubicBezTo>
                    <a:pt x="39116" y="102743"/>
                    <a:pt x="35814" y="101727"/>
                    <a:pt x="32639" y="100457"/>
                  </a:cubicBezTo>
                  <a:cubicBezTo>
                    <a:pt x="29464" y="99187"/>
                    <a:pt x="26416" y="97536"/>
                    <a:pt x="23622" y="95631"/>
                  </a:cubicBezTo>
                  <a:cubicBezTo>
                    <a:pt x="20828" y="93726"/>
                    <a:pt x="18161" y="91567"/>
                    <a:pt x="15621" y="89154"/>
                  </a:cubicBezTo>
                  <a:cubicBezTo>
                    <a:pt x="13081" y="86741"/>
                    <a:pt x="11049" y="84074"/>
                    <a:pt x="9144" y="81153"/>
                  </a:cubicBezTo>
                  <a:cubicBezTo>
                    <a:pt x="7239" y="78232"/>
                    <a:pt x="5334" y="75438"/>
                    <a:pt x="3937" y="72263"/>
                  </a:cubicBezTo>
                  <a:cubicBezTo>
                    <a:pt x="2540" y="69088"/>
                    <a:pt x="1651" y="65913"/>
                    <a:pt x="1016" y="62484"/>
                  </a:cubicBezTo>
                  <a:cubicBezTo>
                    <a:pt x="381" y="59055"/>
                    <a:pt x="0" y="55753"/>
                    <a:pt x="0" y="52197"/>
                  </a:cubicBezTo>
                  <a:cubicBezTo>
                    <a:pt x="0" y="48641"/>
                    <a:pt x="381" y="45339"/>
                    <a:pt x="1016" y="42037"/>
                  </a:cubicBezTo>
                  <a:cubicBezTo>
                    <a:pt x="1651" y="38735"/>
                    <a:pt x="2667" y="35433"/>
                    <a:pt x="3937" y="32258"/>
                  </a:cubicBezTo>
                  <a:cubicBezTo>
                    <a:pt x="5207" y="29083"/>
                    <a:pt x="6858" y="26035"/>
                    <a:pt x="8763" y="23241"/>
                  </a:cubicBezTo>
                  <a:cubicBezTo>
                    <a:pt x="10668" y="20447"/>
                    <a:pt x="12827" y="17780"/>
                    <a:pt x="15240" y="15240"/>
                  </a:cubicBezTo>
                  <a:cubicBezTo>
                    <a:pt x="17653" y="12700"/>
                    <a:pt x="20320" y="10668"/>
                    <a:pt x="23241" y="8763"/>
                  </a:cubicBezTo>
                  <a:cubicBezTo>
                    <a:pt x="26162" y="6858"/>
                    <a:pt x="29083" y="5207"/>
                    <a:pt x="32258" y="3937"/>
                  </a:cubicBezTo>
                  <a:cubicBezTo>
                    <a:pt x="35433" y="2667"/>
                    <a:pt x="38735" y="1651"/>
                    <a:pt x="42037" y="1016"/>
                  </a:cubicBezTo>
                  <a:cubicBezTo>
                    <a:pt x="45339" y="381"/>
                    <a:pt x="48768" y="0"/>
                    <a:pt x="52197" y="0"/>
                  </a:cubicBezTo>
                  <a:cubicBezTo>
                    <a:pt x="55626" y="0"/>
                    <a:pt x="59055" y="381"/>
                    <a:pt x="62357" y="1016"/>
                  </a:cubicBezTo>
                  <a:cubicBezTo>
                    <a:pt x="65659" y="1651"/>
                    <a:pt x="68961" y="2667"/>
                    <a:pt x="72136" y="3937"/>
                  </a:cubicBezTo>
                  <a:cubicBezTo>
                    <a:pt x="75311" y="5207"/>
                    <a:pt x="78359" y="6858"/>
                    <a:pt x="81153" y="8763"/>
                  </a:cubicBezTo>
                  <a:cubicBezTo>
                    <a:pt x="83947" y="10668"/>
                    <a:pt x="86614" y="12827"/>
                    <a:pt x="89154" y="15240"/>
                  </a:cubicBezTo>
                  <a:cubicBezTo>
                    <a:pt x="91694" y="17653"/>
                    <a:pt x="93726" y="20320"/>
                    <a:pt x="95631" y="23241"/>
                  </a:cubicBezTo>
                  <a:cubicBezTo>
                    <a:pt x="97536" y="26162"/>
                    <a:pt x="99187" y="29083"/>
                    <a:pt x="100457" y="32258"/>
                  </a:cubicBezTo>
                  <a:cubicBezTo>
                    <a:pt x="101727" y="35433"/>
                    <a:pt x="102743" y="38735"/>
                    <a:pt x="103378" y="42037"/>
                  </a:cubicBezTo>
                  <a:cubicBezTo>
                    <a:pt x="104013" y="45339"/>
                    <a:pt x="104394" y="48768"/>
                    <a:pt x="104394" y="52197"/>
                  </a:cubicBezTo>
                  <a:close/>
                </a:path>
              </a:pathLst>
            </a:custGeom>
            <a:solidFill>
              <a:srgbClr val="A8C5FF"/>
            </a:solidFill>
          </p:spPr>
        </p:sp>
      </p:grpSp>
      <p:grpSp>
        <p:nvGrpSpPr>
          <p:cNvPr id="6" name="Group 6"/>
          <p:cNvGrpSpPr>
            <a:grpSpLocks noChangeAspect="1"/>
          </p:cNvGrpSpPr>
          <p:nvPr/>
        </p:nvGrpSpPr>
        <p:grpSpPr>
          <a:xfrm>
            <a:off x="914400" y="5099685"/>
            <a:ext cx="104775" cy="104775"/>
            <a:chOff x="0" y="0"/>
            <a:chExt cx="104775" cy="104775"/>
          </a:xfrm>
        </p:grpSpPr>
        <p:sp>
          <p:nvSpPr>
            <p:cNvPr id="7" name="Freeform 7"/>
            <p:cNvSpPr/>
            <p:nvPr/>
          </p:nvSpPr>
          <p:spPr>
            <a:xfrm>
              <a:off x="0" y="127"/>
              <a:ext cx="104775" cy="104394"/>
            </a:xfrm>
            <a:custGeom>
              <a:avLst/>
              <a:gdLst/>
              <a:ahLst/>
              <a:cxnLst/>
              <a:rect l="l" t="t" r="r" b="b"/>
              <a:pathLst>
                <a:path w="104775" h="104394">
                  <a:moveTo>
                    <a:pt x="104775" y="52197"/>
                  </a:moveTo>
                  <a:cubicBezTo>
                    <a:pt x="104775" y="55626"/>
                    <a:pt x="104394" y="59055"/>
                    <a:pt x="103759" y="62357"/>
                  </a:cubicBezTo>
                  <a:cubicBezTo>
                    <a:pt x="103124" y="65659"/>
                    <a:pt x="102108" y="68961"/>
                    <a:pt x="100838" y="72136"/>
                  </a:cubicBezTo>
                  <a:cubicBezTo>
                    <a:pt x="99568" y="75311"/>
                    <a:pt x="97917" y="78359"/>
                    <a:pt x="96012" y="81153"/>
                  </a:cubicBezTo>
                  <a:cubicBezTo>
                    <a:pt x="94107" y="83947"/>
                    <a:pt x="91948" y="86614"/>
                    <a:pt x="89535" y="89154"/>
                  </a:cubicBezTo>
                  <a:cubicBezTo>
                    <a:pt x="87122" y="91694"/>
                    <a:pt x="84455" y="93726"/>
                    <a:pt x="81534" y="95631"/>
                  </a:cubicBezTo>
                  <a:cubicBezTo>
                    <a:pt x="78613" y="97536"/>
                    <a:pt x="75692" y="99187"/>
                    <a:pt x="72517" y="100457"/>
                  </a:cubicBezTo>
                  <a:cubicBezTo>
                    <a:pt x="69342" y="101727"/>
                    <a:pt x="66040" y="102743"/>
                    <a:pt x="62738" y="103378"/>
                  </a:cubicBezTo>
                  <a:cubicBezTo>
                    <a:pt x="59436" y="104013"/>
                    <a:pt x="56007" y="104394"/>
                    <a:pt x="52578" y="104394"/>
                  </a:cubicBezTo>
                  <a:cubicBezTo>
                    <a:pt x="49149" y="104394"/>
                    <a:pt x="45720" y="104013"/>
                    <a:pt x="42418" y="103378"/>
                  </a:cubicBezTo>
                  <a:cubicBezTo>
                    <a:pt x="39116" y="102743"/>
                    <a:pt x="35814" y="101727"/>
                    <a:pt x="32639" y="100457"/>
                  </a:cubicBezTo>
                  <a:cubicBezTo>
                    <a:pt x="29464" y="99187"/>
                    <a:pt x="26416" y="97536"/>
                    <a:pt x="23622" y="95631"/>
                  </a:cubicBezTo>
                  <a:cubicBezTo>
                    <a:pt x="20828" y="93726"/>
                    <a:pt x="18161" y="91567"/>
                    <a:pt x="15621" y="89154"/>
                  </a:cubicBezTo>
                  <a:cubicBezTo>
                    <a:pt x="13081" y="86741"/>
                    <a:pt x="11049" y="84074"/>
                    <a:pt x="9144" y="81153"/>
                  </a:cubicBezTo>
                  <a:cubicBezTo>
                    <a:pt x="7239" y="78232"/>
                    <a:pt x="5334" y="75438"/>
                    <a:pt x="3937" y="72263"/>
                  </a:cubicBezTo>
                  <a:cubicBezTo>
                    <a:pt x="2540" y="69088"/>
                    <a:pt x="1651" y="65913"/>
                    <a:pt x="1016" y="62484"/>
                  </a:cubicBezTo>
                  <a:cubicBezTo>
                    <a:pt x="381" y="59055"/>
                    <a:pt x="0" y="55753"/>
                    <a:pt x="0" y="52197"/>
                  </a:cubicBezTo>
                  <a:cubicBezTo>
                    <a:pt x="0" y="48641"/>
                    <a:pt x="381" y="45339"/>
                    <a:pt x="1016" y="42037"/>
                  </a:cubicBezTo>
                  <a:cubicBezTo>
                    <a:pt x="1651" y="38735"/>
                    <a:pt x="2667" y="35433"/>
                    <a:pt x="3937" y="32258"/>
                  </a:cubicBezTo>
                  <a:cubicBezTo>
                    <a:pt x="5207" y="29083"/>
                    <a:pt x="6858" y="26035"/>
                    <a:pt x="8763" y="23241"/>
                  </a:cubicBezTo>
                  <a:cubicBezTo>
                    <a:pt x="10668" y="20447"/>
                    <a:pt x="12827" y="17780"/>
                    <a:pt x="15240" y="15240"/>
                  </a:cubicBezTo>
                  <a:cubicBezTo>
                    <a:pt x="17653" y="12700"/>
                    <a:pt x="20320" y="10668"/>
                    <a:pt x="23241" y="8763"/>
                  </a:cubicBezTo>
                  <a:cubicBezTo>
                    <a:pt x="26162" y="6858"/>
                    <a:pt x="29083" y="5207"/>
                    <a:pt x="32258" y="3937"/>
                  </a:cubicBezTo>
                  <a:cubicBezTo>
                    <a:pt x="35433" y="2667"/>
                    <a:pt x="38735" y="1651"/>
                    <a:pt x="42037" y="1016"/>
                  </a:cubicBezTo>
                  <a:cubicBezTo>
                    <a:pt x="45339" y="381"/>
                    <a:pt x="48768" y="0"/>
                    <a:pt x="52197" y="0"/>
                  </a:cubicBezTo>
                  <a:cubicBezTo>
                    <a:pt x="55626" y="0"/>
                    <a:pt x="59055" y="381"/>
                    <a:pt x="62357" y="1016"/>
                  </a:cubicBezTo>
                  <a:cubicBezTo>
                    <a:pt x="65659" y="1651"/>
                    <a:pt x="68961" y="2667"/>
                    <a:pt x="72136" y="3937"/>
                  </a:cubicBezTo>
                  <a:cubicBezTo>
                    <a:pt x="75311" y="5207"/>
                    <a:pt x="78359" y="6858"/>
                    <a:pt x="81153" y="8763"/>
                  </a:cubicBezTo>
                  <a:cubicBezTo>
                    <a:pt x="83947" y="10668"/>
                    <a:pt x="86614" y="12827"/>
                    <a:pt x="89154" y="15240"/>
                  </a:cubicBezTo>
                  <a:cubicBezTo>
                    <a:pt x="91694" y="17653"/>
                    <a:pt x="93726" y="20320"/>
                    <a:pt x="95631" y="23241"/>
                  </a:cubicBezTo>
                  <a:cubicBezTo>
                    <a:pt x="97536" y="26162"/>
                    <a:pt x="99187" y="29083"/>
                    <a:pt x="100457" y="32258"/>
                  </a:cubicBezTo>
                  <a:cubicBezTo>
                    <a:pt x="101727" y="35433"/>
                    <a:pt x="102743" y="38735"/>
                    <a:pt x="103378" y="42037"/>
                  </a:cubicBezTo>
                  <a:cubicBezTo>
                    <a:pt x="104013" y="45339"/>
                    <a:pt x="104394" y="48768"/>
                    <a:pt x="104394" y="52197"/>
                  </a:cubicBezTo>
                  <a:close/>
                </a:path>
              </a:pathLst>
            </a:custGeom>
            <a:solidFill>
              <a:srgbClr val="A8C5FF"/>
            </a:solidFill>
          </p:spPr>
        </p:sp>
      </p:grpSp>
      <p:sp>
        <p:nvSpPr>
          <p:cNvPr id="8" name="Freeform 8"/>
          <p:cNvSpPr/>
          <p:nvPr/>
        </p:nvSpPr>
        <p:spPr>
          <a:xfrm>
            <a:off x="15364644" y="6544008"/>
            <a:ext cx="2986859" cy="3806485"/>
          </a:xfrm>
          <a:custGeom>
            <a:avLst/>
            <a:gdLst/>
            <a:ahLst/>
            <a:cxnLst/>
            <a:rect l="l" t="t" r="r" b="b"/>
            <a:pathLst>
              <a:path w="2986859" h="3806485">
                <a:moveTo>
                  <a:pt x="0" y="0"/>
                </a:moveTo>
                <a:lnTo>
                  <a:pt x="2986859" y="0"/>
                </a:lnTo>
                <a:lnTo>
                  <a:pt x="2986859" y="3806486"/>
                </a:lnTo>
                <a:lnTo>
                  <a:pt x="0" y="38064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p:cNvSpPr txBox="1"/>
          <p:nvPr/>
        </p:nvSpPr>
        <p:spPr>
          <a:xfrm>
            <a:off x="666750" y="627126"/>
            <a:ext cx="9917744" cy="788670"/>
          </a:xfrm>
          <a:prstGeom prst="rect">
            <a:avLst/>
          </a:prstGeom>
        </p:spPr>
        <p:txBody>
          <a:bodyPr lIns="0" tIns="0" rIns="0" bIns="0" rtlCol="0" anchor="t">
            <a:spAutoFit/>
          </a:bodyPr>
          <a:lstStyle/>
          <a:p>
            <a:pPr algn="l">
              <a:lnSpc>
                <a:spcPts val="3074"/>
              </a:lnSpc>
            </a:pPr>
            <a:r>
              <a:rPr lang="en-US" sz="2400">
                <a:solidFill>
                  <a:srgbClr val="A8C5FF"/>
                </a:solidFill>
                <a:latin typeface="TT Interphases"/>
                <a:ea typeface="TT Interphases"/>
                <a:cs typeface="TT Interphases"/>
                <a:sym typeface="TT Interphases"/>
              </a:rPr>
              <a:t>The </a:t>
            </a:r>
            <a:r>
              <a:rPr lang="en-US" sz="2400" b="1">
                <a:solidFill>
                  <a:srgbClr val="A8C5FF"/>
                </a:solidFill>
                <a:latin typeface="TT Interphases Bold"/>
                <a:ea typeface="TT Interphases Bold"/>
                <a:cs typeface="TT Interphases Bold"/>
                <a:sym typeface="TT Interphases Bold"/>
              </a:rPr>
              <a:t>Dodge Falling Blocks 3D</a:t>
            </a:r>
            <a:r>
              <a:rPr lang="en-US" sz="2400">
                <a:solidFill>
                  <a:srgbClr val="A8C5FF"/>
                </a:solidFill>
                <a:latin typeface="TT Interphases"/>
                <a:ea typeface="TT Interphases"/>
                <a:cs typeface="TT Interphases"/>
                <a:sym typeface="TT Interphases"/>
              </a:rPr>
              <a:t> project demonstrates several critical aspects of modern web development:</a:t>
            </a:r>
          </a:p>
        </p:txBody>
      </p:sp>
      <p:sp>
        <p:nvSpPr>
          <p:cNvPr id="10" name="TextBox 10"/>
          <p:cNvSpPr txBox="1"/>
          <p:nvPr/>
        </p:nvSpPr>
        <p:spPr>
          <a:xfrm>
            <a:off x="1184824" y="1408176"/>
            <a:ext cx="9319127" cy="5474970"/>
          </a:xfrm>
          <a:prstGeom prst="rect">
            <a:avLst/>
          </a:prstGeom>
        </p:spPr>
        <p:txBody>
          <a:bodyPr lIns="0" tIns="0" rIns="0" bIns="0" rtlCol="0" anchor="t">
            <a:spAutoFit/>
          </a:bodyPr>
          <a:lstStyle/>
          <a:p>
            <a:pPr algn="l">
              <a:lnSpc>
                <a:spcPts val="3074"/>
              </a:lnSpc>
            </a:pPr>
            <a:r>
              <a:rPr lang="en-US" sz="2400" b="1">
                <a:solidFill>
                  <a:srgbClr val="A8C5FF"/>
                </a:solidFill>
                <a:latin typeface="TT Interphases Bold"/>
                <a:ea typeface="TT Interphases Bold"/>
                <a:cs typeface="TT Interphases Bold"/>
                <a:sym typeface="TT Interphases Bold"/>
              </a:rPr>
              <a:t>Minimal File Structure:</a:t>
            </a:r>
            <a:r>
              <a:rPr lang="en-US" sz="2400">
                <a:solidFill>
                  <a:srgbClr val="A8C5FF"/>
                </a:solidFill>
                <a:latin typeface="TT Interphases"/>
                <a:ea typeface="TT Interphases"/>
                <a:cs typeface="TT Interphases"/>
                <a:sym typeface="TT Interphases"/>
              </a:rPr>
              <a:t> The game is built as a single-page application, showcasing how to efficiently manage resources within a compact setup. This approach emphasizes </a:t>
            </a:r>
            <a:r>
              <a:rPr lang="en-US" sz="2400" b="1">
                <a:solidFill>
                  <a:srgbClr val="A8C5FF"/>
                </a:solidFill>
                <a:latin typeface="TT Interphases Bold"/>
                <a:ea typeface="TT Interphases Bold"/>
                <a:cs typeface="TT Interphases Bold"/>
                <a:sym typeface="TT Interphases Bold"/>
              </a:rPr>
              <a:t>modular thinking</a:t>
            </a:r>
            <a:r>
              <a:rPr lang="en-US" sz="2400">
                <a:solidFill>
                  <a:srgbClr val="A8C5FF"/>
                </a:solidFill>
                <a:latin typeface="TT Interphases"/>
                <a:ea typeface="TT Interphases"/>
                <a:cs typeface="TT Interphases"/>
                <a:sym typeface="TT Interphases"/>
              </a:rPr>
              <a:t> and highlights the potential for streamlined code implementation. </a:t>
            </a:r>
            <a:r>
              <a:rPr lang="en-US" sz="2400" b="1">
                <a:solidFill>
                  <a:srgbClr val="A8C5FF"/>
                </a:solidFill>
                <a:latin typeface="TT Interphases Bold"/>
                <a:ea typeface="TT Interphases Bold"/>
                <a:cs typeface="TT Interphases Bold"/>
                <a:sym typeface="TT Interphases Bold"/>
              </a:rPr>
              <a:t>Advanced 3D Graphics:</a:t>
            </a:r>
            <a:r>
              <a:rPr lang="en-US" sz="2400">
                <a:solidFill>
                  <a:srgbClr val="A8C5FF"/>
                </a:solidFill>
                <a:latin typeface="TT Interphases"/>
                <a:ea typeface="TT Interphases"/>
                <a:cs typeface="TT Interphases"/>
                <a:sym typeface="TT Interphases"/>
              </a:rPr>
              <a:t> Utilizing Three.js for rendering, the project integrates complex </a:t>
            </a:r>
            <a:r>
              <a:rPr lang="en-US" sz="2400" b="1">
                <a:solidFill>
                  <a:srgbClr val="A8C5FF"/>
                </a:solidFill>
                <a:latin typeface="TT Interphases Bold"/>
                <a:ea typeface="TT Interphases Bold"/>
                <a:cs typeface="TT Interphases Bold"/>
                <a:sym typeface="TT Interphases Bold"/>
              </a:rPr>
              <a:t>3D visual elements</a:t>
            </a:r>
            <a:r>
              <a:rPr lang="en-US" sz="2400">
                <a:solidFill>
                  <a:srgbClr val="A8C5FF"/>
                </a:solidFill>
                <a:latin typeface="TT Interphases"/>
                <a:ea typeface="TT Interphases"/>
                <a:cs typeface="TT Interphases"/>
                <a:sym typeface="TT Interphases"/>
              </a:rPr>
              <a:t> and physics into a browser environment. This incorporation of graphics showcases the capabilities of modern browsers to handle rich media experiences, pushing the boundaries of traditional web applications. </a:t>
            </a:r>
            <a:r>
              <a:rPr lang="en-US" sz="2400" b="1">
                <a:solidFill>
                  <a:srgbClr val="A8C5FF"/>
                </a:solidFill>
                <a:latin typeface="TT Interphases Bold"/>
                <a:ea typeface="TT Interphases Bold"/>
                <a:cs typeface="TT Interphases Bold"/>
                <a:sym typeface="TT Interphases Bold"/>
              </a:rPr>
              <a:t>AI-Powered Interactivity:</a:t>
            </a:r>
            <a:r>
              <a:rPr lang="en-US" sz="2400">
                <a:solidFill>
                  <a:srgbClr val="A8C5FF"/>
                </a:solidFill>
                <a:latin typeface="TT Interphases"/>
                <a:ea typeface="TT Interphases"/>
                <a:cs typeface="TT Interphases"/>
                <a:sym typeface="TT Interphases"/>
              </a:rPr>
              <a:t> The integration of the Gemini API adds a layer of </a:t>
            </a:r>
            <a:r>
              <a:rPr lang="en-US" sz="2400" b="1">
                <a:solidFill>
                  <a:srgbClr val="A8C5FF"/>
                </a:solidFill>
                <a:latin typeface="TT Interphases Bold"/>
                <a:ea typeface="TT Interphases Bold"/>
                <a:cs typeface="TT Interphases Bold"/>
                <a:sym typeface="TT Interphases Bold"/>
              </a:rPr>
              <a:t>dynamic user engagement</a:t>
            </a:r>
            <a:r>
              <a:rPr lang="en-US" sz="2400">
                <a:solidFill>
                  <a:srgbClr val="A8C5FF"/>
                </a:solidFill>
                <a:latin typeface="TT Interphases"/>
                <a:ea typeface="TT Interphases"/>
                <a:cs typeface="TT Interphases"/>
                <a:sym typeface="TT Interphases"/>
              </a:rPr>
              <a:t>, allowing for personalized experiences through features like the AI Coach. This demonstrates how artificial intelligence can enhance gameplay and provide users with tailored feedback and aesthetics.</a:t>
            </a:r>
          </a:p>
        </p:txBody>
      </p:sp>
      <p:sp>
        <p:nvSpPr>
          <p:cNvPr id="11" name="TextBox 11"/>
          <p:cNvSpPr txBox="1"/>
          <p:nvPr/>
        </p:nvSpPr>
        <p:spPr>
          <a:xfrm>
            <a:off x="666750" y="6875526"/>
            <a:ext cx="9628632" cy="1179195"/>
          </a:xfrm>
          <a:prstGeom prst="rect">
            <a:avLst/>
          </a:prstGeom>
        </p:spPr>
        <p:txBody>
          <a:bodyPr lIns="0" tIns="0" rIns="0" bIns="0" rtlCol="0" anchor="t">
            <a:spAutoFit/>
          </a:bodyPr>
          <a:lstStyle/>
          <a:p>
            <a:pPr algn="l">
              <a:lnSpc>
                <a:spcPts val="3074"/>
              </a:lnSpc>
            </a:pPr>
            <a:r>
              <a:rPr lang="en-US" sz="2400">
                <a:solidFill>
                  <a:srgbClr val="A8C5FF"/>
                </a:solidFill>
                <a:latin typeface="TT Interphases"/>
                <a:ea typeface="TT Interphases"/>
                <a:cs typeface="TT Interphases"/>
                <a:sym typeface="TT Interphases"/>
              </a:rPr>
              <a:t>Overall, this project serves as a </a:t>
            </a:r>
            <a:r>
              <a:rPr lang="en-US" sz="2400" b="1">
                <a:solidFill>
                  <a:srgbClr val="A8C5FF"/>
                </a:solidFill>
                <a:latin typeface="TT Interphases Bold"/>
                <a:ea typeface="TT Interphases Bold"/>
                <a:cs typeface="TT Interphases Bold"/>
                <a:sym typeface="TT Interphases Bold"/>
              </a:rPr>
              <a:t>comprehensive example</a:t>
            </a:r>
            <a:r>
              <a:rPr lang="en-US" sz="2400">
                <a:solidFill>
                  <a:srgbClr val="A8C5FF"/>
                </a:solidFill>
                <a:latin typeface="TT Interphases"/>
                <a:ea typeface="TT Interphases"/>
                <a:cs typeface="TT Interphases"/>
                <a:sym typeface="TT Interphases"/>
              </a:rPr>
              <a:t> of how to blend creativity and technical skills, providing insights into the potential of web technologies in creating immersive gaming experiences.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D1A38"/>
        </a:solidFill>
        <a:effectLst/>
      </p:bgPr>
    </p:bg>
    <p:spTree>
      <p:nvGrpSpPr>
        <p:cNvPr id="1" name=""/>
        <p:cNvGrpSpPr/>
        <p:nvPr/>
      </p:nvGrpSpPr>
      <p:grpSpPr>
        <a:xfrm>
          <a:off x="0" y="0"/>
          <a:ext cx="0" cy="0"/>
          <a:chOff x="0" y="0"/>
          <a:chExt cx="0" cy="0"/>
        </a:xfrm>
      </p:grpSpPr>
      <p:sp>
        <p:nvSpPr>
          <p:cNvPr id="2" name="Freeform 2"/>
          <p:cNvSpPr/>
          <p:nvPr/>
        </p:nvSpPr>
        <p:spPr>
          <a:xfrm>
            <a:off x="604085" y="3289297"/>
            <a:ext cx="5576745" cy="5499097"/>
          </a:xfrm>
          <a:custGeom>
            <a:avLst/>
            <a:gdLst/>
            <a:ahLst/>
            <a:cxnLst/>
            <a:rect l="l" t="t" r="r" b="b"/>
            <a:pathLst>
              <a:path w="5576745" h="5499097">
                <a:moveTo>
                  <a:pt x="0" y="0"/>
                </a:moveTo>
                <a:lnTo>
                  <a:pt x="5576745" y="0"/>
                </a:lnTo>
                <a:lnTo>
                  <a:pt x="5576745" y="5499097"/>
                </a:lnTo>
                <a:lnTo>
                  <a:pt x="0" y="54990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357185" y="3289297"/>
            <a:ext cx="5575221" cy="5499097"/>
          </a:xfrm>
          <a:custGeom>
            <a:avLst/>
            <a:gdLst/>
            <a:ahLst/>
            <a:cxnLst/>
            <a:rect l="l" t="t" r="r" b="b"/>
            <a:pathLst>
              <a:path w="5575221" h="5499097">
                <a:moveTo>
                  <a:pt x="0" y="0"/>
                </a:moveTo>
                <a:lnTo>
                  <a:pt x="5575221" y="0"/>
                </a:lnTo>
                <a:lnTo>
                  <a:pt x="5575221" y="5499097"/>
                </a:lnTo>
                <a:lnTo>
                  <a:pt x="0" y="54990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2109447" y="3289297"/>
            <a:ext cx="5574535" cy="5499097"/>
          </a:xfrm>
          <a:custGeom>
            <a:avLst/>
            <a:gdLst/>
            <a:ahLst/>
            <a:cxnLst/>
            <a:rect l="l" t="t" r="r" b="b"/>
            <a:pathLst>
              <a:path w="5574535" h="5499097">
                <a:moveTo>
                  <a:pt x="0" y="0"/>
                </a:moveTo>
                <a:lnTo>
                  <a:pt x="5574535" y="0"/>
                </a:lnTo>
                <a:lnTo>
                  <a:pt x="5574535" y="5499097"/>
                </a:lnTo>
                <a:lnTo>
                  <a:pt x="0" y="549909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1127236" y="496119"/>
            <a:ext cx="16353863" cy="1457211"/>
          </a:xfrm>
          <a:prstGeom prst="rect">
            <a:avLst/>
          </a:prstGeom>
        </p:spPr>
        <p:txBody>
          <a:bodyPr lIns="0" tIns="0" rIns="0" bIns="0" rtlCol="0" anchor="t">
            <a:spAutoFit/>
          </a:bodyPr>
          <a:lstStyle/>
          <a:p>
            <a:pPr algn="l">
              <a:lnSpc>
                <a:spcPts val="11899"/>
              </a:lnSpc>
            </a:pPr>
            <a:r>
              <a:rPr lang="en-US" sz="8499">
                <a:solidFill>
                  <a:srgbClr val="A8C5FF"/>
                </a:solidFill>
                <a:latin typeface="Cooper BT Light"/>
                <a:ea typeface="Cooper BT Light"/>
                <a:cs typeface="Cooper BT Light"/>
                <a:sym typeface="Cooper BT Light"/>
              </a:rPr>
              <a:t>Overview of Game Output Screens</a:t>
            </a:r>
          </a:p>
        </p:txBody>
      </p:sp>
      <p:sp>
        <p:nvSpPr>
          <p:cNvPr id="6" name="TextBox 6"/>
          <p:cNvSpPr txBox="1"/>
          <p:nvPr/>
        </p:nvSpPr>
        <p:spPr>
          <a:xfrm>
            <a:off x="1299353" y="4770587"/>
            <a:ext cx="1092422" cy="685648"/>
          </a:xfrm>
          <a:prstGeom prst="rect">
            <a:avLst/>
          </a:prstGeom>
        </p:spPr>
        <p:txBody>
          <a:bodyPr lIns="0" tIns="0" rIns="0" bIns="0" rtlCol="0" anchor="t">
            <a:spAutoFit/>
          </a:bodyPr>
          <a:lstStyle/>
          <a:p>
            <a:pPr algn="l">
              <a:lnSpc>
                <a:spcPts val="3999"/>
              </a:lnSpc>
            </a:pPr>
            <a:r>
              <a:rPr lang="en-US" sz="7999">
                <a:solidFill>
                  <a:srgbClr val="A8C5FF"/>
                </a:solidFill>
                <a:latin typeface="Cooper BT Light"/>
                <a:ea typeface="Cooper BT Light"/>
                <a:cs typeface="Cooper BT Light"/>
                <a:sym typeface="Cooper BT Light"/>
              </a:rPr>
              <a:t>01</a:t>
            </a:r>
          </a:p>
        </p:txBody>
      </p:sp>
      <p:sp>
        <p:nvSpPr>
          <p:cNvPr id="7" name="TextBox 7"/>
          <p:cNvSpPr txBox="1"/>
          <p:nvPr/>
        </p:nvSpPr>
        <p:spPr>
          <a:xfrm>
            <a:off x="1953739" y="5272802"/>
            <a:ext cx="81001" cy="649472"/>
          </a:xfrm>
          <a:prstGeom prst="rect">
            <a:avLst/>
          </a:prstGeom>
        </p:spPr>
        <p:txBody>
          <a:bodyPr lIns="0" tIns="0" rIns="0" bIns="0" rtlCol="0" anchor="t">
            <a:spAutoFit/>
          </a:bodyPr>
          <a:lstStyle/>
          <a:p>
            <a:pPr algn="l">
              <a:lnSpc>
                <a:spcPts val="5810"/>
              </a:lnSpc>
            </a:pPr>
            <a:r>
              <a:rPr lang="en-US" sz="2324">
                <a:solidFill>
                  <a:srgbClr val="A8C5FF"/>
                </a:solidFill>
                <a:latin typeface="Cooper BT Light"/>
                <a:ea typeface="Cooper BT Light"/>
                <a:cs typeface="Cooper BT Light"/>
                <a:sym typeface="Cooper BT Light"/>
              </a:rPr>
              <a:t> </a:t>
            </a:r>
          </a:p>
        </p:txBody>
      </p:sp>
      <p:sp>
        <p:nvSpPr>
          <p:cNvPr id="8" name="TextBox 8"/>
          <p:cNvSpPr txBox="1"/>
          <p:nvPr/>
        </p:nvSpPr>
        <p:spPr>
          <a:xfrm>
            <a:off x="7033193" y="4770587"/>
            <a:ext cx="4226928" cy="1151763"/>
          </a:xfrm>
          <a:prstGeom prst="rect">
            <a:avLst/>
          </a:prstGeom>
        </p:spPr>
        <p:txBody>
          <a:bodyPr lIns="0" tIns="0" rIns="0" bIns="0" rtlCol="0" anchor="t">
            <a:spAutoFit/>
          </a:bodyPr>
          <a:lstStyle/>
          <a:p>
            <a:pPr algn="l">
              <a:lnSpc>
                <a:spcPts val="3999"/>
              </a:lnSpc>
            </a:pPr>
            <a:r>
              <a:rPr lang="en-US" sz="7999">
                <a:solidFill>
                  <a:srgbClr val="A8C5FF"/>
                </a:solidFill>
                <a:latin typeface="Cooper BT Light"/>
                <a:ea typeface="Cooper BT Light"/>
                <a:cs typeface="Cooper BT Light"/>
                <a:sym typeface="Cooper BT Light"/>
              </a:rPr>
              <a:t>02</a:t>
            </a:r>
          </a:p>
          <a:p>
            <a:pPr algn="l">
              <a:lnSpc>
                <a:spcPts val="3253"/>
              </a:lnSpc>
            </a:pPr>
            <a:r>
              <a:rPr lang="en-US" sz="2324">
                <a:solidFill>
                  <a:srgbClr val="A8C5FF"/>
                </a:solidFill>
                <a:latin typeface="Cooper BT Light"/>
                <a:ea typeface="Cooper BT Light"/>
                <a:cs typeface="Cooper BT Light"/>
                <a:sym typeface="Cooper BT Light"/>
              </a:rPr>
              <a:t>EngagingGameplay Experience</a:t>
            </a:r>
          </a:p>
        </p:txBody>
      </p:sp>
      <p:sp>
        <p:nvSpPr>
          <p:cNvPr id="9" name="TextBox 9"/>
          <p:cNvSpPr txBox="1"/>
          <p:nvPr/>
        </p:nvSpPr>
        <p:spPr>
          <a:xfrm>
            <a:off x="8246126" y="5272802"/>
            <a:ext cx="81001" cy="649472"/>
          </a:xfrm>
          <a:prstGeom prst="rect">
            <a:avLst/>
          </a:prstGeom>
        </p:spPr>
        <p:txBody>
          <a:bodyPr lIns="0" tIns="0" rIns="0" bIns="0" rtlCol="0" anchor="t">
            <a:spAutoFit/>
          </a:bodyPr>
          <a:lstStyle/>
          <a:p>
            <a:pPr algn="l">
              <a:lnSpc>
                <a:spcPts val="5810"/>
              </a:lnSpc>
            </a:pPr>
            <a:r>
              <a:rPr lang="en-US" sz="2324">
                <a:solidFill>
                  <a:srgbClr val="A8C5FF"/>
                </a:solidFill>
                <a:latin typeface="Cooper BT Light"/>
                <a:ea typeface="Cooper BT Light"/>
                <a:cs typeface="Cooper BT Light"/>
                <a:sym typeface="Cooper BT Light"/>
              </a:rPr>
              <a:t> </a:t>
            </a:r>
          </a:p>
        </p:txBody>
      </p:sp>
      <p:sp>
        <p:nvSpPr>
          <p:cNvPr id="10" name="TextBox 10"/>
          <p:cNvSpPr txBox="1"/>
          <p:nvPr/>
        </p:nvSpPr>
        <p:spPr>
          <a:xfrm>
            <a:off x="12782550" y="4770587"/>
            <a:ext cx="1092422" cy="685648"/>
          </a:xfrm>
          <a:prstGeom prst="rect">
            <a:avLst/>
          </a:prstGeom>
        </p:spPr>
        <p:txBody>
          <a:bodyPr lIns="0" tIns="0" rIns="0" bIns="0" rtlCol="0" anchor="t">
            <a:spAutoFit/>
          </a:bodyPr>
          <a:lstStyle/>
          <a:p>
            <a:pPr algn="l">
              <a:lnSpc>
                <a:spcPts val="3999"/>
              </a:lnSpc>
            </a:pPr>
            <a:r>
              <a:rPr lang="en-US" sz="7999">
                <a:solidFill>
                  <a:srgbClr val="A8C5FF"/>
                </a:solidFill>
                <a:latin typeface="Cooper BT Light"/>
                <a:ea typeface="Cooper BT Light"/>
                <a:cs typeface="Cooper BT Light"/>
                <a:sym typeface="Cooper BT Light"/>
              </a:rPr>
              <a:t>03</a:t>
            </a:r>
          </a:p>
        </p:txBody>
      </p:sp>
      <p:sp>
        <p:nvSpPr>
          <p:cNvPr id="11" name="TextBox 11"/>
          <p:cNvSpPr txBox="1"/>
          <p:nvPr/>
        </p:nvSpPr>
        <p:spPr>
          <a:xfrm>
            <a:off x="13564314" y="5272802"/>
            <a:ext cx="81001" cy="649472"/>
          </a:xfrm>
          <a:prstGeom prst="rect">
            <a:avLst/>
          </a:prstGeom>
        </p:spPr>
        <p:txBody>
          <a:bodyPr lIns="0" tIns="0" rIns="0" bIns="0" rtlCol="0" anchor="t">
            <a:spAutoFit/>
          </a:bodyPr>
          <a:lstStyle/>
          <a:p>
            <a:pPr algn="l">
              <a:lnSpc>
                <a:spcPts val="5810"/>
              </a:lnSpc>
            </a:pPr>
            <a:r>
              <a:rPr lang="en-US" sz="2324">
                <a:solidFill>
                  <a:srgbClr val="A8C5FF"/>
                </a:solidFill>
                <a:latin typeface="Cooper BT Light"/>
                <a:ea typeface="Cooper BT Light"/>
                <a:cs typeface="Cooper BT Light"/>
                <a:sym typeface="Cooper BT Light"/>
              </a:rPr>
              <a:t> </a:t>
            </a:r>
          </a:p>
        </p:txBody>
      </p:sp>
      <p:sp>
        <p:nvSpPr>
          <p:cNvPr id="12" name="TextBox 12"/>
          <p:cNvSpPr txBox="1"/>
          <p:nvPr/>
        </p:nvSpPr>
        <p:spPr>
          <a:xfrm>
            <a:off x="1299353" y="5520452"/>
            <a:ext cx="2727208" cy="401822"/>
          </a:xfrm>
          <a:prstGeom prst="rect">
            <a:avLst/>
          </a:prstGeom>
        </p:spPr>
        <p:txBody>
          <a:bodyPr lIns="0" tIns="0" rIns="0" bIns="0" rtlCol="0" anchor="t">
            <a:spAutoFit/>
          </a:bodyPr>
          <a:lstStyle/>
          <a:p>
            <a:pPr algn="l">
              <a:lnSpc>
                <a:spcPts val="3253"/>
              </a:lnSpc>
            </a:pPr>
            <a:r>
              <a:rPr lang="en-US" sz="2324">
                <a:solidFill>
                  <a:srgbClr val="A8C5FF"/>
                </a:solidFill>
                <a:latin typeface="Cooper BT Light"/>
                <a:ea typeface="Cooper BT Light"/>
                <a:cs typeface="Cooper BT Light"/>
                <a:sym typeface="Cooper BT Light"/>
              </a:rPr>
              <a:t>Main</a:t>
            </a:r>
            <a:r>
              <a:rPr lang="en-US" sz="2324">
                <a:solidFill>
                  <a:srgbClr val="000000"/>
                </a:solidFill>
                <a:latin typeface="Cooper BT Light"/>
                <a:ea typeface="Cooper BT Light"/>
                <a:cs typeface="Cooper BT Light"/>
                <a:sym typeface="Cooper BT Light"/>
              </a:rPr>
              <a:t> </a:t>
            </a:r>
            <a:r>
              <a:rPr lang="en-US" sz="2324">
                <a:solidFill>
                  <a:srgbClr val="A8C5FF"/>
                </a:solidFill>
                <a:latin typeface="Cooper BT Light"/>
                <a:ea typeface="Cooper BT Light"/>
                <a:cs typeface="Cooper BT Light"/>
                <a:sym typeface="Cooper BT Light"/>
              </a:rPr>
              <a:t>Menu</a:t>
            </a:r>
            <a:r>
              <a:rPr lang="en-US" sz="2324">
                <a:solidFill>
                  <a:srgbClr val="000000"/>
                </a:solidFill>
                <a:latin typeface="Cooper BT Light"/>
                <a:ea typeface="Cooper BT Light"/>
                <a:cs typeface="Cooper BT Light"/>
                <a:sym typeface="Cooper BT Light"/>
              </a:rPr>
              <a:t> </a:t>
            </a:r>
            <a:r>
              <a:rPr lang="en-US" sz="2324">
                <a:solidFill>
                  <a:srgbClr val="A8C5FF"/>
                </a:solidFill>
                <a:latin typeface="Cooper BT Light"/>
                <a:ea typeface="Cooper BT Light"/>
                <a:cs typeface="Cooper BT Light"/>
                <a:sym typeface="Cooper BT Light"/>
              </a:rPr>
              <a:t>Features</a:t>
            </a:r>
          </a:p>
        </p:txBody>
      </p:sp>
      <p:sp>
        <p:nvSpPr>
          <p:cNvPr id="13" name="TextBox 13"/>
          <p:cNvSpPr txBox="1"/>
          <p:nvPr/>
        </p:nvSpPr>
        <p:spPr>
          <a:xfrm>
            <a:off x="12782550" y="5520452"/>
            <a:ext cx="3622358" cy="401822"/>
          </a:xfrm>
          <a:prstGeom prst="rect">
            <a:avLst/>
          </a:prstGeom>
        </p:spPr>
        <p:txBody>
          <a:bodyPr lIns="0" tIns="0" rIns="0" bIns="0" rtlCol="0" anchor="t">
            <a:spAutoFit/>
          </a:bodyPr>
          <a:lstStyle/>
          <a:p>
            <a:pPr algn="l">
              <a:lnSpc>
                <a:spcPts val="3253"/>
              </a:lnSpc>
            </a:pPr>
            <a:r>
              <a:rPr lang="en-US" sz="2324">
                <a:solidFill>
                  <a:srgbClr val="A8C5FF"/>
                </a:solidFill>
                <a:latin typeface="Cooper BT Light"/>
                <a:ea typeface="Cooper BT Light"/>
                <a:cs typeface="Cooper BT Light"/>
                <a:sym typeface="Cooper BT Light"/>
              </a:rPr>
              <a:t>GameOverScreen Insights</a:t>
            </a:r>
          </a:p>
        </p:txBody>
      </p:sp>
      <p:sp>
        <p:nvSpPr>
          <p:cNvPr id="14" name="TextBox 14"/>
          <p:cNvSpPr txBox="1"/>
          <p:nvPr/>
        </p:nvSpPr>
        <p:spPr>
          <a:xfrm>
            <a:off x="1299353" y="6741385"/>
            <a:ext cx="3597793" cy="934755"/>
          </a:xfrm>
          <a:prstGeom prst="rect">
            <a:avLst/>
          </a:prstGeom>
        </p:spPr>
        <p:txBody>
          <a:bodyPr lIns="0" tIns="0" rIns="0" bIns="0" rtlCol="0" anchor="t">
            <a:spAutoFit/>
          </a:bodyPr>
          <a:lstStyle/>
          <a:p>
            <a:pPr algn="l">
              <a:lnSpc>
                <a:spcPts val="2474"/>
              </a:lnSpc>
            </a:pPr>
            <a:r>
              <a:rPr lang="en-US" sz="1926">
                <a:solidFill>
                  <a:srgbClr val="A8C5FF"/>
                </a:solidFill>
                <a:latin typeface="TT Interphases"/>
                <a:ea typeface="TT Interphases"/>
                <a:cs typeface="TT Interphases"/>
                <a:sym typeface="TT Interphases"/>
              </a:rPr>
              <a:t>The Main Menu offers options for starting the game, continuing, and learning how to play.</a:t>
            </a:r>
          </a:p>
        </p:txBody>
      </p:sp>
      <p:sp>
        <p:nvSpPr>
          <p:cNvPr id="15" name="TextBox 15"/>
          <p:cNvSpPr txBox="1"/>
          <p:nvPr/>
        </p:nvSpPr>
        <p:spPr>
          <a:xfrm>
            <a:off x="7033193" y="6741385"/>
            <a:ext cx="3890810" cy="934755"/>
          </a:xfrm>
          <a:prstGeom prst="rect">
            <a:avLst/>
          </a:prstGeom>
        </p:spPr>
        <p:txBody>
          <a:bodyPr lIns="0" tIns="0" rIns="0" bIns="0" rtlCol="0" anchor="t">
            <a:spAutoFit/>
          </a:bodyPr>
          <a:lstStyle/>
          <a:p>
            <a:pPr algn="l">
              <a:lnSpc>
                <a:spcPts val="2474"/>
              </a:lnSpc>
            </a:pPr>
            <a:r>
              <a:rPr lang="en-US" sz="1926">
                <a:solidFill>
                  <a:srgbClr val="A8C5FF"/>
                </a:solidFill>
                <a:latin typeface="TT Interphases"/>
                <a:ea typeface="TT Interphases"/>
                <a:cs typeface="TT Interphases"/>
                <a:sym typeface="TT Interphases"/>
              </a:rPr>
              <a:t>Gameplay showcases a dynamic 3D environment with player movements, obstacles, and power-ups visible.</a:t>
            </a:r>
          </a:p>
        </p:txBody>
      </p:sp>
      <p:sp>
        <p:nvSpPr>
          <p:cNvPr id="16" name="TextBox 16"/>
          <p:cNvSpPr txBox="1"/>
          <p:nvPr/>
        </p:nvSpPr>
        <p:spPr>
          <a:xfrm>
            <a:off x="12782550" y="6741385"/>
            <a:ext cx="4221280" cy="934755"/>
          </a:xfrm>
          <a:prstGeom prst="rect">
            <a:avLst/>
          </a:prstGeom>
        </p:spPr>
        <p:txBody>
          <a:bodyPr lIns="0" tIns="0" rIns="0" bIns="0" rtlCol="0" anchor="t">
            <a:spAutoFit/>
          </a:bodyPr>
          <a:lstStyle/>
          <a:p>
            <a:pPr algn="l">
              <a:lnSpc>
                <a:spcPts val="2474"/>
              </a:lnSpc>
            </a:pPr>
            <a:r>
              <a:rPr lang="en-US" sz="1926">
                <a:solidFill>
                  <a:srgbClr val="A8C5FF"/>
                </a:solidFill>
                <a:latin typeface="TT Interphases"/>
                <a:ea typeface="TT Interphases"/>
                <a:cs typeface="TT Interphases"/>
                <a:sym typeface="TT Interphases"/>
              </a:rPr>
              <a:t>The Game Over screen displays the final score and best score along with AI- generated tips.</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D1A38"/>
        </a:solidFill>
        <a:effectLst/>
      </p:bgPr>
    </p:bg>
    <p:spTree>
      <p:nvGrpSpPr>
        <p:cNvPr id="1" name="">
          <a:extLst>
            <a:ext uri="{FF2B5EF4-FFF2-40B4-BE49-F238E27FC236}">
              <a16:creationId xmlns:a16="http://schemas.microsoft.com/office/drawing/2014/main" id="{40B31BDE-120C-46C4-45E6-FFD8CF74319F}"/>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F9B23E8F-E438-0FCD-E3E4-69294FFE266E}"/>
              </a:ext>
            </a:extLst>
          </p:cNvPr>
          <p:cNvGrpSpPr>
            <a:grpSpLocks noChangeAspect="1"/>
          </p:cNvGrpSpPr>
          <p:nvPr/>
        </p:nvGrpSpPr>
        <p:grpSpPr>
          <a:xfrm>
            <a:off x="-31955" y="-23352"/>
            <a:ext cx="8267700" cy="10287000"/>
            <a:chOff x="0" y="0"/>
            <a:chExt cx="8267700" cy="10287000"/>
          </a:xfrm>
        </p:grpSpPr>
        <p:sp>
          <p:nvSpPr>
            <p:cNvPr id="3" name="Freeform 3">
              <a:extLst>
                <a:ext uri="{FF2B5EF4-FFF2-40B4-BE49-F238E27FC236}">
                  <a16:creationId xmlns:a16="http://schemas.microsoft.com/office/drawing/2014/main" id="{F8780D58-E52F-EE4E-2305-131C8925419C}"/>
                </a:ext>
              </a:extLst>
            </p:cNvPr>
            <p:cNvSpPr/>
            <p:nvPr/>
          </p:nvSpPr>
          <p:spPr>
            <a:xfrm>
              <a:off x="0" y="0"/>
              <a:ext cx="8267700" cy="10287000"/>
            </a:xfrm>
            <a:custGeom>
              <a:avLst/>
              <a:gdLst/>
              <a:ahLst/>
              <a:cxnLst/>
              <a:rect l="l" t="t" r="r" b="b"/>
              <a:pathLst>
                <a:path w="8267700" h="10287000">
                  <a:moveTo>
                    <a:pt x="0" y="0"/>
                  </a:moveTo>
                  <a:lnTo>
                    <a:pt x="0" y="10287000"/>
                  </a:lnTo>
                  <a:lnTo>
                    <a:pt x="8267700" y="10287000"/>
                  </a:lnTo>
                  <a:lnTo>
                    <a:pt x="8267700" y="0"/>
                  </a:lnTo>
                  <a:close/>
                </a:path>
              </a:pathLst>
            </a:custGeom>
            <a:solidFill>
              <a:srgbClr val="3062B0"/>
            </a:solidFill>
          </p:spPr>
        </p:sp>
      </p:grpSp>
      <p:sp>
        <p:nvSpPr>
          <p:cNvPr id="5" name="TextBox 4">
            <a:extLst>
              <a:ext uri="{FF2B5EF4-FFF2-40B4-BE49-F238E27FC236}">
                <a16:creationId xmlns:a16="http://schemas.microsoft.com/office/drawing/2014/main" id="{B9AE7B99-70A2-B4DF-429F-5EC30C9345CF}"/>
              </a:ext>
            </a:extLst>
          </p:cNvPr>
          <p:cNvSpPr txBox="1"/>
          <p:nvPr/>
        </p:nvSpPr>
        <p:spPr>
          <a:xfrm>
            <a:off x="2458" y="-114300"/>
            <a:ext cx="6853158" cy="3046988"/>
          </a:xfrm>
          <a:prstGeom prst="rect">
            <a:avLst/>
          </a:prstGeom>
          <a:noFill/>
        </p:spPr>
        <p:txBody>
          <a:bodyPr wrap="none" rtlCol="0">
            <a:spAutoFit/>
          </a:bodyPr>
          <a:lstStyle/>
          <a:p>
            <a:r>
              <a:rPr lang="en-IN" sz="9600" dirty="0"/>
              <a:t>MAIN MENU </a:t>
            </a:r>
          </a:p>
          <a:p>
            <a:r>
              <a:rPr lang="en-IN" sz="9600" dirty="0"/>
              <a:t>SCREEN</a:t>
            </a:r>
          </a:p>
        </p:txBody>
      </p:sp>
      <p:sp>
        <p:nvSpPr>
          <p:cNvPr id="6" name="TextBox 5">
            <a:extLst>
              <a:ext uri="{FF2B5EF4-FFF2-40B4-BE49-F238E27FC236}">
                <a16:creationId xmlns:a16="http://schemas.microsoft.com/office/drawing/2014/main" id="{80C96B74-9747-4094-DC32-FDB9B91FBF18}"/>
              </a:ext>
            </a:extLst>
          </p:cNvPr>
          <p:cNvSpPr txBox="1"/>
          <p:nvPr/>
        </p:nvSpPr>
        <p:spPr>
          <a:xfrm>
            <a:off x="22123" y="4166707"/>
            <a:ext cx="8409162" cy="3416320"/>
          </a:xfrm>
          <a:prstGeom prst="rect">
            <a:avLst/>
          </a:prstGeom>
          <a:noFill/>
        </p:spPr>
        <p:txBody>
          <a:bodyPr wrap="none" rtlCol="0">
            <a:spAutoFit/>
          </a:bodyPr>
          <a:lstStyle/>
          <a:p>
            <a:r>
              <a:rPr lang="en-US" sz="3600" dirty="0"/>
              <a:t>The main menu is the first screen the user </a:t>
            </a:r>
          </a:p>
          <a:p>
            <a:r>
              <a:rPr lang="en-US" sz="3600" dirty="0"/>
              <a:t>sees. It presents options to start a new </a:t>
            </a:r>
          </a:p>
          <a:p>
            <a:r>
              <a:rPr lang="en-US" sz="3600" dirty="0"/>
              <a:t>game, continue a saved game, learn how to </a:t>
            </a:r>
          </a:p>
          <a:p>
            <a:r>
              <a:rPr lang="en-US" sz="3600" dirty="0"/>
              <a:t>play, or generate a new theme using the </a:t>
            </a:r>
          </a:p>
          <a:p>
            <a:r>
              <a:rPr lang="en-US" sz="3600" dirty="0"/>
              <a:t>AI feature.</a:t>
            </a:r>
          </a:p>
          <a:p>
            <a:endParaRPr lang="en-IN" sz="3600" dirty="0"/>
          </a:p>
        </p:txBody>
      </p:sp>
      <p:pic>
        <p:nvPicPr>
          <p:cNvPr id="9" name="Picture 8">
            <a:extLst>
              <a:ext uri="{FF2B5EF4-FFF2-40B4-BE49-F238E27FC236}">
                <a16:creationId xmlns:a16="http://schemas.microsoft.com/office/drawing/2014/main" id="{02F15FD4-56A2-6118-B9AF-B52AA47E2C47}"/>
              </a:ext>
            </a:extLst>
          </p:cNvPr>
          <p:cNvPicPr>
            <a:picLocks noChangeAspect="1"/>
          </p:cNvPicPr>
          <p:nvPr/>
        </p:nvPicPr>
        <p:blipFill>
          <a:blip r:embed="rId2"/>
          <a:stretch>
            <a:fillRect/>
          </a:stretch>
        </p:blipFill>
        <p:spPr>
          <a:xfrm>
            <a:off x="8235746" y="1638300"/>
            <a:ext cx="10030132" cy="6172200"/>
          </a:xfrm>
          <a:prstGeom prst="rect">
            <a:avLst/>
          </a:prstGeom>
        </p:spPr>
      </p:pic>
    </p:spTree>
    <p:extLst>
      <p:ext uri="{BB962C8B-B14F-4D97-AF65-F5344CB8AC3E}">
        <p14:creationId xmlns:p14="http://schemas.microsoft.com/office/powerpoint/2010/main" val="996997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D1A38"/>
        </a:solidFill>
        <a:effectLst/>
      </p:bgPr>
    </p:bg>
    <p:spTree>
      <p:nvGrpSpPr>
        <p:cNvPr id="1" name="">
          <a:extLst>
            <a:ext uri="{FF2B5EF4-FFF2-40B4-BE49-F238E27FC236}">
              <a16:creationId xmlns:a16="http://schemas.microsoft.com/office/drawing/2014/main" id="{D21214A4-EA88-4D60-03A0-A9DF80E3301B}"/>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201497B8-3E6A-B468-A6D1-3FC16FF24BC2}"/>
              </a:ext>
            </a:extLst>
          </p:cNvPr>
          <p:cNvGrpSpPr>
            <a:grpSpLocks noChangeAspect="1"/>
          </p:cNvGrpSpPr>
          <p:nvPr/>
        </p:nvGrpSpPr>
        <p:grpSpPr>
          <a:xfrm>
            <a:off x="0" y="0"/>
            <a:ext cx="8267700" cy="10287000"/>
            <a:chOff x="0" y="0"/>
            <a:chExt cx="8267700" cy="10287000"/>
          </a:xfrm>
        </p:grpSpPr>
        <p:sp>
          <p:nvSpPr>
            <p:cNvPr id="3" name="Freeform 3">
              <a:extLst>
                <a:ext uri="{FF2B5EF4-FFF2-40B4-BE49-F238E27FC236}">
                  <a16:creationId xmlns:a16="http://schemas.microsoft.com/office/drawing/2014/main" id="{7017F419-879C-A0C0-4F28-961A04226BF9}"/>
                </a:ext>
              </a:extLst>
            </p:cNvPr>
            <p:cNvSpPr/>
            <p:nvPr/>
          </p:nvSpPr>
          <p:spPr>
            <a:xfrm>
              <a:off x="0" y="0"/>
              <a:ext cx="8267700" cy="10287000"/>
            </a:xfrm>
            <a:custGeom>
              <a:avLst/>
              <a:gdLst/>
              <a:ahLst/>
              <a:cxnLst/>
              <a:rect l="l" t="t" r="r" b="b"/>
              <a:pathLst>
                <a:path w="8267700" h="10287000">
                  <a:moveTo>
                    <a:pt x="0" y="0"/>
                  </a:moveTo>
                  <a:lnTo>
                    <a:pt x="0" y="10287000"/>
                  </a:lnTo>
                  <a:lnTo>
                    <a:pt x="8267700" y="10287000"/>
                  </a:lnTo>
                  <a:lnTo>
                    <a:pt x="8267700" y="0"/>
                  </a:lnTo>
                  <a:close/>
                </a:path>
              </a:pathLst>
            </a:custGeom>
            <a:solidFill>
              <a:srgbClr val="3062B0"/>
            </a:solidFill>
          </p:spPr>
        </p:sp>
      </p:grpSp>
      <p:sp>
        <p:nvSpPr>
          <p:cNvPr id="4" name="TextBox 3">
            <a:extLst>
              <a:ext uri="{FF2B5EF4-FFF2-40B4-BE49-F238E27FC236}">
                <a16:creationId xmlns:a16="http://schemas.microsoft.com/office/drawing/2014/main" id="{9AA40F28-50AF-FF45-8BE5-4D38B13C40F2}"/>
              </a:ext>
            </a:extLst>
          </p:cNvPr>
          <p:cNvSpPr txBox="1"/>
          <p:nvPr/>
        </p:nvSpPr>
        <p:spPr>
          <a:xfrm>
            <a:off x="-36871" y="-30726"/>
            <a:ext cx="5752600" cy="2800767"/>
          </a:xfrm>
          <a:prstGeom prst="rect">
            <a:avLst/>
          </a:prstGeom>
          <a:noFill/>
        </p:spPr>
        <p:txBody>
          <a:bodyPr wrap="none" rtlCol="0">
            <a:spAutoFit/>
          </a:bodyPr>
          <a:lstStyle/>
          <a:p>
            <a:r>
              <a:rPr lang="en-IN" sz="8800" dirty="0"/>
              <a:t>GAME PLAY </a:t>
            </a:r>
          </a:p>
          <a:p>
            <a:r>
              <a:rPr lang="en-IN" sz="8800" dirty="0"/>
              <a:t>SCREEN</a:t>
            </a:r>
          </a:p>
        </p:txBody>
      </p:sp>
      <p:sp>
        <p:nvSpPr>
          <p:cNvPr id="7" name="TextBox 6">
            <a:extLst>
              <a:ext uri="{FF2B5EF4-FFF2-40B4-BE49-F238E27FC236}">
                <a16:creationId xmlns:a16="http://schemas.microsoft.com/office/drawing/2014/main" id="{42E91F36-226F-795F-E5CE-306870D4B871}"/>
              </a:ext>
            </a:extLst>
          </p:cNvPr>
          <p:cNvSpPr txBox="1"/>
          <p:nvPr/>
        </p:nvSpPr>
        <p:spPr>
          <a:xfrm>
            <a:off x="0" y="4282708"/>
            <a:ext cx="8077200" cy="3970318"/>
          </a:xfrm>
          <a:prstGeom prst="rect">
            <a:avLst/>
          </a:prstGeom>
          <a:noFill/>
        </p:spPr>
        <p:txBody>
          <a:bodyPr wrap="square" rtlCol="0">
            <a:spAutoFit/>
          </a:bodyPr>
          <a:lstStyle/>
          <a:p>
            <a:r>
              <a:rPr lang="en-US" sz="3600" dirty="0"/>
              <a:t>This is the core gameplay screen. It </a:t>
            </a:r>
          </a:p>
          <a:p>
            <a:r>
              <a:rPr lang="en-US" sz="3600" dirty="0"/>
              <a:t>shows the 3D environment with the </a:t>
            </a:r>
          </a:p>
          <a:p>
            <a:r>
              <a:rPr lang="en-US" sz="3600" dirty="0"/>
              <a:t>player, falling blocks, and power-ups. </a:t>
            </a:r>
          </a:p>
          <a:p>
            <a:r>
              <a:rPr lang="en-US" sz="3600" dirty="0"/>
              <a:t>The HUD is visible at the top, </a:t>
            </a:r>
          </a:p>
          <a:p>
            <a:r>
              <a:rPr lang="en-US" sz="3600" dirty="0"/>
              <a:t>displaying the current score and </a:t>
            </a:r>
          </a:p>
          <a:p>
            <a:r>
              <a:rPr lang="en-US" sz="3600" dirty="0"/>
              <a:t>remaining lives.</a:t>
            </a:r>
          </a:p>
          <a:p>
            <a:endParaRPr lang="en-IN" sz="3600" dirty="0"/>
          </a:p>
        </p:txBody>
      </p:sp>
      <p:pic>
        <p:nvPicPr>
          <p:cNvPr id="10" name="Picture 9">
            <a:extLst>
              <a:ext uri="{FF2B5EF4-FFF2-40B4-BE49-F238E27FC236}">
                <a16:creationId xmlns:a16="http://schemas.microsoft.com/office/drawing/2014/main" id="{9F8723D7-0F2B-39B2-415E-B6233C498B4A}"/>
              </a:ext>
            </a:extLst>
          </p:cNvPr>
          <p:cNvPicPr>
            <a:picLocks noChangeAspect="1"/>
          </p:cNvPicPr>
          <p:nvPr/>
        </p:nvPicPr>
        <p:blipFill>
          <a:blip r:embed="rId2"/>
          <a:stretch>
            <a:fillRect/>
          </a:stretch>
        </p:blipFill>
        <p:spPr>
          <a:xfrm>
            <a:off x="8304570" y="1373344"/>
            <a:ext cx="9983429" cy="7196408"/>
          </a:xfrm>
          <a:prstGeom prst="rect">
            <a:avLst/>
          </a:prstGeom>
        </p:spPr>
      </p:pic>
    </p:spTree>
    <p:extLst>
      <p:ext uri="{BB962C8B-B14F-4D97-AF65-F5344CB8AC3E}">
        <p14:creationId xmlns:p14="http://schemas.microsoft.com/office/powerpoint/2010/main" val="29033821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D1A38"/>
        </a:solidFill>
        <a:effectLst/>
      </p:bgPr>
    </p:bg>
    <p:spTree>
      <p:nvGrpSpPr>
        <p:cNvPr id="1" name="">
          <a:extLst>
            <a:ext uri="{FF2B5EF4-FFF2-40B4-BE49-F238E27FC236}">
              <a16:creationId xmlns:a16="http://schemas.microsoft.com/office/drawing/2014/main" id="{1D074062-3F9F-8D0C-D43E-D21CA8DF39E5}"/>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4F169E73-3167-760B-4B81-CAD56C8240BC}"/>
              </a:ext>
            </a:extLst>
          </p:cNvPr>
          <p:cNvGrpSpPr>
            <a:grpSpLocks noChangeAspect="1"/>
          </p:cNvGrpSpPr>
          <p:nvPr/>
        </p:nvGrpSpPr>
        <p:grpSpPr>
          <a:xfrm>
            <a:off x="-31955" y="-23352"/>
            <a:ext cx="8267700" cy="10287000"/>
            <a:chOff x="0" y="0"/>
            <a:chExt cx="8267700" cy="10287000"/>
          </a:xfrm>
        </p:grpSpPr>
        <p:sp>
          <p:nvSpPr>
            <p:cNvPr id="3" name="Freeform 3">
              <a:extLst>
                <a:ext uri="{FF2B5EF4-FFF2-40B4-BE49-F238E27FC236}">
                  <a16:creationId xmlns:a16="http://schemas.microsoft.com/office/drawing/2014/main" id="{2964E84A-9659-8CFF-E8C4-FDC19B5191B7}"/>
                </a:ext>
              </a:extLst>
            </p:cNvPr>
            <p:cNvSpPr/>
            <p:nvPr/>
          </p:nvSpPr>
          <p:spPr>
            <a:xfrm>
              <a:off x="0" y="0"/>
              <a:ext cx="8267700" cy="10287000"/>
            </a:xfrm>
            <a:custGeom>
              <a:avLst/>
              <a:gdLst/>
              <a:ahLst/>
              <a:cxnLst/>
              <a:rect l="l" t="t" r="r" b="b"/>
              <a:pathLst>
                <a:path w="8267700" h="10287000">
                  <a:moveTo>
                    <a:pt x="0" y="0"/>
                  </a:moveTo>
                  <a:lnTo>
                    <a:pt x="0" y="10287000"/>
                  </a:lnTo>
                  <a:lnTo>
                    <a:pt x="8267700" y="10287000"/>
                  </a:lnTo>
                  <a:lnTo>
                    <a:pt x="8267700" y="0"/>
                  </a:lnTo>
                  <a:close/>
                </a:path>
              </a:pathLst>
            </a:custGeom>
            <a:solidFill>
              <a:srgbClr val="3062B0"/>
            </a:solidFill>
          </p:spPr>
        </p:sp>
      </p:grpSp>
      <p:sp>
        <p:nvSpPr>
          <p:cNvPr id="4" name="TextBox 3">
            <a:extLst>
              <a:ext uri="{FF2B5EF4-FFF2-40B4-BE49-F238E27FC236}">
                <a16:creationId xmlns:a16="http://schemas.microsoft.com/office/drawing/2014/main" id="{BBDC4487-21C3-9517-65AD-381D42AFDBAB}"/>
              </a:ext>
            </a:extLst>
          </p:cNvPr>
          <p:cNvSpPr txBox="1"/>
          <p:nvPr/>
        </p:nvSpPr>
        <p:spPr>
          <a:xfrm>
            <a:off x="0" y="23352"/>
            <a:ext cx="5874365" cy="2800767"/>
          </a:xfrm>
          <a:prstGeom prst="rect">
            <a:avLst/>
          </a:prstGeom>
          <a:noFill/>
        </p:spPr>
        <p:txBody>
          <a:bodyPr wrap="none" rtlCol="0">
            <a:spAutoFit/>
          </a:bodyPr>
          <a:lstStyle/>
          <a:p>
            <a:r>
              <a:rPr lang="en-IN" sz="8800" dirty="0"/>
              <a:t>GANE OVER </a:t>
            </a:r>
          </a:p>
          <a:p>
            <a:r>
              <a:rPr lang="en-IN" sz="8800" dirty="0"/>
              <a:t>SCREEN</a:t>
            </a:r>
          </a:p>
        </p:txBody>
      </p:sp>
      <p:sp>
        <p:nvSpPr>
          <p:cNvPr id="5" name="TextBox 4">
            <a:extLst>
              <a:ext uri="{FF2B5EF4-FFF2-40B4-BE49-F238E27FC236}">
                <a16:creationId xmlns:a16="http://schemas.microsoft.com/office/drawing/2014/main" id="{64897C26-4D0C-6BC3-AC87-97E2046C6793}"/>
              </a:ext>
            </a:extLst>
          </p:cNvPr>
          <p:cNvSpPr txBox="1"/>
          <p:nvPr/>
        </p:nvSpPr>
        <p:spPr>
          <a:xfrm>
            <a:off x="14748" y="4548744"/>
            <a:ext cx="8223455" cy="2862322"/>
          </a:xfrm>
          <a:prstGeom prst="rect">
            <a:avLst/>
          </a:prstGeom>
          <a:noFill/>
        </p:spPr>
        <p:txBody>
          <a:bodyPr wrap="square" rtlCol="0">
            <a:spAutoFit/>
          </a:bodyPr>
          <a:lstStyle/>
          <a:p>
            <a:r>
              <a:rPr lang="en-US" sz="3600" dirty="0"/>
              <a:t>This screen appears when the player's lives run out. It displays the final score, the best score, and a personalized tip from the AI coach.</a:t>
            </a:r>
          </a:p>
          <a:p>
            <a:endParaRPr lang="en-IN" sz="3600" dirty="0"/>
          </a:p>
        </p:txBody>
      </p:sp>
      <p:pic>
        <p:nvPicPr>
          <p:cNvPr id="7" name="Picture 6">
            <a:extLst>
              <a:ext uri="{FF2B5EF4-FFF2-40B4-BE49-F238E27FC236}">
                <a16:creationId xmlns:a16="http://schemas.microsoft.com/office/drawing/2014/main" id="{1BA1F0A3-C4B2-0E79-010A-B5967E41907A}"/>
              </a:ext>
            </a:extLst>
          </p:cNvPr>
          <p:cNvPicPr>
            <a:picLocks noChangeAspect="1"/>
          </p:cNvPicPr>
          <p:nvPr/>
        </p:nvPicPr>
        <p:blipFill>
          <a:blip r:embed="rId2"/>
          <a:stretch>
            <a:fillRect/>
          </a:stretch>
        </p:blipFill>
        <p:spPr>
          <a:xfrm>
            <a:off x="8282448" y="1790700"/>
            <a:ext cx="9955677" cy="7006478"/>
          </a:xfrm>
          <a:prstGeom prst="rect">
            <a:avLst/>
          </a:prstGeom>
        </p:spPr>
      </p:pic>
    </p:spTree>
    <p:extLst>
      <p:ext uri="{BB962C8B-B14F-4D97-AF65-F5344CB8AC3E}">
        <p14:creationId xmlns:p14="http://schemas.microsoft.com/office/powerpoint/2010/main" val="120885732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D1A38"/>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0102596" y="0"/>
            <a:ext cx="8185404" cy="10287000"/>
            <a:chOff x="0" y="0"/>
            <a:chExt cx="8185404" cy="10287000"/>
          </a:xfrm>
        </p:grpSpPr>
        <p:sp>
          <p:nvSpPr>
            <p:cNvPr id="3" name="Freeform 3"/>
            <p:cNvSpPr/>
            <p:nvPr/>
          </p:nvSpPr>
          <p:spPr>
            <a:xfrm>
              <a:off x="0" y="0"/>
              <a:ext cx="8185404" cy="10287000"/>
            </a:xfrm>
            <a:custGeom>
              <a:avLst/>
              <a:gdLst/>
              <a:ahLst/>
              <a:cxnLst/>
              <a:rect l="l" t="t" r="r" b="b"/>
              <a:pathLst>
                <a:path w="8185404" h="10287000">
                  <a:moveTo>
                    <a:pt x="0" y="0"/>
                  </a:moveTo>
                  <a:lnTo>
                    <a:pt x="0" y="10287000"/>
                  </a:lnTo>
                  <a:lnTo>
                    <a:pt x="8185404" y="10287000"/>
                  </a:lnTo>
                  <a:lnTo>
                    <a:pt x="8185404" y="0"/>
                  </a:lnTo>
                  <a:close/>
                </a:path>
              </a:pathLst>
            </a:custGeom>
            <a:solidFill>
              <a:srgbClr val="3062B0"/>
            </a:solidFill>
          </p:spPr>
        </p:sp>
      </p:grpSp>
      <p:sp>
        <p:nvSpPr>
          <p:cNvPr id="7" name="TextBox 7"/>
          <p:cNvSpPr txBox="1"/>
          <p:nvPr/>
        </p:nvSpPr>
        <p:spPr>
          <a:xfrm>
            <a:off x="676366" y="7257185"/>
            <a:ext cx="4667249" cy="477823"/>
          </a:xfrm>
          <a:prstGeom prst="rect">
            <a:avLst/>
          </a:prstGeom>
        </p:spPr>
        <p:txBody>
          <a:bodyPr wrap="square" lIns="0" tIns="0" rIns="0" bIns="0" rtlCol="0" anchor="t">
            <a:spAutoFit/>
          </a:bodyPr>
          <a:lstStyle/>
          <a:p>
            <a:pPr algn="l">
              <a:lnSpc>
                <a:spcPts val="4214"/>
              </a:lnSpc>
            </a:pPr>
            <a:r>
              <a:rPr lang="en-US" sz="2400" b="1" dirty="0">
                <a:solidFill>
                  <a:srgbClr val="A8C5FF"/>
                </a:solidFill>
                <a:latin typeface="TT Interphases Bold"/>
                <a:ea typeface="TT Interphases Bold"/>
                <a:cs typeface="TT Interphases Bold"/>
                <a:sym typeface="TT Interphases Bold"/>
              </a:rPr>
              <a:t>Phone Number </a:t>
            </a:r>
            <a:endParaRPr lang="en-US" sz="2400" dirty="0">
              <a:solidFill>
                <a:srgbClr val="A8C5FF"/>
              </a:solidFill>
              <a:latin typeface="TT Interphases"/>
              <a:ea typeface="TT Interphases"/>
              <a:cs typeface="TT Interphases"/>
              <a:sym typeface="TT Interphases"/>
            </a:endParaRPr>
          </a:p>
        </p:txBody>
      </p:sp>
      <p:sp>
        <p:nvSpPr>
          <p:cNvPr id="8" name="TextBox 8"/>
          <p:cNvSpPr txBox="1"/>
          <p:nvPr/>
        </p:nvSpPr>
        <p:spPr>
          <a:xfrm>
            <a:off x="595227" y="7735008"/>
            <a:ext cx="4667250" cy="477823"/>
          </a:xfrm>
          <a:prstGeom prst="rect">
            <a:avLst/>
          </a:prstGeom>
        </p:spPr>
        <p:txBody>
          <a:bodyPr wrap="square" lIns="0" tIns="0" rIns="0" bIns="0" rtlCol="0" anchor="t">
            <a:spAutoFit/>
          </a:bodyPr>
          <a:lstStyle/>
          <a:p>
            <a:pPr algn="l">
              <a:lnSpc>
                <a:spcPts val="4214"/>
              </a:lnSpc>
            </a:pPr>
            <a:r>
              <a:rPr lang="en-US" sz="2400" dirty="0">
                <a:solidFill>
                  <a:srgbClr val="A8C5FF"/>
                </a:solidFill>
                <a:latin typeface="TT Interphases"/>
                <a:ea typeface="TT Interphases"/>
                <a:cs typeface="TT Interphases"/>
                <a:sym typeface="TT Interphases"/>
              </a:rPr>
              <a:t>+91 7995813329</a:t>
            </a:r>
          </a:p>
        </p:txBody>
      </p:sp>
      <p:sp>
        <p:nvSpPr>
          <p:cNvPr id="9" name="TextBox 9"/>
          <p:cNvSpPr txBox="1"/>
          <p:nvPr/>
        </p:nvSpPr>
        <p:spPr>
          <a:xfrm>
            <a:off x="673908" y="5011184"/>
            <a:ext cx="3436963" cy="477823"/>
          </a:xfrm>
          <a:prstGeom prst="rect">
            <a:avLst/>
          </a:prstGeom>
        </p:spPr>
        <p:txBody>
          <a:bodyPr lIns="0" tIns="0" rIns="0" bIns="0" rtlCol="0" anchor="t">
            <a:spAutoFit/>
          </a:bodyPr>
          <a:lstStyle/>
          <a:p>
            <a:pPr algn="l">
              <a:lnSpc>
                <a:spcPts val="4214"/>
              </a:lnSpc>
            </a:pPr>
            <a:r>
              <a:rPr lang="en-US" sz="2400" b="1" dirty="0">
                <a:solidFill>
                  <a:srgbClr val="A8C5FF"/>
                </a:solidFill>
                <a:latin typeface="TT Interphases Bold"/>
                <a:ea typeface="TT Interphases Bold"/>
                <a:cs typeface="TT Interphases Bold"/>
                <a:sym typeface="TT Interphases Bold"/>
              </a:rPr>
              <a:t>Email Address</a:t>
            </a:r>
          </a:p>
        </p:txBody>
      </p:sp>
      <p:sp>
        <p:nvSpPr>
          <p:cNvPr id="10" name="TextBox 10"/>
          <p:cNvSpPr txBox="1"/>
          <p:nvPr/>
        </p:nvSpPr>
        <p:spPr>
          <a:xfrm>
            <a:off x="632098" y="4076700"/>
            <a:ext cx="8378666" cy="788670"/>
          </a:xfrm>
          <a:prstGeom prst="rect">
            <a:avLst/>
          </a:prstGeom>
        </p:spPr>
        <p:txBody>
          <a:bodyPr lIns="0" tIns="0" rIns="0" bIns="0" rtlCol="0" anchor="t">
            <a:spAutoFit/>
          </a:bodyPr>
          <a:lstStyle/>
          <a:p>
            <a:pPr algn="l">
              <a:lnSpc>
                <a:spcPts val="3074"/>
              </a:lnSpc>
            </a:pPr>
            <a:r>
              <a:rPr lang="en-US" sz="2400" b="1" dirty="0">
                <a:solidFill>
                  <a:srgbClr val="A8C5FF"/>
                </a:solidFill>
                <a:latin typeface="TT Interphases Bold"/>
                <a:ea typeface="TT Interphases Bold"/>
                <a:cs typeface="TT Interphases Bold"/>
                <a:sym typeface="TT Interphases Bold"/>
              </a:rPr>
              <a:t>Feel free to reach out for more information or any questions about Dodge Falling Blocks 3D.</a:t>
            </a:r>
          </a:p>
        </p:txBody>
      </p:sp>
      <p:sp>
        <p:nvSpPr>
          <p:cNvPr id="11" name="TextBox 11"/>
          <p:cNvSpPr txBox="1"/>
          <p:nvPr/>
        </p:nvSpPr>
        <p:spPr>
          <a:xfrm>
            <a:off x="666750" y="819969"/>
            <a:ext cx="6888242" cy="2209686"/>
          </a:xfrm>
          <a:prstGeom prst="rect">
            <a:avLst/>
          </a:prstGeom>
        </p:spPr>
        <p:txBody>
          <a:bodyPr lIns="0" tIns="0" rIns="0" bIns="0" rtlCol="0" anchor="t">
            <a:spAutoFit/>
          </a:bodyPr>
          <a:lstStyle/>
          <a:p>
            <a:pPr algn="l">
              <a:lnSpc>
                <a:spcPts val="8474"/>
              </a:lnSpc>
            </a:pPr>
            <a:r>
              <a:rPr lang="en-US" sz="8499">
                <a:solidFill>
                  <a:srgbClr val="A8C5FF"/>
                </a:solidFill>
                <a:latin typeface="Cooper BT Light"/>
                <a:ea typeface="Cooper BT Light"/>
                <a:cs typeface="Cooper BT Light"/>
                <a:sym typeface="Cooper BT Light"/>
              </a:rPr>
              <a:t>Thank you for your attention!</a:t>
            </a:r>
          </a:p>
        </p:txBody>
      </p:sp>
      <p:pic>
        <p:nvPicPr>
          <p:cNvPr id="13" name="Picture 12" descr="A room with a couch and a coffee table">
            <a:extLst>
              <a:ext uri="{FF2B5EF4-FFF2-40B4-BE49-F238E27FC236}">
                <a16:creationId xmlns:a16="http://schemas.microsoft.com/office/drawing/2014/main" id="{78B3F28D-1C50-3346-757D-83CD87BF4F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2596" y="0"/>
            <a:ext cx="8185404" cy="10287000"/>
          </a:xfrm>
          <a:prstGeom prst="rect">
            <a:avLst/>
          </a:prstGeom>
        </p:spPr>
      </p:pic>
      <p:sp>
        <p:nvSpPr>
          <p:cNvPr id="14" name="TextBox 13">
            <a:extLst>
              <a:ext uri="{FF2B5EF4-FFF2-40B4-BE49-F238E27FC236}">
                <a16:creationId xmlns:a16="http://schemas.microsoft.com/office/drawing/2014/main" id="{D9EFD96B-24D9-73D6-B51A-2626CD66631F}"/>
              </a:ext>
            </a:extLst>
          </p:cNvPr>
          <p:cNvSpPr txBox="1"/>
          <p:nvPr/>
        </p:nvSpPr>
        <p:spPr>
          <a:xfrm>
            <a:off x="632098" y="5636050"/>
            <a:ext cx="5616302" cy="830997"/>
          </a:xfrm>
          <a:prstGeom prst="rect">
            <a:avLst/>
          </a:prstGeom>
          <a:noFill/>
        </p:spPr>
        <p:txBody>
          <a:bodyPr wrap="square" rtlCol="0">
            <a:spAutoFit/>
          </a:bodyPr>
          <a:lstStyle/>
          <a:p>
            <a:r>
              <a:rPr lang="en-US" sz="2400" b="1" dirty="0">
                <a:solidFill>
                  <a:schemeClr val="tx2">
                    <a:lumMod val="40000"/>
                    <a:lumOff val="60000"/>
                  </a:schemeClr>
                </a:solidFill>
                <a:latin typeface="TT Interphases Bold"/>
                <a:ea typeface="TT Interphases"/>
                <a:cs typeface="TT Interphases"/>
                <a:sym typeface="TT Interphases Bold"/>
              </a:rPr>
              <a:t>gudabandinithinkumar@gmail.com</a:t>
            </a:r>
            <a:endParaRPr lang="en-US" sz="2400" dirty="0">
              <a:solidFill>
                <a:schemeClr val="tx2">
                  <a:lumMod val="40000"/>
                  <a:lumOff val="60000"/>
                </a:schemeClr>
              </a:solidFill>
              <a:latin typeface="TT Interphases"/>
              <a:ea typeface="TT Interphases"/>
              <a:cs typeface="TT Interphases"/>
              <a:sym typeface="TT Interphases"/>
            </a:endParaRPr>
          </a:p>
          <a:p>
            <a:endParaRPr lang="en-IN" sz="2400" dirty="0"/>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D1A38"/>
        </a:solidFill>
        <a:effectLst/>
      </p:bgPr>
    </p:bg>
    <p:spTree>
      <p:nvGrpSpPr>
        <p:cNvPr id="1" name=""/>
        <p:cNvGrpSpPr/>
        <p:nvPr/>
      </p:nvGrpSpPr>
      <p:grpSpPr>
        <a:xfrm>
          <a:off x="0" y="0"/>
          <a:ext cx="0" cy="0"/>
          <a:chOff x="0" y="0"/>
          <a:chExt cx="0" cy="0"/>
        </a:xfrm>
      </p:grpSpPr>
      <p:sp>
        <p:nvSpPr>
          <p:cNvPr id="2" name="Freeform 2"/>
          <p:cNvSpPr/>
          <p:nvPr/>
        </p:nvSpPr>
        <p:spPr>
          <a:xfrm>
            <a:off x="604085" y="3289297"/>
            <a:ext cx="5576745" cy="5499097"/>
          </a:xfrm>
          <a:custGeom>
            <a:avLst/>
            <a:gdLst/>
            <a:ahLst/>
            <a:cxnLst/>
            <a:rect l="l" t="t" r="r" b="b"/>
            <a:pathLst>
              <a:path w="5576745" h="5499097">
                <a:moveTo>
                  <a:pt x="0" y="0"/>
                </a:moveTo>
                <a:lnTo>
                  <a:pt x="5576745" y="0"/>
                </a:lnTo>
                <a:lnTo>
                  <a:pt x="5576745" y="5499097"/>
                </a:lnTo>
                <a:lnTo>
                  <a:pt x="0" y="54990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357185" y="3289297"/>
            <a:ext cx="5575221" cy="5499097"/>
          </a:xfrm>
          <a:custGeom>
            <a:avLst/>
            <a:gdLst/>
            <a:ahLst/>
            <a:cxnLst/>
            <a:rect l="l" t="t" r="r" b="b"/>
            <a:pathLst>
              <a:path w="5575221" h="5499097">
                <a:moveTo>
                  <a:pt x="0" y="0"/>
                </a:moveTo>
                <a:lnTo>
                  <a:pt x="5575221" y="0"/>
                </a:lnTo>
                <a:lnTo>
                  <a:pt x="5575221" y="5499097"/>
                </a:lnTo>
                <a:lnTo>
                  <a:pt x="0" y="54990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2109447" y="3289297"/>
            <a:ext cx="5574535" cy="5499097"/>
          </a:xfrm>
          <a:custGeom>
            <a:avLst/>
            <a:gdLst/>
            <a:ahLst/>
            <a:cxnLst/>
            <a:rect l="l" t="t" r="r" b="b"/>
            <a:pathLst>
              <a:path w="5574535" h="5499097">
                <a:moveTo>
                  <a:pt x="0" y="0"/>
                </a:moveTo>
                <a:lnTo>
                  <a:pt x="5574535" y="0"/>
                </a:lnTo>
                <a:lnTo>
                  <a:pt x="5574535" y="5499097"/>
                </a:lnTo>
                <a:lnTo>
                  <a:pt x="0" y="549909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721290" y="501558"/>
            <a:ext cx="17182167" cy="1334300"/>
          </a:xfrm>
          <a:prstGeom prst="rect">
            <a:avLst/>
          </a:prstGeom>
        </p:spPr>
        <p:txBody>
          <a:bodyPr lIns="0" tIns="0" rIns="0" bIns="0" rtlCol="0" anchor="t">
            <a:spAutoFit/>
          </a:bodyPr>
          <a:lstStyle/>
          <a:p>
            <a:pPr algn="l">
              <a:lnSpc>
                <a:spcPts val="10858"/>
              </a:lnSpc>
            </a:pPr>
            <a:r>
              <a:rPr lang="en-US" sz="7755">
                <a:solidFill>
                  <a:srgbClr val="A8C5FF"/>
                </a:solidFill>
                <a:latin typeface="Cooper BT Light"/>
                <a:ea typeface="Cooper BT Light"/>
                <a:cs typeface="Cooper BT Light"/>
                <a:sym typeface="Cooper BT Light"/>
              </a:rPr>
              <a:t>Key Features of Dodge Falling Blocks 3D</a:t>
            </a:r>
          </a:p>
        </p:txBody>
      </p:sp>
      <p:sp>
        <p:nvSpPr>
          <p:cNvPr id="6" name="TextBox 6"/>
          <p:cNvSpPr txBox="1"/>
          <p:nvPr/>
        </p:nvSpPr>
        <p:spPr>
          <a:xfrm>
            <a:off x="1299353" y="4104418"/>
            <a:ext cx="3195676" cy="1825628"/>
          </a:xfrm>
          <a:prstGeom prst="rect">
            <a:avLst/>
          </a:prstGeom>
        </p:spPr>
        <p:txBody>
          <a:bodyPr lIns="0" tIns="0" rIns="0" bIns="0" rtlCol="0" anchor="t">
            <a:spAutoFit/>
          </a:bodyPr>
          <a:lstStyle/>
          <a:p>
            <a:pPr algn="l">
              <a:lnSpc>
                <a:spcPts val="10219"/>
              </a:lnSpc>
            </a:pPr>
            <a:r>
              <a:rPr lang="en-US" sz="7299">
                <a:solidFill>
                  <a:srgbClr val="A8C5FF"/>
                </a:solidFill>
                <a:latin typeface="Cooper BT Light"/>
                <a:ea typeface="Cooper BT Light"/>
                <a:cs typeface="Cooper BT Light"/>
                <a:sym typeface="Cooper BT Light"/>
              </a:rPr>
              <a:t>01</a:t>
            </a:r>
          </a:p>
          <a:p>
            <a:pPr algn="l">
              <a:lnSpc>
                <a:spcPts val="4200"/>
              </a:lnSpc>
            </a:pPr>
            <a:r>
              <a:rPr lang="en-US" sz="3000">
                <a:solidFill>
                  <a:srgbClr val="A8C5FF"/>
                </a:solidFill>
                <a:latin typeface="Cooper BT Light"/>
                <a:ea typeface="Cooper BT Light"/>
                <a:cs typeface="Cooper BT Light"/>
                <a:sym typeface="Cooper BT Light"/>
              </a:rPr>
              <a:t>Responsive Design</a:t>
            </a:r>
          </a:p>
        </p:txBody>
      </p:sp>
      <p:sp>
        <p:nvSpPr>
          <p:cNvPr id="7" name="TextBox 7"/>
          <p:cNvSpPr txBox="1"/>
          <p:nvPr/>
        </p:nvSpPr>
        <p:spPr>
          <a:xfrm>
            <a:off x="7033193" y="4104418"/>
            <a:ext cx="4108409" cy="1825628"/>
          </a:xfrm>
          <a:prstGeom prst="rect">
            <a:avLst/>
          </a:prstGeom>
        </p:spPr>
        <p:txBody>
          <a:bodyPr lIns="0" tIns="0" rIns="0" bIns="0" rtlCol="0" anchor="t">
            <a:spAutoFit/>
          </a:bodyPr>
          <a:lstStyle/>
          <a:p>
            <a:pPr algn="l">
              <a:lnSpc>
                <a:spcPts val="10219"/>
              </a:lnSpc>
            </a:pPr>
            <a:r>
              <a:rPr lang="en-US" sz="7299">
                <a:solidFill>
                  <a:srgbClr val="A8C5FF"/>
                </a:solidFill>
                <a:latin typeface="Cooper BT Light"/>
                <a:ea typeface="Cooper BT Light"/>
                <a:cs typeface="Cooper BT Light"/>
                <a:sym typeface="Cooper BT Light"/>
              </a:rPr>
              <a:t>02</a:t>
            </a:r>
          </a:p>
          <a:p>
            <a:pPr algn="l">
              <a:lnSpc>
                <a:spcPts val="4200"/>
              </a:lnSpc>
            </a:pPr>
            <a:r>
              <a:rPr lang="en-US" sz="3000">
                <a:solidFill>
                  <a:srgbClr val="A8C5FF"/>
                </a:solidFill>
                <a:latin typeface="Cooper BT Light"/>
                <a:ea typeface="Cooper BT Light"/>
                <a:cs typeface="Cooper BT Light"/>
                <a:sym typeface="Cooper BT Light"/>
              </a:rPr>
              <a:t>Real-time 3D Rendering</a:t>
            </a:r>
          </a:p>
        </p:txBody>
      </p:sp>
      <p:sp>
        <p:nvSpPr>
          <p:cNvPr id="8" name="TextBox 8"/>
          <p:cNvSpPr txBox="1"/>
          <p:nvPr/>
        </p:nvSpPr>
        <p:spPr>
          <a:xfrm>
            <a:off x="12782550" y="4637818"/>
            <a:ext cx="3958876" cy="1292228"/>
          </a:xfrm>
          <a:prstGeom prst="rect">
            <a:avLst/>
          </a:prstGeom>
        </p:spPr>
        <p:txBody>
          <a:bodyPr lIns="0" tIns="0" rIns="0" bIns="0" rtlCol="0" anchor="t">
            <a:spAutoFit/>
          </a:bodyPr>
          <a:lstStyle/>
          <a:p>
            <a:pPr algn="l">
              <a:lnSpc>
                <a:spcPts val="4657"/>
              </a:lnSpc>
            </a:pPr>
            <a:r>
              <a:rPr lang="en-US" sz="7299">
                <a:solidFill>
                  <a:srgbClr val="A8C5FF"/>
                </a:solidFill>
                <a:latin typeface="Cooper BT Light"/>
                <a:ea typeface="Cooper BT Light"/>
                <a:cs typeface="Cooper BT Light"/>
                <a:sym typeface="Cooper BT Light"/>
              </a:rPr>
              <a:t>03</a:t>
            </a:r>
          </a:p>
          <a:p>
            <a:pPr algn="l">
              <a:lnSpc>
                <a:spcPts val="4200"/>
              </a:lnSpc>
            </a:pPr>
            <a:r>
              <a:rPr lang="en-US" sz="3000">
                <a:solidFill>
                  <a:srgbClr val="A8C5FF"/>
                </a:solidFill>
                <a:latin typeface="Cooper BT Light"/>
                <a:ea typeface="Cooper BT Light"/>
                <a:cs typeface="Cooper BT Light"/>
                <a:sym typeface="Cooper BT Light"/>
              </a:rPr>
              <a:t>Scoringand Power-ups</a:t>
            </a:r>
          </a:p>
        </p:txBody>
      </p:sp>
      <p:sp>
        <p:nvSpPr>
          <p:cNvPr id="9" name="TextBox 9"/>
          <p:cNvSpPr txBox="1"/>
          <p:nvPr/>
        </p:nvSpPr>
        <p:spPr>
          <a:xfrm>
            <a:off x="14070282" y="5091808"/>
            <a:ext cx="104556" cy="838171"/>
          </a:xfrm>
          <a:prstGeom prst="rect">
            <a:avLst/>
          </a:prstGeom>
        </p:spPr>
        <p:txBody>
          <a:bodyPr lIns="0" tIns="0" rIns="0" bIns="0" rtlCol="0" anchor="t">
            <a:spAutoFit/>
          </a:bodyPr>
          <a:lstStyle/>
          <a:p>
            <a:pPr algn="l">
              <a:lnSpc>
                <a:spcPts val="7500"/>
              </a:lnSpc>
            </a:pPr>
            <a:r>
              <a:rPr lang="en-US" sz="3000">
                <a:solidFill>
                  <a:srgbClr val="A8C5FF"/>
                </a:solidFill>
                <a:latin typeface="Cooper BT Light"/>
                <a:ea typeface="Cooper BT Light"/>
                <a:cs typeface="Cooper BT Light"/>
                <a:sym typeface="Cooper BT Light"/>
              </a:rPr>
              <a:t> </a:t>
            </a:r>
          </a:p>
        </p:txBody>
      </p:sp>
      <p:sp>
        <p:nvSpPr>
          <p:cNvPr id="10" name="TextBox 10"/>
          <p:cNvSpPr txBox="1"/>
          <p:nvPr/>
        </p:nvSpPr>
        <p:spPr>
          <a:xfrm>
            <a:off x="1299353" y="6507623"/>
            <a:ext cx="4087035" cy="1174575"/>
          </a:xfrm>
          <a:prstGeom prst="rect">
            <a:avLst/>
          </a:prstGeom>
        </p:spPr>
        <p:txBody>
          <a:bodyPr lIns="0" tIns="0" rIns="0" bIns="0" rtlCol="0" anchor="t">
            <a:spAutoFit/>
          </a:bodyPr>
          <a:lstStyle/>
          <a:p>
            <a:pPr algn="l">
              <a:lnSpc>
                <a:spcPts val="3073"/>
              </a:lnSpc>
            </a:pPr>
            <a:r>
              <a:rPr lang="en-US" sz="2370">
                <a:solidFill>
                  <a:srgbClr val="A8C5FF"/>
                </a:solidFill>
                <a:latin typeface="TT Interphases"/>
                <a:ea typeface="TT Interphases"/>
                <a:cs typeface="TT Interphases"/>
                <a:sym typeface="TT Interphases"/>
              </a:rPr>
              <a:t>The game adapts seamlessly to various screen sizes for optimal play.</a:t>
            </a:r>
          </a:p>
        </p:txBody>
      </p:sp>
      <p:sp>
        <p:nvSpPr>
          <p:cNvPr id="11" name="TextBox 11"/>
          <p:cNvSpPr txBox="1"/>
          <p:nvPr/>
        </p:nvSpPr>
        <p:spPr>
          <a:xfrm>
            <a:off x="7033193" y="6507623"/>
            <a:ext cx="3657305" cy="1174575"/>
          </a:xfrm>
          <a:prstGeom prst="rect">
            <a:avLst/>
          </a:prstGeom>
        </p:spPr>
        <p:txBody>
          <a:bodyPr lIns="0" tIns="0" rIns="0" bIns="0" rtlCol="0" anchor="t">
            <a:spAutoFit/>
          </a:bodyPr>
          <a:lstStyle/>
          <a:p>
            <a:pPr algn="l">
              <a:lnSpc>
                <a:spcPts val="3073"/>
              </a:lnSpc>
            </a:pPr>
            <a:r>
              <a:rPr lang="en-US" sz="2370">
                <a:solidFill>
                  <a:srgbClr val="A8C5FF"/>
                </a:solidFill>
                <a:latin typeface="TT Interphases"/>
                <a:ea typeface="TT Interphases"/>
                <a:cs typeface="TT Interphases"/>
                <a:sym typeface="TT Interphases"/>
              </a:rPr>
              <a:t>Utilizing Three.js, the game provides smooth, immersive graphics and animations.</a:t>
            </a:r>
          </a:p>
        </p:txBody>
      </p:sp>
      <p:sp>
        <p:nvSpPr>
          <p:cNvPr id="12" name="TextBox 12"/>
          <p:cNvSpPr txBox="1"/>
          <p:nvPr/>
        </p:nvSpPr>
        <p:spPr>
          <a:xfrm>
            <a:off x="12782550" y="6507623"/>
            <a:ext cx="4106980" cy="1174575"/>
          </a:xfrm>
          <a:prstGeom prst="rect">
            <a:avLst/>
          </a:prstGeom>
        </p:spPr>
        <p:txBody>
          <a:bodyPr lIns="0" tIns="0" rIns="0" bIns="0" rtlCol="0" anchor="t">
            <a:spAutoFit/>
          </a:bodyPr>
          <a:lstStyle/>
          <a:p>
            <a:pPr algn="l">
              <a:lnSpc>
                <a:spcPts val="3073"/>
              </a:lnSpc>
            </a:pPr>
            <a:r>
              <a:rPr lang="en-US" sz="2370">
                <a:solidFill>
                  <a:srgbClr val="A8C5FF"/>
                </a:solidFill>
                <a:latin typeface="TT Interphases"/>
                <a:ea typeface="TT Interphases"/>
                <a:cs typeface="TT Interphases"/>
                <a:sym typeface="TT Interphases"/>
              </a:rPr>
              <a:t>Players can earn points and discover power-ups to enhance gameplay dynamics.</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D1A38"/>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0" y="0"/>
            <a:ext cx="8267700" cy="10287000"/>
            <a:chOff x="0" y="0"/>
            <a:chExt cx="8267700" cy="10287000"/>
          </a:xfrm>
        </p:grpSpPr>
        <p:sp>
          <p:nvSpPr>
            <p:cNvPr id="3" name="Freeform 3"/>
            <p:cNvSpPr/>
            <p:nvPr/>
          </p:nvSpPr>
          <p:spPr>
            <a:xfrm>
              <a:off x="0" y="0"/>
              <a:ext cx="8267700" cy="10287000"/>
            </a:xfrm>
            <a:custGeom>
              <a:avLst/>
              <a:gdLst/>
              <a:ahLst/>
              <a:cxnLst/>
              <a:rect l="l" t="t" r="r" b="b"/>
              <a:pathLst>
                <a:path w="8267700" h="10287000">
                  <a:moveTo>
                    <a:pt x="0" y="0"/>
                  </a:moveTo>
                  <a:lnTo>
                    <a:pt x="0" y="10287000"/>
                  </a:lnTo>
                  <a:lnTo>
                    <a:pt x="8267700" y="10287000"/>
                  </a:lnTo>
                  <a:lnTo>
                    <a:pt x="8267700" y="0"/>
                  </a:lnTo>
                  <a:close/>
                </a:path>
              </a:pathLst>
            </a:custGeom>
            <a:solidFill>
              <a:srgbClr val="3062B0"/>
            </a:solidFill>
          </p:spPr>
        </p:sp>
      </p:grpSp>
      <p:grpSp>
        <p:nvGrpSpPr>
          <p:cNvPr id="4" name="Group 4"/>
          <p:cNvGrpSpPr>
            <a:grpSpLocks noChangeAspect="1"/>
          </p:cNvGrpSpPr>
          <p:nvPr/>
        </p:nvGrpSpPr>
        <p:grpSpPr>
          <a:xfrm rot="-594900">
            <a:off x="-4448" y="188938"/>
            <a:ext cx="8228971" cy="9909134"/>
            <a:chOff x="0" y="0"/>
            <a:chExt cx="10971962" cy="13212178"/>
          </a:xfrm>
        </p:grpSpPr>
        <p:sp>
          <p:nvSpPr>
            <p:cNvPr id="5" name="Freeform 5"/>
            <p:cNvSpPr/>
            <p:nvPr/>
          </p:nvSpPr>
          <p:spPr>
            <a:xfrm>
              <a:off x="0" y="0"/>
              <a:ext cx="10972038" cy="13212190"/>
            </a:xfrm>
            <a:custGeom>
              <a:avLst/>
              <a:gdLst/>
              <a:ahLst/>
              <a:cxnLst/>
              <a:rect l="l" t="t" r="r" b="b"/>
              <a:pathLst>
                <a:path w="10972038" h="13212190">
                  <a:moveTo>
                    <a:pt x="2491740" y="23241"/>
                  </a:moveTo>
                  <a:cubicBezTo>
                    <a:pt x="2358898" y="0"/>
                    <a:pt x="2222500" y="30480"/>
                    <a:pt x="2112264" y="107950"/>
                  </a:cubicBezTo>
                  <a:cubicBezTo>
                    <a:pt x="2002028" y="185420"/>
                    <a:pt x="1927098" y="303403"/>
                    <a:pt x="1903857" y="436118"/>
                  </a:cubicBezTo>
                  <a:lnTo>
                    <a:pt x="23241" y="11195050"/>
                  </a:lnTo>
                  <a:cubicBezTo>
                    <a:pt x="0" y="11327765"/>
                    <a:pt x="30480" y="11464290"/>
                    <a:pt x="107950" y="11574526"/>
                  </a:cubicBezTo>
                  <a:cubicBezTo>
                    <a:pt x="185420" y="11684762"/>
                    <a:pt x="303403" y="11759692"/>
                    <a:pt x="436118" y="11782933"/>
                  </a:cubicBezTo>
                  <a:lnTo>
                    <a:pt x="8480299" y="13188950"/>
                  </a:lnTo>
                  <a:cubicBezTo>
                    <a:pt x="8613014" y="13212190"/>
                    <a:pt x="8749539" y="13181712"/>
                    <a:pt x="8859775" y="13104240"/>
                  </a:cubicBezTo>
                  <a:cubicBezTo>
                    <a:pt x="8970011" y="13026769"/>
                    <a:pt x="9044941" y="12908787"/>
                    <a:pt x="9068181" y="12776072"/>
                  </a:cubicBezTo>
                  <a:lnTo>
                    <a:pt x="10948797" y="2017141"/>
                  </a:lnTo>
                  <a:cubicBezTo>
                    <a:pt x="10972038" y="1884426"/>
                    <a:pt x="10941558" y="1747901"/>
                    <a:pt x="10864088" y="1637665"/>
                  </a:cubicBezTo>
                  <a:cubicBezTo>
                    <a:pt x="10786618" y="1527429"/>
                    <a:pt x="10668635" y="1452499"/>
                    <a:pt x="10535920" y="1429258"/>
                  </a:cubicBezTo>
                  <a:close/>
                </a:path>
              </a:pathLst>
            </a:custGeom>
            <a:blipFill>
              <a:blip r:embed="rId2"/>
              <a:stretch>
                <a:fillRect l="-57318" t="-22176" r="-50458" b="-12800"/>
              </a:stretch>
            </a:blipFill>
          </p:spPr>
        </p:sp>
      </p:grpSp>
      <p:sp>
        <p:nvSpPr>
          <p:cNvPr id="6" name="Freeform 6"/>
          <p:cNvSpPr/>
          <p:nvPr/>
        </p:nvSpPr>
        <p:spPr>
          <a:xfrm>
            <a:off x="6051547" y="8908132"/>
            <a:ext cx="1565272" cy="1442371"/>
          </a:xfrm>
          <a:custGeom>
            <a:avLst/>
            <a:gdLst/>
            <a:ahLst/>
            <a:cxnLst/>
            <a:rect l="l" t="t" r="r" b="b"/>
            <a:pathLst>
              <a:path w="1565272" h="1442371">
                <a:moveTo>
                  <a:pt x="0" y="0"/>
                </a:moveTo>
                <a:lnTo>
                  <a:pt x="1565272" y="0"/>
                </a:lnTo>
                <a:lnTo>
                  <a:pt x="1565272" y="1442371"/>
                </a:lnTo>
                <a:lnTo>
                  <a:pt x="0" y="144237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9296400" y="7098144"/>
            <a:ext cx="8472240" cy="1915211"/>
          </a:xfrm>
          <a:prstGeom prst="rect">
            <a:avLst/>
          </a:prstGeom>
        </p:spPr>
        <p:txBody>
          <a:bodyPr lIns="0" tIns="0" rIns="0" bIns="0" rtlCol="0" anchor="t">
            <a:spAutoFit/>
          </a:bodyPr>
          <a:lstStyle/>
          <a:p>
            <a:pPr algn="l">
              <a:lnSpc>
                <a:spcPts val="3000"/>
              </a:lnSpc>
            </a:pPr>
            <a:r>
              <a:rPr lang="en-US" sz="2354">
                <a:solidFill>
                  <a:srgbClr val="A8C5FF"/>
                </a:solidFill>
                <a:latin typeface="TT Interphases"/>
                <a:ea typeface="TT Interphases"/>
                <a:cs typeface="TT Interphases"/>
                <a:sym typeface="TT Interphases"/>
              </a:rPr>
              <a:t>The aim of </a:t>
            </a:r>
            <a:r>
              <a:rPr lang="en-US" sz="2354" b="1">
                <a:solidFill>
                  <a:srgbClr val="A8C5FF"/>
                </a:solidFill>
                <a:latin typeface="TT Interphases Bold"/>
                <a:ea typeface="TT Interphases Bold"/>
                <a:cs typeface="TT Interphases Bold"/>
                <a:sym typeface="TT Interphases Bold"/>
              </a:rPr>
              <a:t>Dodge Falling Blocks 3D</a:t>
            </a:r>
            <a:r>
              <a:rPr lang="en-US" sz="2354">
                <a:solidFill>
                  <a:srgbClr val="A8C5FF"/>
                </a:solidFill>
                <a:latin typeface="TT Interphases"/>
                <a:ea typeface="TT Interphases"/>
                <a:cs typeface="TT Interphases"/>
                <a:sym typeface="TT Interphases"/>
              </a:rPr>
              <a:t> is to showcase web development skills by integrating </a:t>
            </a:r>
            <a:r>
              <a:rPr lang="en-US" sz="2354" b="1">
                <a:solidFill>
                  <a:srgbClr val="A8C5FF"/>
                </a:solidFill>
                <a:latin typeface="TT Interphases Bold"/>
                <a:ea typeface="TT Interphases Bold"/>
                <a:cs typeface="TT Interphases Bold"/>
                <a:sym typeface="TT Interphases Bold"/>
              </a:rPr>
              <a:t>3D graphics, physics, and user interfaces</a:t>
            </a:r>
            <a:r>
              <a:rPr lang="en-US" sz="2354">
                <a:solidFill>
                  <a:srgbClr val="A8C5FF"/>
                </a:solidFill>
                <a:latin typeface="TT Interphases"/>
                <a:ea typeface="TT Interphases"/>
                <a:cs typeface="TT Interphases"/>
                <a:sym typeface="TT Interphases"/>
              </a:rPr>
              <a:t> into a single HTML file. This project demonstrates how complex game mechanics can be effectively implemented while maintaining a clean and efficient code structure.</a:t>
            </a:r>
          </a:p>
        </p:txBody>
      </p:sp>
      <p:sp>
        <p:nvSpPr>
          <p:cNvPr id="10" name="TextBox 9">
            <a:extLst>
              <a:ext uri="{FF2B5EF4-FFF2-40B4-BE49-F238E27FC236}">
                <a16:creationId xmlns:a16="http://schemas.microsoft.com/office/drawing/2014/main" id="{F1242600-CC42-CCFC-7BDA-DB0CD47975E3}"/>
              </a:ext>
            </a:extLst>
          </p:cNvPr>
          <p:cNvSpPr txBox="1"/>
          <p:nvPr/>
        </p:nvSpPr>
        <p:spPr>
          <a:xfrm>
            <a:off x="9281652" y="342900"/>
            <a:ext cx="6872748" cy="4524315"/>
          </a:xfrm>
          <a:prstGeom prst="rect">
            <a:avLst/>
          </a:prstGeom>
          <a:noFill/>
        </p:spPr>
        <p:txBody>
          <a:bodyPr wrap="square" rtlCol="0">
            <a:spAutoFit/>
          </a:bodyPr>
          <a:lstStyle/>
          <a:p>
            <a:r>
              <a:rPr lang="en-IN" sz="9600" dirty="0">
                <a:solidFill>
                  <a:schemeClr val="tx2"/>
                </a:solidFill>
              </a:rPr>
              <a:t>PORPOSE AND SCOPE OF  PROJECT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D1A38"/>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0" y="0"/>
            <a:ext cx="8267700" cy="10287000"/>
            <a:chOff x="0" y="0"/>
            <a:chExt cx="8267700" cy="10287000"/>
          </a:xfrm>
        </p:grpSpPr>
        <p:sp>
          <p:nvSpPr>
            <p:cNvPr id="3" name="Freeform 3"/>
            <p:cNvSpPr/>
            <p:nvPr/>
          </p:nvSpPr>
          <p:spPr>
            <a:xfrm>
              <a:off x="0" y="0"/>
              <a:ext cx="8267700" cy="10287000"/>
            </a:xfrm>
            <a:custGeom>
              <a:avLst/>
              <a:gdLst/>
              <a:ahLst/>
              <a:cxnLst/>
              <a:rect l="l" t="t" r="r" b="b"/>
              <a:pathLst>
                <a:path w="8267700" h="10287000">
                  <a:moveTo>
                    <a:pt x="0" y="0"/>
                  </a:moveTo>
                  <a:lnTo>
                    <a:pt x="0" y="10287000"/>
                  </a:lnTo>
                  <a:lnTo>
                    <a:pt x="8267700" y="10287000"/>
                  </a:lnTo>
                  <a:lnTo>
                    <a:pt x="8267700" y="0"/>
                  </a:lnTo>
                  <a:close/>
                </a:path>
              </a:pathLst>
            </a:custGeom>
            <a:solidFill>
              <a:srgbClr val="3062B0"/>
            </a:solidFill>
          </p:spPr>
        </p:sp>
      </p:grpSp>
      <p:grpSp>
        <p:nvGrpSpPr>
          <p:cNvPr id="4" name="Group 4"/>
          <p:cNvGrpSpPr>
            <a:grpSpLocks noChangeAspect="1"/>
          </p:cNvGrpSpPr>
          <p:nvPr/>
        </p:nvGrpSpPr>
        <p:grpSpPr>
          <a:xfrm rot="59460">
            <a:off x="594703" y="612734"/>
            <a:ext cx="7030660" cy="9061542"/>
            <a:chOff x="0" y="0"/>
            <a:chExt cx="9374213" cy="12082056"/>
          </a:xfrm>
        </p:grpSpPr>
        <p:sp>
          <p:nvSpPr>
            <p:cNvPr id="5" name="Freeform 5"/>
            <p:cNvSpPr/>
            <p:nvPr/>
          </p:nvSpPr>
          <p:spPr>
            <a:xfrm>
              <a:off x="0" y="0"/>
              <a:ext cx="9374124" cy="12082145"/>
            </a:xfrm>
            <a:custGeom>
              <a:avLst/>
              <a:gdLst/>
              <a:ahLst/>
              <a:cxnLst/>
              <a:rect l="l" t="t" r="r" b="b"/>
              <a:pathLst>
                <a:path w="9374124" h="12082145">
                  <a:moveTo>
                    <a:pt x="501523" y="143510"/>
                  </a:moveTo>
                  <a:cubicBezTo>
                    <a:pt x="366776" y="145796"/>
                    <a:pt x="238506" y="201549"/>
                    <a:pt x="144907" y="298450"/>
                  </a:cubicBezTo>
                  <a:cubicBezTo>
                    <a:pt x="51308" y="395351"/>
                    <a:pt x="0" y="525526"/>
                    <a:pt x="2286" y="660273"/>
                  </a:cubicBezTo>
                  <a:lnTo>
                    <a:pt x="191135" y="11580622"/>
                  </a:lnTo>
                  <a:cubicBezTo>
                    <a:pt x="193421" y="11715369"/>
                    <a:pt x="249174" y="11843639"/>
                    <a:pt x="346075" y="11937238"/>
                  </a:cubicBezTo>
                  <a:cubicBezTo>
                    <a:pt x="442976" y="12030837"/>
                    <a:pt x="573151" y="12082145"/>
                    <a:pt x="707771" y="12079732"/>
                  </a:cubicBezTo>
                  <a:lnTo>
                    <a:pt x="8872601" y="11938508"/>
                  </a:lnTo>
                  <a:cubicBezTo>
                    <a:pt x="9007348" y="11936222"/>
                    <a:pt x="9135618" y="11880469"/>
                    <a:pt x="9229217" y="11783568"/>
                  </a:cubicBezTo>
                  <a:cubicBezTo>
                    <a:pt x="9322816" y="11686667"/>
                    <a:pt x="9374124" y="11556492"/>
                    <a:pt x="9371838" y="11421872"/>
                  </a:cubicBezTo>
                  <a:lnTo>
                    <a:pt x="9183116" y="501523"/>
                  </a:lnTo>
                  <a:cubicBezTo>
                    <a:pt x="9180830" y="366776"/>
                    <a:pt x="9125077" y="238506"/>
                    <a:pt x="9028176" y="144907"/>
                  </a:cubicBezTo>
                  <a:cubicBezTo>
                    <a:pt x="8931275" y="51308"/>
                    <a:pt x="8801100" y="0"/>
                    <a:pt x="8666353" y="2286"/>
                  </a:cubicBezTo>
                  <a:close/>
                </a:path>
              </a:pathLst>
            </a:custGeom>
            <a:blipFill>
              <a:blip r:embed="rId2"/>
              <a:stretch>
                <a:fillRect l="-85968" t="-1827" r="-13955" b="-1787"/>
              </a:stretch>
            </a:blipFill>
          </p:spPr>
        </p:sp>
      </p:grpSp>
      <p:sp>
        <p:nvSpPr>
          <p:cNvPr id="6" name="Freeform 6"/>
          <p:cNvSpPr/>
          <p:nvPr/>
        </p:nvSpPr>
        <p:spPr>
          <a:xfrm>
            <a:off x="6174457" y="-63503"/>
            <a:ext cx="1442371" cy="1565272"/>
          </a:xfrm>
          <a:custGeom>
            <a:avLst/>
            <a:gdLst/>
            <a:ahLst/>
            <a:cxnLst/>
            <a:rect l="l" t="t" r="r" b="b"/>
            <a:pathLst>
              <a:path w="1442371" h="1565272">
                <a:moveTo>
                  <a:pt x="0" y="0"/>
                </a:moveTo>
                <a:lnTo>
                  <a:pt x="1442371" y="0"/>
                </a:lnTo>
                <a:lnTo>
                  <a:pt x="1442371" y="1565272"/>
                </a:lnTo>
                <a:lnTo>
                  <a:pt x="0" y="156527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9144000" y="7372428"/>
            <a:ext cx="8156048" cy="1667142"/>
          </a:xfrm>
          <a:prstGeom prst="rect">
            <a:avLst/>
          </a:prstGeom>
        </p:spPr>
        <p:txBody>
          <a:bodyPr lIns="0" tIns="0" rIns="0" bIns="0" rtlCol="0" anchor="t">
            <a:spAutoFit/>
          </a:bodyPr>
          <a:lstStyle/>
          <a:p>
            <a:pPr algn="just">
              <a:lnSpc>
                <a:spcPts val="2625"/>
              </a:lnSpc>
            </a:pPr>
            <a:r>
              <a:rPr lang="en-US" sz="2043" dirty="0">
                <a:solidFill>
                  <a:srgbClr val="A8C5FF"/>
                </a:solidFill>
                <a:latin typeface="TT Interphases"/>
                <a:ea typeface="TT Interphases"/>
                <a:cs typeface="TT Interphases"/>
                <a:sym typeface="TT Interphases"/>
              </a:rPr>
              <a:t>The </a:t>
            </a:r>
            <a:r>
              <a:rPr lang="en-US" sz="2043" b="1" dirty="0">
                <a:solidFill>
                  <a:srgbClr val="A8C5FF"/>
                </a:solidFill>
                <a:latin typeface="TT Interphases Bold"/>
                <a:ea typeface="TT Interphases Bold"/>
                <a:cs typeface="TT Interphases Bold"/>
                <a:sym typeface="TT Interphases Bold"/>
              </a:rPr>
              <a:t>single-page architecture</a:t>
            </a:r>
            <a:r>
              <a:rPr lang="en-US" sz="2043" dirty="0">
                <a:solidFill>
                  <a:srgbClr val="A8C5FF"/>
                </a:solidFill>
                <a:latin typeface="TT Interphases"/>
                <a:ea typeface="TT Interphases"/>
                <a:cs typeface="TT Interphases"/>
                <a:sym typeface="TT Interphases"/>
              </a:rPr>
              <a:t> of Dodge Falling Blocks 3D allows for streamlined performance. This design integrates HTML, CSS, and JavaScript into a cohesive unit. By leveraging tools like Three.js, the game achieves real-time rendering while keeping the file structure efficient and manageable, ensuring smooth gameplay and user experience.</a:t>
            </a:r>
          </a:p>
        </p:txBody>
      </p:sp>
      <p:sp>
        <p:nvSpPr>
          <p:cNvPr id="8" name="TextBox 8"/>
          <p:cNvSpPr txBox="1"/>
          <p:nvPr/>
        </p:nvSpPr>
        <p:spPr>
          <a:xfrm>
            <a:off x="9144000" y="544785"/>
            <a:ext cx="5425040" cy="2962349"/>
          </a:xfrm>
          <a:prstGeom prst="rect">
            <a:avLst/>
          </a:prstGeom>
        </p:spPr>
        <p:txBody>
          <a:bodyPr wrap="square" lIns="0" tIns="0" rIns="0" bIns="0" rtlCol="0" anchor="t">
            <a:spAutoFit/>
          </a:bodyPr>
          <a:lstStyle/>
          <a:p>
            <a:pPr algn="l">
              <a:lnSpc>
                <a:spcPts val="7726"/>
              </a:lnSpc>
            </a:pPr>
            <a:r>
              <a:rPr lang="en-US" sz="7757" dirty="0">
                <a:solidFill>
                  <a:srgbClr val="A8C5FF"/>
                </a:solidFill>
                <a:latin typeface="Cooper BT Light"/>
                <a:ea typeface="Cooper BT Light"/>
                <a:cs typeface="Cooper BT Light"/>
                <a:sym typeface="Cooper BT Light"/>
              </a:rPr>
              <a:t>Overview of System Architecture</a:t>
            </a:r>
          </a:p>
        </p:txBody>
      </p:sp>
      <p:sp>
        <p:nvSpPr>
          <p:cNvPr id="9" name="TextBox 9"/>
          <p:cNvSpPr txBox="1"/>
          <p:nvPr/>
        </p:nvSpPr>
        <p:spPr>
          <a:xfrm>
            <a:off x="11073203" y="6415135"/>
            <a:ext cx="61360" cy="574310"/>
          </a:xfrm>
          <a:prstGeom prst="rect">
            <a:avLst/>
          </a:prstGeom>
        </p:spPr>
        <p:txBody>
          <a:bodyPr lIns="0" tIns="0" rIns="0" bIns="0" rtlCol="0" anchor="t">
            <a:spAutoFit/>
          </a:bodyPr>
          <a:lstStyle/>
          <a:p>
            <a:pPr algn="l">
              <a:lnSpc>
                <a:spcPts val="5148"/>
              </a:lnSpc>
            </a:pPr>
            <a:r>
              <a:rPr lang="en-US" sz="2059" b="1">
                <a:solidFill>
                  <a:srgbClr val="A8C5FF"/>
                </a:solidFill>
                <a:latin typeface="TT Interphases Bold"/>
                <a:ea typeface="TT Interphases Bold"/>
                <a:cs typeface="TT Interphases Bold"/>
                <a:sym typeface="TT Interphases Bold"/>
              </a:rPr>
              <a:t> </a:t>
            </a:r>
          </a:p>
        </p:txBody>
      </p:sp>
      <p:sp>
        <p:nvSpPr>
          <p:cNvPr id="10" name="TextBox 10"/>
          <p:cNvSpPr txBox="1"/>
          <p:nvPr/>
        </p:nvSpPr>
        <p:spPr>
          <a:xfrm>
            <a:off x="9144000" y="6134100"/>
            <a:ext cx="8614029" cy="1086131"/>
          </a:xfrm>
          <a:prstGeom prst="rect">
            <a:avLst/>
          </a:prstGeom>
        </p:spPr>
        <p:txBody>
          <a:bodyPr wrap="square" lIns="0" tIns="0" rIns="0" bIns="0" rtlCol="0" anchor="t">
            <a:spAutoFit/>
          </a:bodyPr>
          <a:lstStyle/>
          <a:p>
            <a:pPr algn="l">
              <a:lnSpc>
                <a:spcPts val="2883"/>
              </a:lnSpc>
            </a:pPr>
            <a:r>
              <a:rPr lang="en-US" sz="2059" b="1" dirty="0">
                <a:solidFill>
                  <a:srgbClr val="A8C5FF"/>
                </a:solidFill>
                <a:latin typeface="TT Interphases Bold"/>
                <a:ea typeface="TT Interphases Bold"/>
                <a:cs typeface="TT Interphases Bold"/>
                <a:sym typeface="TT Interphases Bold"/>
              </a:rPr>
              <a:t>Understanding the client-side architecture of Dodge Falling Blocks 3D</a:t>
            </a:r>
          </a:p>
          <a:p>
            <a:pPr algn="l">
              <a:lnSpc>
                <a:spcPts val="2883"/>
              </a:lnSpc>
            </a:pPr>
            <a:endParaRPr lang="en-US" sz="2059" b="1" dirty="0">
              <a:solidFill>
                <a:srgbClr val="A8C5FF"/>
              </a:solidFill>
              <a:latin typeface="TT Interphases Bold"/>
              <a:ea typeface="TT Interphases Bold"/>
              <a:cs typeface="TT Interphases Bold"/>
              <a:sym typeface="TT Interphases Bold"/>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D1A38"/>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914400" y="3257340"/>
            <a:ext cx="95250" cy="95250"/>
            <a:chOff x="0" y="0"/>
            <a:chExt cx="95250" cy="95250"/>
          </a:xfrm>
        </p:grpSpPr>
        <p:sp>
          <p:nvSpPr>
            <p:cNvPr id="3" name="Freeform 3"/>
            <p:cNvSpPr/>
            <p:nvPr/>
          </p:nvSpPr>
          <p:spPr>
            <a:xfrm>
              <a:off x="0" y="0"/>
              <a:ext cx="95377" cy="95377"/>
            </a:xfrm>
            <a:custGeom>
              <a:avLst/>
              <a:gdLst/>
              <a:ahLst/>
              <a:cxnLst/>
              <a:rect l="l" t="t" r="r" b="b"/>
              <a:pathLst>
                <a:path w="95377" h="95377">
                  <a:moveTo>
                    <a:pt x="95250" y="47625"/>
                  </a:moveTo>
                  <a:cubicBezTo>
                    <a:pt x="95250" y="53975"/>
                    <a:pt x="93980" y="60071"/>
                    <a:pt x="91567" y="65913"/>
                  </a:cubicBezTo>
                  <a:cubicBezTo>
                    <a:pt x="89154" y="71755"/>
                    <a:pt x="85725" y="76835"/>
                    <a:pt x="81280" y="81407"/>
                  </a:cubicBezTo>
                  <a:cubicBezTo>
                    <a:pt x="76835" y="85979"/>
                    <a:pt x="71628" y="89281"/>
                    <a:pt x="65786" y="91694"/>
                  </a:cubicBezTo>
                  <a:cubicBezTo>
                    <a:pt x="59944" y="94107"/>
                    <a:pt x="53848" y="95377"/>
                    <a:pt x="47498" y="95377"/>
                  </a:cubicBezTo>
                  <a:cubicBezTo>
                    <a:pt x="41148" y="95377"/>
                    <a:pt x="35052" y="94107"/>
                    <a:pt x="29210" y="91694"/>
                  </a:cubicBezTo>
                  <a:cubicBezTo>
                    <a:pt x="23368" y="89281"/>
                    <a:pt x="18288" y="85852"/>
                    <a:pt x="13716" y="81407"/>
                  </a:cubicBezTo>
                  <a:cubicBezTo>
                    <a:pt x="9144" y="76962"/>
                    <a:pt x="6096" y="71628"/>
                    <a:pt x="3683" y="65913"/>
                  </a:cubicBezTo>
                  <a:cubicBezTo>
                    <a:pt x="1270" y="60198"/>
                    <a:pt x="0" y="53975"/>
                    <a:pt x="0" y="47625"/>
                  </a:cubicBezTo>
                  <a:cubicBezTo>
                    <a:pt x="0" y="41275"/>
                    <a:pt x="1270" y="35179"/>
                    <a:pt x="3683" y="29337"/>
                  </a:cubicBezTo>
                  <a:cubicBezTo>
                    <a:pt x="6096" y="23495"/>
                    <a:pt x="9525" y="18415"/>
                    <a:pt x="13970" y="13970"/>
                  </a:cubicBezTo>
                  <a:cubicBezTo>
                    <a:pt x="18415" y="9525"/>
                    <a:pt x="23622" y="6096"/>
                    <a:pt x="29337" y="3683"/>
                  </a:cubicBezTo>
                  <a:cubicBezTo>
                    <a:pt x="35052" y="1270"/>
                    <a:pt x="41275" y="0"/>
                    <a:pt x="47625" y="0"/>
                  </a:cubicBezTo>
                  <a:cubicBezTo>
                    <a:pt x="53975" y="0"/>
                    <a:pt x="60071" y="1270"/>
                    <a:pt x="65913" y="3683"/>
                  </a:cubicBezTo>
                  <a:cubicBezTo>
                    <a:pt x="71755" y="6096"/>
                    <a:pt x="76835" y="9525"/>
                    <a:pt x="81407" y="13970"/>
                  </a:cubicBezTo>
                  <a:cubicBezTo>
                    <a:pt x="85979" y="18415"/>
                    <a:pt x="89281" y="23622"/>
                    <a:pt x="91694" y="29464"/>
                  </a:cubicBezTo>
                  <a:cubicBezTo>
                    <a:pt x="94107" y="35306"/>
                    <a:pt x="95377" y="41402"/>
                    <a:pt x="95377" y="47752"/>
                  </a:cubicBezTo>
                  <a:close/>
                </a:path>
              </a:pathLst>
            </a:custGeom>
            <a:solidFill>
              <a:srgbClr val="A8C5FF"/>
            </a:solidFill>
          </p:spPr>
        </p:sp>
      </p:grpSp>
      <p:grpSp>
        <p:nvGrpSpPr>
          <p:cNvPr id="4" name="Group 4"/>
          <p:cNvGrpSpPr>
            <a:grpSpLocks noChangeAspect="1"/>
          </p:cNvGrpSpPr>
          <p:nvPr/>
        </p:nvGrpSpPr>
        <p:grpSpPr>
          <a:xfrm>
            <a:off x="914400" y="4019340"/>
            <a:ext cx="95250" cy="95250"/>
            <a:chOff x="0" y="0"/>
            <a:chExt cx="95250" cy="95250"/>
          </a:xfrm>
        </p:grpSpPr>
        <p:sp>
          <p:nvSpPr>
            <p:cNvPr id="5" name="Freeform 5"/>
            <p:cNvSpPr/>
            <p:nvPr/>
          </p:nvSpPr>
          <p:spPr>
            <a:xfrm>
              <a:off x="0" y="0"/>
              <a:ext cx="95377" cy="95377"/>
            </a:xfrm>
            <a:custGeom>
              <a:avLst/>
              <a:gdLst/>
              <a:ahLst/>
              <a:cxnLst/>
              <a:rect l="l" t="t" r="r" b="b"/>
              <a:pathLst>
                <a:path w="95377" h="95377">
                  <a:moveTo>
                    <a:pt x="95250" y="47625"/>
                  </a:moveTo>
                  <a:cubicBezTo>
                    <a:pt x="95250" y="53975"/>
                    <a:pt x="93980" y="60071"/>
                    <a:pt x="91567" y="65913"/>
                  </a:cubicBezTo>
                  <a:cubicBezTo>
                    <a:pt x="89154" y="71755"/>
                    <a:pt x="85725" y="76835"/>
                    <a:pt x="81280" y="81407"/>
                  </a:cubicBezTo>
                  <a:cubicBezTo>
                    <a:pt x="76835" y="85979"/>
                    <a:pt x="71628" y="89281"/>
                    <a:pt x="65786" y="91694"/>
                  </a:cubicBezTo>
                  <a:cubicBezTo>
                    <a:pt x="59944" y="94107"/>
                    <a:pt x="53848" y="95377"/>
                    <a:pt x="47498" y="95377"/>
                  </a:cubicBezTo>
                  <a:cubicBezTo>
                    <a:pt x="41148" y="95377"/>
                    <a:pt x="35052" y="94107"/>
                    <a:pt x="29210" y="91694"/>
                  </a:cubicBezTo>
                  <a:cubicBezTo>
                    <a:pt x="23368" y="89281"/>
                    <a:pt x="18288" y="85852"/>
                    <a:pt x="13716" y="81407"/>
                  </a:cubicBezTo>
                  <a:cubicBezTo>
                    <a:pt x="9144" y="76962"/>
                    <a:pt x="6096" y="71628"/>
                    <a:pt x="3683" y="65913"/>
                  </a:cubicBezTo>
                  <a:cubicBezTo>
                    <a:pt x="1270" y="60198"/>
                    <a:pt x="0" y="53975"/>
                    <a:pt x="0" y="47625"/>
                  </a:cubicBezTo>
                  <a:cubicBezTo>
                    <a:pt x="0" y="41275"/>
                    <a:pt x="1270" y="35179"/>
                    <a:pt x="3683" y="29337"/>
                  </a:cubicBezTo>
                  <a:cubicBezTo>
                    <a:pt x="6096" y="23495"/>
                    <a:pt x="9525" y="18415"/>
                    <a:pt x="13970" y="13970"/>
                  </a:cubicBezTo>
                  <a:cubicBezTo>
                    <a:pt x="18415" y="9525"/>
                    <a:pt x="23622" y="6096"/>
                    <a:pt x="29337" y="3683"/>
                  </a:cubicBezTo>
                  <a:cubicBezTo>
                    <a:pt x="35052" y="1270"/>
                    <a:pt x="41275" y="0"/>
                    <a:pt x="47625" y="0"/>
                  </a:cubicBezTo>
                  <a:cubicBezTo>
                    <a:pt x="53975" y="0"/>
                    <a:pt x="60071" y="1270"/>
                    <a:pt x="65913" y="3683"/>
                  </a:cubicBezTo>
                  <a:cubicBezTo>
                    <a:pt x="71755" y="6096"/>
                    <a:pt x="76835" y="9525"/>
                    <a:pt x="81407" y="13970"/>
                  </a:cubicBezTo>
                  <a:cubicBezTo>
                    <a:pt x="85979" y="18415"/>
                    <a:pt x="89281" y="23622"/>
                    <a:pt x="91694" y="29464"/>
                  </a:cubicBezTo>
                  <a:cubicBezTo>
                    <a:pt x="94107" y="35306"/>
                    <a:pt x="95377" y="41402"/>
                    <a:pt x="95377" y="47752"/>
                  </a:cubicBezTo>
                  <a:close/>
                </a:path>
              </a:pathLst>
            </a:custGeom>
            <a:solidFill>
              <a:srgbClr val="A8C5FF"/>
            </a:solidFill>
          </p:spPr>
        </p:sp>
      </p:grpSp>
      <p:grpSp>
        <p:nvGrpSpPr>
          <p:cNvPr id="6" name="Group 6"/>
          <p:cNvGrpSpPr>
            <a:grpSpLocks noChangeAspect="1"/>
          </p:cNvGrpSpPr>
          <p:nvPr/>
        </p:nvGrpSpPr>
        <p:grpSpPr>
          <a:xfrm>
            <a:off x="914400" y="4781340"/>
            <a:ext cx="95250" cy="95250"/>
            <a:chOff x="0" y="0"/>
            <a:chExt cx="95250" cy="95250"/>
          </a:xfrm>
        </p:grpSpPr>
        <p:sp>
          <p:nvSpPr>
            <p:cNvPr id="7" name="Freeform 7"/>
            <p:cNvSpPr/>
            <p:nvPr/>
          </p:nvSpPr>
          <p:spPr>
            <a:xfrm>
              <a:off x="0" y="0"/>
              <a:ext cx="95377" cy="95377"/>
            </a:xfrm>
            <a:custGeom>
              <a:avLst/>
              <a:gdLst/>
              <a:ahLst/>
              <a:cxnLst/>
              <a:rect l="l" t="t" r="r" b="b"/>
              <a:pathLst>
                <a:path w="95377" h="95377">
                  <a:moveTo>
                    <a:pt x="95250" y="47625"/>
                  </a:moveTo>
                  <a:cubicBezTo>
                    <a:pt x="95250" y="53975"/>
                    <a:pt x="93980" y="60071"/>
                    <a:pt x="91567" y="65913"/>
                  </a:cubicBezTo>
                  <a:cubicBezTo>
                    <a:pt x="89154" y="71755"/>
                    <a:pt x="85725" y="76835"/>
                    <a:pt x="81280" y="81407"/>
                  </a:cubicBezTo>
                  <a:cubicBezTo>
                    <a:pt x="76835" y="85979"/>
                    <a:pt x="71628" y="89281"/>
                    <a:pt x="65786" y="91694"/>
                  </a:cubicBezTo>
                  <a:cubicBezTo>
                    <a:pt x="59944" y="94107"/>
                    <a:pt x="53848" y="95377"/>
                    <a:pt x="47498" y="95377"/>
                  </a:cubicBezTo>
                  <a:cubicBezTo>
                    <a:pt x="41148" y="95377"/>
                    <a:pt x="35052" y="94107"/>
                    <a:pt x="29210" y="91694"/>
                  </a:cubicBezTo>
                  <a:cubicBezTo>
                    <a:pt x="23368" y="89281"/>
                    <a:pt x="18288" y="85852"/>
                    <a:pt x="13716" y="81407"/>
                  </a:cubicBezTo>
                  <a:cubicBezTo>
                    <a:pt x="9144" y="76962"/>
                    <a:pt x="6096" y="71628"/>
                    <a:pt x="3683" y="65913"/>
                  </a:cubicBezTo>
                  <a:cubicBezTo>
                    <a:pt x="1270" y="60198"/>
                    <a:pt x="0" y="53975"/>
                    <a:pt x="0" y="47625"/>
                  </a:cubicBezTo>
                  <a:cubicBezTo>
                    <a:pt x="0" y="41275"/>
                    <a:pt x="1270" y="35179"/>
                    <a:pt x="3683" y="29337"/>
                  </a:cubicBezTo>
                  <a:cubicBezTo>
                    <a:pt x="6096" y="23495"/>
                    <a:pt x="9525" y="18415"/>
                    <a:pt x="13970" y="13970"/>
                  </a:cubicBezTo>
                  <a:cubicBezTo>
                    <a:pt x="18415" y="9525"/>
                    <a:pt x="23622" y="6096"/>
                    <a:pt x="29337" y="3683"/>
                  </a:cubicBezTo>
                  <a:cubicBezTo>
                    <a:pt x="35052" y="1270"/>
                    <a:pt x="41275" y="0"/>
                    <a:pt x="47625" y="0"/>
                  </a:cubicBezTo>
                  <a:cubicBezTo>
                    <a:pt x="53975" y="0"/>
                    <a:pt x="60071" y="1270"/>
                    <a:pt x="65913" y="3683"/>
                  </a:cubicBezTo>
                  <a:cubicBezTo>
                    <a:pt x="71755" y="6096"/>
                    <a:pt x="76835" y="9525"/>
                    <a:pt x="81407" y="13970"/>
                  </a:cubicBezTo>
                  <a:cubicBezTo>
                    <a:pt x="85979" y="18415"/>
                    <a:pt x="89281" y="23622"/>
                    <a:pt x="91694" y="29464"/>
                  </a:cubicBezTo>
                  <a:cubicBezTo>
                    <a:pt x="94107" y="35306"/>
                    <a:pt x="95377" y="41402"/>
                    <a:pt x="95377" y="47752"/>
                  </a:cubicBezTo>
                  <a:close/>
                </a:path>
              </a:pathLst>
            </a:custGeom>
            <a:solidFill>
              <a:srgbClr val="A8C5FF"/>
            </a:solidFill>
          </p:spPr>
        </p:sp>
      </p:grpSp>
      <p:grpSp>
        <p:nvGrpSpPr>
          <p:cNvPr id="8" name="Group 8"/>
          <p:cNvGrpSpPr>
            <a:grpSpLocks noChangeAspect="1"/>
          </p:cNvGrpSpPr>
          <p:nvPr/>
        </p:nvGrpSpPr>
        <p:grpSpPr>
          <a:xfrm>
            <a:off x="914400" y="5543340"/>
            <a:ext cx="95250" cy="95250"/>
            <a:chOff x="0" y="0"/>
            <a:chExt cx="95250" cy="95250"/>
          </a:xfrm>
        </p:grpSpPr>
        <p:sp>
          <p:nvSpPr>
            <p:cNvPr id="9" name="Freeform 9"/>
            <p:cNvSpPr/>
            <p:nvPr/>
          </p:nvSpPr>
          <p:spPr>
            <a:xfrm>
              <a:off x="0" y="0"/>
              <a:ext cx="95377" cy="95377"/>
            </a:xfrm>
            <a:custGeom>
              <a:avLst/>
              <a:gdLst/>
              <a:ahLst/>
              <a:cxnLst/>
              <a:rect l="l" t="t" r="r" b="b"/>
              <a:pathLst>
                <a:path w="95377" h="95377">
                  <a:moveTo>
                    <a:pt x="95250" y="47625"/>
                  </a:moveTo>
                  <a:cubicBezTo>
                    <a:pt x="95250" y="53975"/>
                    <a:pt x="93980" y="60071"/>
                    <a:pt x="91567" y="65913"/>
                  </a:cubicBezTo>
                  <a:cubicBezTo>
                    <a:pt x="89154" y="71755"/>
                    <a:pt x="85725" y="76835"/>
                    <a:pt x="81280" y="81407"/>
                  </a:cubicBezTo>
                  <a:cubicBezTo>
                    <a:pt x="76835" y="85979"/>
                    <a:pt x="71628" y="89281"/>
                    <a:pt x="65786" y="91694"/>
                  </a:cubicBezTo>
                  <a:cubicBezTo>
                    <a:pt x="59944" y="94107"/>
                    <a:pt x="53848" y="95377"/>
                    <a:pt x="47498" y="95377"/>
                  </a:cubicBezTo>
                  <a:cubicBezTo>
                    <a:pt x="41148" y="95377"/>
                    <a:pt x="35052" y="94107"/>
                    <a:pt x="29210" y="91694"/>
                  </a:cubicBezTo>
                  <a:cubicBezTo>
                    <a:pt x="23368" y="89281"/>
                    <a:pt x="18288" y="85852"/>
                    <a:pt x="13716" y="81407"/>
                  </a:cubicBezTo>
                  <a:cubicBezTo>
                    <a:pt x="9144" y="76962"/>
                    <a:pt x="6096" y="71628"/>
                    <a:pt x="3683" y="65913"/>
                  </a:cubicBezTo>
                  <a:cubicBezTo>
                    <a:pt x="1270" y="60198"/>
                    <a:pt x="0" y="53975"/>
                    <a:pt x="0" y="47625"/>
                  </a:cubicBezTo>
                  <a:cubicBezTo>
                    <a:pt x="0" y="41275"/>
                    <a:pt x="1270" y="35179"/>
                    <a:pt x="3683" y="29337"/>
                  </a:cubicBezTo>
                  <a:cubicBezTo>
                    <a:pt x="6096" y="23495"/>
                    <a:pt x="9525" y="18415"/>
                    <a:pt x="13970" y="13970"/>
                  </a:cubicBezTo>
                  <a:cubicBezTo>
                    <a:pt x="18415" y="9525"/>
                    <a:pt x="23622" y="6096"/>
                    <a:pt x="29337" y="3683"/>
                  </a:cubicBezTo>
                  <a:cubicBezTo>
                    <a:pt x="35052" y="1270"/>
                    <a:pt x="41275" y="0"/>
                    <a:pt x="47625" y="0"/>
                  </a:cubicBezTo>
                  <a:cubicBezTo>
                    <a:pt x="53975" y="0"/>
                    <a:pt x="60071" y="1270"/>
                    <a:pt x="65913" y="3683"/>
                  </a:cubicBezTo>
                  <a:cubicBezTo>
                    <a:pt x="71755" y="6096"/>
                    <a:pt x="76835" y="9525"/>
                    <a:pt x="81407" y="13970"/>
                  </a:cubicBezTo>
                  <a:cubicBezTo>
                    <a:pt x="85979" y="18415"/>
                    <a:pt x="89281" y="23622"/>
                    <a:pt x="91694" y="29464"/>
                  </a:cubicBezTo>
                  <a:cubicBezTo>
                    <a:pt x="94107" y="35306"/>
                    <a:pt x="95377" y="41402"/>
                    <a:pt x="95377" y="47752"/>
                  </a:cubicBezTo>
                  <a:close/>
                </a:path>
              </a:pathLst>
            </a:custGeom>
            <a:solidFill>
              <a:srgbClr val="A8C5FF"/>
            </a:solidFill>
          </p:spPr>
        </p:sp>
      </p:grpSp>
      <p:grpSp>
        <p:nvGrpSpPr>
          <p:cNvPr id="10" name="Group 10"/>
          <p:cNvGrpSpPr>
            <a:grpSpLocks noChangeAspect="1"/>
          </p:cNvGrpSpPr>
          <p:nvPr/>
        </p:nvGrpSpPr>
        <p:grpSpPr>
          <a:xfrm>
            <a:off x="914400" y="6305340"/>
            <a:ext cx="95250" cy="95250"/>
            <a:chOff x="0" y="0"/>
            <a:chExt cx="95250" cy="95250"/>
          </a:xfrm>
        </p:grpSpPr>
        <p:sp>
          <p:nvSpPr>
            <p:cNvPr id="11" name="Freeform 11"/>
            <p:cNvSpPr/>
            <p:nvPr/>
          </p:nvSpPr>
          <p:spPr>
            <a:xfrm>
              <a:off x="0" y="0"/>
              <a:ext cx="95377" cy="95377"/>
            </a:xfrm>
            <a:custGeom>
              <a:avLst/>
              <a:gdLst/>
              <a:ahLst/>
              <a:cxnLst/>
              <a:rect l="l" t="t" r="r" b="b"/>
              <a:pathLst>
                <a:path w="95377" h="95377">
                  <a:moveTo>
                    <a:pt x="95250" y="47625"/>
                  </a:moveTo>
                  <a:cubicBezTo>
                    <a:pt x="95250" y="53975"/>
                    <a:pt x="93980" y="60071"/>
                    <a:pt x="91567" y="65913"/>
                  </a:cubicBezTo>
                  <a:cubicBezTo>
                    <a:pt x="89154" y="71755"/>
                    <a:pt x="85725" y="76835"/>
                    <a:pt x="81280" y="81407"/>
                  </a:cubicBezTo>
                  <a:cubicBezTo>
                    <a:pt x="76835" y="85979"/>
                    <a:pt x="71628" y="89281"/>
                    <a:pt x="65786" y="91694"/>
                  </a:cubicBezTo>
                  <a:cubicBezTo>
                    <a:pt x="59944" y="94107"/>
                    <a:pt x="53848" y="95377"/>
                    <a:pt x="47498" y="95377"/>
                  </a:cubicBezTo>
                  <a:cubicBezTo>
                    <a:pt x="41148" y="95377"/>
                    <a:pt x="35052" y="94107"/>
                    <a:pt x="29210" y="91694"/>
                  </a:cubicBezTo>
                  <a:cubicBezTo>
                    <a:pt x="23368" y="89281"/>
                    <a:pt x="18288" y="85852"/>
                    <a:pt x="13716" y="81407"/>
                  </a:cubicBezTo>
                  <a:cubicBezTo>
                    <a:pt x="9144" y="76962"/>
                    <a:pt x="6096" y="71628"/>
                    <a:pt x="3683" y="65913"/>
                  </a:cubicBezTo>
                  <a:cubicBezTo>
                    <a:pt x="1270" y="60198"/>
                    <a:pt x="0" y="53975"/>
                    <a:pt x="0" y="47625"/>
                  </a:cubicBezTo>
                  <a:cubicBezTo>
                    <a:pt x="0" y="41275"/>
                    <a:pt x="1270" y="35179"/>
                    <a:pt x="3683" y="29337"/>
                  </a:cubicBezTo>
                  <a:cubicBezTo>
                    <a:pt x="6096" y="23495"/>
                    <a:pt x="9525" y="18415"/>
                    <a:pt x="13970" y="13970"/>
                  </a:cubicBezTo>
                  <a:cubicBezTo>
                    <a:pt x="18415" y="9525"/>
                    <a:pt x="23622" y="6096"/>
                    <a:pt x="29337" y="3683"/>
                  </a:cubicBezTo>
                  <a:cubicBezTo>
                    <a:pt x="35052" y="1270"/>
                    <a:pt x="41275" y="0"/>
                    <a:pt x="47625" y="0"/>
                  </a:cubicBezTo>
                  <a:cubicBezTo>
                    <a:pt x="53975" y="0"/>
                    <a:pt x="60071" y="1270"/>
                    <a:pt x="65913" y="3683"/>
                  </a:cubicBezTo>
                  <a:cubicBezTo>
                    <a:pt x="71755" y="6096"/>
                    <a:pt x="76835" y="9525"/>
                    <a:pt x="81407" y="13970"/>
                  </a:cubicBezTo>
                  <a:cubicBezTo>
                    <a:pt x="85979" y="18415"/>
                    <a:pt x="89281" y="23622"/>
                    <a:pt x="91694" y="29464"/>
                  </a:cubicBezTo>
                  <a:cubicBezTo>
                    <a:pt x="94107" y="35306"/>
                    <a:pt x="95377" y="41402"/>
                    <a:pt x="95377" y="47752"/>
                  </a:cubicBezTo>
                  <a:close/>
                </a:path>
              </a:pathLst>
            </a:custGeom>
            <a:solidFill>
              <a:srgbClr val="A8C5FF"/>
            </a:solidFill>
          </p:spPr>
        </p:sp>
      </p:grpSp>
      <p:grpSp>
        <p:nvGrpSpPr>
          <p:cNvPr id="12" name="Group 12"/>
          <p:cNvGrpSpPr>
            <a:grpSpLocks noChangeAspect="1"/>
          </p:cNvGrpSpPr>
          <p:nvPr/>
        </p:nvGrpSpPr>
        <p:grpSpPr>
          <a:xfrm>
            <a:off x="914400" y="7067340"/>
            <a:ext cx="95250" cy="95250"/>
            <a:chOff x="0" y="0"/>
            <a:chExt cx="95250" cy="95250"/>
          </a:xfrm>
        </p:grpSpPr>
        <p:sp>
          <p:nvSpPr>
            <p:cNvPr id="13" name="Freeform 13"/>
            <p:cNvSpPr/>
            <p:nvPr/>
          </p:nvSpPr>
          <p:spPr>
            <a:xfrm>
              <a:off x="0" y="0"/>
              <a:ext cx="95377" cy="95377"/>
            </a:xfrm>
            <a:custGeom>
              <a:avLst/>
              <a:gdLst/>
              <a:ahLst/>
              <a:cxnLst/>
              <a:rect l="l" t="t" r="r" b="b"/>
              <a:pathLst>
                <a:path w="95377" h="95377">
                  <a:moveTo>
                    <a:pt x="95250" y="47625"/>
                  </a:moveTo>
                  <a:cubicBezTo>
                    <a:pt x="95250" y="53975"/>
                    <a:pt x="93980" y="60071"/>
                    <a:pt x="91567" y="65913"/>
                  </a:cubicBezTo>
                  <a:cubicBezTo>
                    <a:pt x="89154" y="71755"/>
                    <a:pt x="85725" y="76835"/>
                    <a:pt x="81280" y="81407"/>
                  </a:cubicBezTo>
                  <a:cubicBezTo>
                    <a:pt x="76835" y="85979"/>
                    <a:pt x="71628" y="89281"/>
                    <a:pt x="65786" y="91694"/>
                  </a:cubicBezTo>
                  <a:cubicBezTo>
                    <a:pt x="59944" y="94107"/>
                    <a:pt x="53848" y="95377"/>
                    <a:pt x="47498" y="95377"/>
                  </a:cubicBezTo>
                  <a:cubicBezTo>
                    <a:pt x="41148" y="95377"/>
                    <a:pt x="35052" y="94107"/>
                    <a:pt x="29210" y="91694"/>
                  </a:cubicBezTo>
                  <a:cubicBezTo>
                    <a:pt x="23368" y="89281"/>
                    <a:pt x="18288" y="85852"/>
                    <a:pt x="13716" y="81407"/>
                  </a:cubicBezTo>
                  <a:cubicBezTo>
                    <a:pt x="9144" y="76962"/>
                    <a:pt x="6096" y="71628"/>
                    <a:pt x="3683" y="65913"/>
                  </a:cubicBezTo>
                  <a:cubicBezTo>
                    <a:pt x="1270" y="60198"/>
                    <a:pt x="0" y="53975"/>
                    <a:pt x="0" y="47625"/>
                  </a:cubicBezTo>
                  <a:cubicBezTo>
                    <a:pt x="0" y="41275"/>
                    <a:pt x="1270" y="35179"/>
                    <a:pt x="3683" y="29337"/>
                  </a:cubicBezTo>
                  <a:cubicBezTo>
                    <a:pt x="6096" y="23495"/>
                    <a:pt x="9525" y="18415"/>
                    <a:pt x="13970" y="13970"/>
                  </a:cubicBezTo>
                  <a:cubicBezTo>
                    <a:pt x="18415" y="9525"/>
                    <a:pt x="23622" y="6096"/>
                    <a:pt x="29337" y="3683"/>
                  </a:cubicBezTo>
                  <a:cubicBezTo>
                    <a:pt x="35052" y="1270"/>
                    <a:pt x="41275" y="0"/>
                    <a:pt x="47625" y="0"/>
                  </a:cubicBezTo>
                  <a:cubicBezTo>
                    <a:pt x="53975" y="0"/>
                    <a:pt x="60071" y="1270"/>
                    <a:pt x="65913" y="3683"/>
                  </a:cubicBezTo>
                  <a:cubicBezTo>
                    <a:pt x="71755" y="6096"/>
                    <a:pt x="76835" y="9525"/>
                    <a:pt x="81407" y="13970"/>
                  </a:cubicBezTo>
                  <a:cubicBezTo>
                    <a:pt x="85979" y="18415"/>
                    <a:pt x="89281" y="23622"/>
                    <a:pt x="91694" y="29464"/>
                  </a:cubicBezTo>
                  <a:cubicBezTo>
                    <a:pt x="94107" y="35306"/>
                    <a:pt x="95377" y="41402"/>
                    <a:pt x="95377" y="47752"/>
                  </a:cubicBezTo>
                  <a:close/>
                </a:path>
              </a:pathLst>
            </a:custGeom>
            <a:solidFill>
              <a:srgbClr val="A8C5FF"/>
            </a:solidFill>
          </p:spPr>
        </p:sp>
      </p:grpSp>
      <p:sp>
        <p:nvSpPr>
          <p:cNvPr id="14" name="Freeform 14"/>
          <p:cNvSpPr/>
          <p:nvPr/>
        </p:nvSpPr>
        <p:spPr>
          <a:xfrm>
            <a:off x="15364644" y="6544008"/>
            <a:ext cx="2986859" cy="3806485"/>
          </a:xfrm>
          <a:custGeom>
            <a:avLst/>
            <a:gdLst/>
            <a:ahLst/>
            <a:cxnLst/>
            <a:rect l="l" t="t" r="r" b="b"/>
            <a:pathLst>
              <a:path w="2986859" h="3806485">
                <a:moveTo>
                  <a:pt x="0" y="0"/>
                </a:moveTo>
                <a:lnTo>
                  <a:pt x="2986859" y="0"/>
                </a:lnTo>
                <a:lnTo>
                  <a:pt x="2986859" y="3806486"/>
                </a:lnTo>
                <a:lnTo>
                  <a:pt x="0" y="38064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TextBox 15"/>
          <p:cNvSpPr txBox="1"/>
          <p:nvPr/>
        </p:nvSpPr>
        <p:spPr>
          <a:xfrm>
            <a:off x="666750" y="1933670"/>
            <a:ext cx="7906436" cy="1156202"/>
          </a:xfrm>
          <a:prstGeom prst="rect">
            <a:avLst/>
          </a:prstGeom>
        </p:spPr>
        <p:txBody>
          <a:bodyPr lIns="0" tIns="0" rIns="0" bIns="0" rtlCol="0" anchor="t">
            <a:spAutoFit/>
          </a:bodyPr>
          <a:lstStyle/>
          <a:p>
            <a:pPr algn="l">
              <a:lnSpc>
                <a:spcPts val="3000"/>
              </a:lnSpc>
            </a:pPr>
            <a:r>
              <a:rPr lang="en-US" sz="2354" dirty="0">
                <a:solidFill>
                  <a:srgbClr val="A8C5FF"/>
                </a:solidFill>
                <a:latin typeface="TT Interphases"/>
                <a:ea typeface="TT Interphases"/>
                <a:cs typeface="TT Interphases"/>
                <a:sym typeface="TT Interphases"/>
              </a:rPr>
              <a:t>To run Dodge Falling Blocks 3D effectively, users must ensure their systems meet the following </a:t>
            </a:r>
            <a:r>
              <a:rPr lang="en-US" sz="2354" b="1" dirty="0">
                <a:solidFill>
                  <a:srgbClr val="A8C5FF"/>
                </a:solidFill>
                <a:latin typeface="TT Interphases Bold"/>
                <a:ea typeface="TT Interphases Bold"/>
                <a:cs typeface="TT Interphases Bold"/>
                <a:sym typeface="TT Interphases Bold"/>
              </a:rPr>
              <a:t>hardware and software requirements</a:t>
            </a:r>
            <a:r>
              <a:rPr lang="en-US" sz="2354" dirty="0">
                <a:solidFill>
                  <a:srgbClr val="A8C5FF"/>
                </a:solidFill>
                <a:latin typeface="TT Interphases"/>
                <a:ea typeface="TT Interphases"/>
                <a:cs typeface="TT Interphases"/>
                <a:sym typeface="TT Interphases"/>
              </a:rPr>
              <a:t>:</a:t>
            </a:r>
          </a:p>
        </p:txBody>
      </p:sp>
      <p:sp>
        <p:nvSpPr>
          <p:cNvPr id="16" name="TextBox 16"/>
          <p:cNvSpPr txBox="1"/>
          <p:nvPr/>
        </p:nvSpPr>
        <p:spPr>
          <a:xfrm>
            <a:off x="1175146" y="3076670"/>
            <a:ext cx="8191565" cy="4592924"/>
          </a:xfrm>
          <a:prstGeom prst="rect">
            <a:avLst/>
          </a:prstGeom>
        </p:spPr>
        <p:txBody>
          <a:bodyPr wrap="square" lIns="0" tIns="0" rIns="0" bIns="0" rtlCol="0" anchor="t">
            <a:spAutoFit/>
          </a:bodyPr>
          <a:lstStyle/>
          <a:p>
            <a:pPr algn="l">
              <a:lnSpc>
                <a:spcPts val="3000"/>
              </a:lnSpc>
            </a:pPr>
            <a:r>
              <a:rPr lang="en-US" sz="2354" b="1" dirty="0">
                <a:solidFill>
                  <a:srgbClr val="A8C5FF"/>
                </a:solidFill>
                <a:latin typeface="TT Interphases Bold"/>
                <a:ea typeface="TT Interphases Bold"/>
                <a:cs typeface="TT Interphases Bold"/>
                <a:sym typeface="TT Interphases Bold"/>
              </a:rPr>
              <a:t>Multi-core CPU</a:t>
            </a:r>
            <a:r>
              <a:rPr lang="en-US" sz="2354" dirty="0">
                <a:solidFill>
                  <a:srgbClr val="A8C5FF"/>
                </a:solidFill>
                <a:latin typeface="TT Interphases"/>
                <a:ea typeface="TT Interphases"/>
                <a:cs typeface="TT Interphases"/>
                <a:sym typeface="TT Interphases"/>
              </a:rPr>
              <a:t>: A powerful processor is necessary for seamless gameplay and smooth performance. </a:t>
            </a:r>
          </a:p>
          <a:p>
            <a:pPr algn="l">
              <a:lnSpc>
                <a:spcPts val="3000"/>
              </a:lnSpc>
            </a:pPr>
            <a:r>
              <a:rPr lang="en-US" sz="2354" b="1" dirty="0">
                <a:solidFill>
                  <a:srgbClr val="A8C5FF"/>
                </a:solidFill>
                <a:latin typeface="TT Interphases Bold"/>
                <a:ea typeface="TT Interphases Bold"/>
                <a:cs typeface="TT Interphases Bold"/>
                <a:sym typeface="TT Interphases Bold"/>
              </a:rPr>
              <a:t>WebGL-enabled graphics</a:t>
            </a:r>
            <a:r>
              <a:rPr lang="en-US" sz="2354" dirty="0">
                <a:solidFill>
                  <a:srgbClr val="A8C5FF"/>
                </a:solidFill>
                <a:latin typeface="TT Interphases"/>
                <a:ea typeface="TT Interphases"/>
                <a:cs typeface="TT Interphases"/>
                <a:sym typeface="TT Interphases"/>
              </a:rPr>
              <a:t>: This allows for advanced graphics rendering essential for the 3D experience. </a:t>
            </a:r>
          </a:p>
          <a:p>
            <a:pPr algn="l">
              <a:lnSpc>
                <a:spcPts val="3000"/>
              </a:lnSpc>
            </a:pPr>
            <a:r>
              <a:rPr lang="en-US" sz="2354" b="1" dirty="0">
                <a:solidFill>
                  <a:srgbClr val="A8C5FF"/>
                </a:solidFill>
                <a:latin typeface="TT Interphases Bold"/>
                <a:ea typeface="TT Interphases Bold"/>
                <a:cs typeface="TT Interphases Bold"/>
                <a:sym typeface="TT Interphases Bold"/>
              </a:rPr>
              <a:t>4GB RAM minimum</a:t>
            </a:r>
            <a:r>
              <a:rPr lang="en-US" sz="2354" dirty="0">
                <a:solidFill>
                  <a:srgbClr val="A8C5FF"/>
                </a:solidFill>
                <a:latin typeface="TT Interphases"/>
                <a:ea typeface="TT Interphases"/>
                <a:cs typeface="TT Interphases"/>
                <a:sym typeface="TT Interphases"/>
              </a:rPr>
              <a:t>: Adequate memory is crucial to handle real-time data processing during gameplay. </a:t>
            </a:r>
          </a:p>
          <a:p>
            <a:pPr algn="l">
              <a:lnSpc>
                <a:spcPts val="3000"/>
              </a:lnSpc>
            </a:pPr>
            <a:r>
              <a:rPr lang="en-US" sz="2354" b="1" dirty="0">
                <a:solidFill>
                  <a:srgbClr val="A8C5FF"/>
                </a:solidFill>
                <a:latin typeface="TT Interphases Bold"/>
                <a:ea typeface="TT Interphases Bold"/>
                <a:cs typeface="TT Interphases Bold"/>
                <a:sym typeface="TT Interphases Bold"/>
              </a:rPr>
              <a:t>Modern Operating Systems</a:t>
            </a:r>
            <a:r>
              <a:rPr lang="en-US" sz="2354" dirty="0">
                <a:solidFill>
                  <a:srgbClr val="A8C5FF"/>
                </a:solidFill>
                <a:latin typeface="TT Interphases"/>
                <a:ea typeface="TT Interphases"/>
                <a:cs typeface="TT Interphases"/>
                <a:sym typeface="TT Interphases"/>
              </a:rPr>
              <a:t>: Compatible with Windows, macOS, or Linux distributions. </a:t>
            </a:r>
          </a:p>
          <a:p>
            <a:pPr algn="l">
              <a:lnSpc>
                <a:spcPts val="3000"/>
              </a:lnSpc>
            </a:pPr>
            <a:r>
              <a:rPr lang="en-US" sz="2354" b="1" dirty="0">
                <a:solidFill>
                  <a:srgbClr val="A8C5FF"/>
                </a:solidFill>
                <a:latin typeface="TT Interphases Bold"/>
                <a:ea typeface="TT Interphases Bold"/>
                <a:cs typeface="TT Interphases Bold"/>
                <a:sym typeface="TT Interphases Bold"/>
              </a:rPr>
              <a:t>Supported Browsers</a:t>
            </a:r>
            <a:r>
              <a:rPr lang="en-US" sz="2354" dirty="0">
                <a:solidFill>
                  <a:srgbClr val="A8C5FF"/>
                </a:solidFill>
                <a:latin typeface="TT Interphases"/>
                <a:ea typeface="TT Interphases"/>
                <a:cs typeface="TT Interphases"/>
                <a:sym typeface="TT Interphases"/>
              </a:rPr>
              <a:t>: Up-to-date versions of Chrome, Firefox, Safari, or Edge are required for optimal compatibility. </a:t>
            </a:r>
          </a:p>
          <a:p>
            <a:pPr algn="l">
              <a:lnSpc>
                <a:spcPts val="3000"/>
              </a:lnSpc>
            </a:pPr>
            <a:r>
              <a:rPr lang="en-US" sz="2354" b="1" dirty="0">
                <a:solidFill>
                  <a:srgbClr val="A8C5FF"/>
                </a:solidFill>
                <a:latin typeface="TT Interphases Bold"/>
                <a:ea typeface="TT Interphases Bold"/>
                <a:cs typeface="TT Interphases Bold"/>
                <a:sym typeface="TT Interphases Bold"/>
              </a:rPr>
              <a:t>Internet Connection</a:t>
            </a:r>
            <a:r>
              <a:rPr lang="en-US" sz="2354" dirty="0">
                <a:solidFill>
                  <a:srgbClr val="A8C5FF"/>
                </a:solidFill>
                <a:latin typeface="TT Interphases"/>
                <a:ea typeface="TT Interphases"/>
                <a:cs typeface="TT Interphases"/>
                <a:sym typeface="TT Interphases"/>
              </a:rPr>
              <a:t>: A stable connection is needed for loading additional libraries and assets.</a:t>
            </a:r>
          </a:p>
        </p:txBody>
      </p:sp>
      <p:sp>
        <p:nvSpPr>
          <p:cNvPr id="17" name="TextBox 17"/>
          <p:cNvSpPr txBox="1"/>
          <p:nvPr/>
        </p:nvSpPr>
        <p:spPr>
          <a:xfrm>
            <a:off x="870155" y="8126505"/>
            <a:ext cx="8496557" cy="1534211"/>
          </a:xfrm>
          <a:prstGeom prst="rect">
            <a:avLst/>
          </a:prstGeom>
        </p:spPr>
        <p:txBody>
          <a:bodyPr lIns="0" tIns="0" rIns="0" bIns="0" rtlCol="0" anchor="t">
            <a:spAutoFit/>
          </a:bodyPr>
          <a:lstStyle/>
          <a:p>
            <a:pPr algn="l">
              <a:lnSpc>
                <a:spcPts val="3000"/>
              </a:lnSpc>
            </a:pPr>
            <a:r>
              <a:rPr lang="en-US" sz="2354" dirty="0">
                <a:solidFill>
                  <a:srgbClr val="A8C5FF"/>
                </a:solidFill>
                <a:latin typeface="TT Interphases"/>
                <a:ea typeface="TT Interphases"/>
                <a:cs typeface="TT Interphases"/>
                <a:sym typeface="TT Interphases"/>
              </a:rPr>
              <a:t>Ensuring these specifications will enhance the overall gaming experience, making it engaging and enjoyable for players. With the right setup, users can fully immerse themselves in the dynamic and fast-paced world of Dodge Falling Blocks 3D.</a:t>
            </a:r>
          </a:p>
        </p:txBody>
      </p:sp>
      <p:sp>
        <p:nvSpPr>
          <p:cNvPr id="18" name="TextBox 18"/>
          <p:cNvSpPr txBox="1"/>
          <p:nvPr/>
        </p:nvSpPr>
        <p:spPr>
          <a:xfrm>
            <a:off x="666750" y="644719"/>
            <a:ext cx="7817177" cy="888463"/>
          </a:xfrm>
          <a:prstGeom prst="rect">
            <a:avLst/>
          </a:prstGeom>
        </p:spPr>
        <p:txBody>
          <a:bodyPr lIns="0" tIns="0" rIns="0" bIns="0" rtlCol="0" anchor="t">
            <a:spAutoFit/>
          </a:bodyPr>
          <a:lstStyle/>
          <a:p>
            <a:pPr algn="l">
              <a:lnSpc>
                <a:spcPts val="3450"/>
              </a:lnSpc>
            </a:pPr>
            <a:r>
              <a:rPr lang="en-US" sz="2887" dirty="0">
                <a:solidFill>
                  <a:srgbClr val="A8C5FF"/>
                </a:solidFill>
                <a:latin typeface="Cooper BT Medium"/>
                <a:ea typeface="Cooper BT Medium"/>
                <a:cs typeface="Cooper BT Medium"/>
                <a:sym typeface="Cooper BT Medium"/>
              </a:rPr>
              <a:t>Essential specifications for optimal gameplay experience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D1A38"/>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0" y="0"/>
            <a:ext cx="8267700" cy="10287000"/>
            <a:chOff x="0" y="0"/>
            <a:chExt cx="8267700" cy="10287000"/>
          </a:xfrm>
        </p:grpSpPr>
        <p:sp>
          <p:nvSpPr>
            <p:cNvPr id="3" name="Freeform 3"/>
            <p:cNvSpPr/>
            <p:nvPr/>
          </p:nvSpPr>
          <p:spPr>
            <a:xfrm>
              <a:off x="0" y="0"/>
              <a:ext cx="8267700" cy="10287000"/>
            </a:xfrm>
            <a:custGeom>
              <a:avLst/>
              <a:gdLst/>
              <a:ahLst/>
              <a:cxnLst/>
              <a:rect l="l" t="t" r="r" b="b"/>
              <a:pathLst>
                <a:path w="8267700" h="10287000">
                  <a:moveTo>
                    <a:pt x="0" y="0"/>
                  </a:moveTo>
                  <a:lnTo>
                    <a:pt x="0" y="10287000"/>
                  </a:lnTo>
                  <a:lnTo>
                    <a:pt x="8267700" y="10287000"/>
                  </a:lnTo>
                  <a:lnTo>
                    <a:pt x="8267700" y="0"/>
                  </a:lnTo>
                  <a:close/>
                </a:path>
              </a:pathLst>
            </a:custGeom>
            <a:solidFill>
              <a:srgbClr val="3062B0"/>
            </a:solidFill>
          </p:spPr>
        </p:sp>
      </p:grpSp>
      <p:sp>
        <p:nvSpPr>
          <p:cNvPr id="7" name="TextBox 7"/>
          <p:cNvSpPr txBox="1"/>
          <p:nvPr/>
        </p:nvSpPr>
        <p:spPr>
          <a:xfrm>
            <a:off x="9296400" y="4991100"/>
            <a:ext cx="8495938" cy="2903449"/>
          </a:xfrm>
          <a:prstGeom prst="rect">
            <a:avLst/>
          </a:prstGeom>
        </p:spPr>
        <p:txBody>
          <a:bodyPr lIns="0" tIns="0" rIns="0" bIns="0" rtlCol="0" anchor="t">
            <a:spAutoFit/>
          </a:bodyPr>
          <a:lstStyle/>
          <a:p>
            <a:pPr algn="l">
              <a:lnSpc>
                <a:spcPts val="5774"/>
              </a:lnSpc>
            </a:pPr>
            <a:r>
              <a:rPr lang="en-US" sz="2309" b="1" dirty="0">
                <a:solidFill>
                  <a:srgbClr val="A8C5FF"/>
                </a:solidFill>
                <a:latin typeface="TT Interphases Bold"/>
                <a:ea typeface="TT Interphases Bold"/>
                <a:cs typeface="TT Interphases Bold"/>
                <a:sym typeface="TT Interphases Bold"/>
              </a:rPr>
              <a:t>Understanding the foundational elements for gameplay design </a:t>
            </a:r>
            <a:r>
              <a:rPr lang="en-US" sz="2309" dirty="0">
                <a:solidFill>
                  <a:srgbClr val="A8C5FF"/>
                </a:solidFill>
                <a:latin typeface="TT Interphases"/>
                <a:ea typeface="TT Interphases"/>
                <a:cs typeface="TT Interphases"/>
                <a:sym typeface="TT Interphases"/>
              </a:rPr>
              <a:t>The </a:t>
            </a:r>
            <a:r>
              <a:rPr lang="en-US" sz="2309" b="1" dirty="0">
                <a:solidFill>
                  <a:srgbClr val="A8C5FF"/>
                </a:solidFill>
                <a:latin typeface="TT Interphases Bold"/>
                <a:ea typeface="TT Interphases Bold"/>
                <a:cs typeface="TT Interphases Bold"/>
                <a:sym typeface="TT Interphases Bold"/>
              </a:rPr>
              <a:t>Three.js scene setup</a:t>
            </a:r>
            <a:r>
              <a:rPr lang="en-US" sz="2309" dirty="0">
                <a:solidFill>
                  <a:srgbClr val="A8C5FF"/>
                </a:solidFill>
                <a:latin typeface="TT Interphases"/>
                <a:ea typeface="TT Interphases"/>
                <a:cs typeface="TT Interphases"/>
                <a:sym typeface="TT Interphases"/>
              </a:rPr>
              <a:t> involves crucial components like the</a:t>
            </a:r>
          </a:p>
          <a:p>
            <a:pPr algn="l">
              <a:lnSpc>
                <a:spcPts val="1154"/>
              </a:lnSpc>
            </a:pPr>
            <a:r>
              <a:rPr lang="en-US" sz="2309" dirty="0">
                <a:solidFill>
                  <a:srgbClr val="A8C5FF"/>
                </a:solidFill>
                <a:latin typeface="TT Interphases"/>
                <a:ea typeface="TT Interphases"/>
                <a:cs typeface="TT Interphases"/>
                <a:sym typeface="TT Interphases"/>
              </a:rPr>
              <a:t>camera, lighting, and meshes. These elements create the</a:t>
            </a:r>
          </a:p>
          <a:p>
            <a:pPr algn="l">
              <a:lnSpc>
                <a:spcPts val="4844"/>
              </a:lnSpc>
            </a:pPr>
            <a:r>
              <a:rPr lang="en-US" sz="2309" dirty="0">
                <a:solidFill>
                  <a:srgbClr val="A8C5FF"/>
                </a:solidFill>
                <a:latin typeface="TT Interphases"/>
                <a:ea typeface="TT Interphases"/>
                <a:cs typeface="TT Interphases"/>
                <a:sym typeface="TT Interphases"/>
              </a:rPr>
              <a:t>environment for the player, obstacles, and power-ups. Proper</a:t>
            </a:r>
          </a:p>
          <a:p>
            <a:pPr algn="l">
              <a:lnSpc>
                <a:spcPts val="1154"/>
              </a:lnSpc>
            </a:pPr>
            <a:r>
              <a:rPr lang="en-US" sz="2309" dirty="0">
                <a:solidFill>
                  <a:srgbClr val="A8C5FF"/>
                </a:solidFill>
                <a:latin typeface="TT Interphases"/>
                <a:ea typeface="TT Interphases"/>
                <a:cs typeface="TT Interphases"/>
                <a:sym typeface="TT Interphases"/>
              </a:rPr>
              <a:t>configuration ensures a smooth rendering experience, allowing for</a:t>
            </a:r>
          </a:p>
          <a:p>
            <a:pPr algn="l">
              <a:lnSpc>
                <a:spcPts val="4844"/>
              </a:lnSpc>
            </a:pPr>
            <a:r>
              <a:rPr lang="en-US" sz="2309" dirty="0">
                <a:solidFill>
                  <a:srgbClr val="A8C5FF"/>
                </a:solidFill>
                <a:latin typeface="TT Interphases"/>
                <a:ea typeface="TT Interphases"/>
                <a:cs typeface="TT Interphases"/>
                <a:sym typeface="TT Interphases"/>
              </a:rPr>
              <a:t>engaging gameplay and visual clarity throughout the arcade game.</a:t>
            </a:r>
          </a:p>
        </p:txBody>
      </p:sp>
      <p:sp>
        <p:nvSpPr>
          <p:cNvPr id="8" name="TextBox 8"/>
          <p:cNvSpPr txBox="1"/>
          <p:nvPr/>
        </p:nvSpPr>
        <p:spPr>
          <a:xfrm>
            <a:off x="9144000" y="419100"/>
            <a:ext cx="7620210" cy="2466813"/>
          </a:xfrm>
          <a:prstGeom prst="rect">
            <a:avLst/>
          </a:prstGeom>
        </p:spPr>
        <p:txBody>
          <a:bodyPr lIns="0" tIns="0" rIns="0" bIns="0" rtlCol="0" anchor="t">
            <a:spAutoFit/>
          </a:bodyPr>
          <a:lstStyle/>
          <a:p>
            <a:pPr algn="l">
              <a:lnSpc>
                <a:spcPts val="9452"/>
              </a:lnSpc>
            </a:pPr>
            <a:r>
              <a:rPr lang="en-US" sz="9499" dirty="0">
                <a:solidFill>
                  <a:srgbClr val="A8C5FF"/>
                </a:solidFill>
                <a:latin typeface="Cooper BT Light"/>
                <a:ea typeface="Cooper BT Light"/>
                <a:cs typeface="Cooper BT Light"/>
                <a:sym typeface="Cooper BT Light"/>
              </a:rPr>
              <a:t>Setting Up the Three.js Scene</a:t>
            </a:r>
          </a:p>
        </p:txBody>
      </p:sp>
      <p:pic>
        <p:nvPicPr>
          <p:cNvPr id="10" name="Picture 9" descr="A black triangle with black text">
            <a:extLst>
              <a:ext uri="{FF2B5EF4-FFF2-40B4-BE49-F238E27FC236}">
                <a16:creationId xmlns:a16="http://schemas.microsoft.com/office/drawing/2014/main" id="{B1F4CB7D-D77C-A343-09B2-6FF2E4B981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12" y="1778000"/>
            <a:ext cx="8233287" cy="6426200"/>
          </a:xfrm>
          <a:prstGeom prst="rect">
            <a:avLst/>
          </a:prstGeom>
        </p:spPr>
      </p:pic>
    </p:spTree>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D1A38"/>
        </a:solidFill>
        <a:effectLst/>
      </p:bgPr>
    </p:bg>
    <p:spTree>
      <p:nvGrpSpPr>
        <p:cNvPr id="1" name=""/>
        <p:cNvGrpSpPr/>
        <p:nvPr/>
      </p:nvGrpSpPr>
      <p:grpSpPr>
        <a:xfrm>
          <a:off x="0" y="0"/>
          <a:ext cx="0" cy="0"/>
          <a:chOff x="0" y="0"/>
          <a:chExt cx="0" cy="0"/>
        </a:xfrm>
      </p:grpSpPr>
      <p:sp>
        <p:nvSpPr>
          <p:cNvPr id="2" name="Freeform 2"/>
          <p:cNvSpPr/>
          <p:nvPr/>
        </p:nvSpPr>
        <p:spPr>
          <a:xfrm>
            <a:off x="690243" y="3289296"/>
            <a:ext cx="5577583" cy="5499097"/>
          </a:xfrm>
          <a:custGeom>
            <a:avLst/>
            <a:gdLst/>
            <a:ahLst/>
            <a:cxnLst/>
            <a:rect l="l" t="t" r="r" b="b"/>
            <a:pathLst>
              <a:path w="5577583" h="5499097">
                <a:moveTo>
                  <a:pt x="0" y="0"/>
                </a:moveTo>
                <a:lnTo>
                  <a:pt x="5577583" y="0"/>
                </a:lnTo>
                <a:lnTo>
                  <a:pt x="5577583" y="5499097"/>
                </a:lnTo>
                <a:lnTo>
                  <a:pt x="0" y="54990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356347" y="3289297"/>
            <a:ext cx="5576059" cy="5499097"/>
          </a:xfrm>
          <a:custGeom>
            <a:avLst/>
            <a:gdLst/>
            <a:ahLst/>
            <a:cxnLst/>
            <a:rect l="l" t="t" r="r" b="b"/>
            <a:pathLst>
              <a:path w="5576059" h="5499097">
                <a:moveTo>
                  <a:pt x="0" y="0"/>
                </a:moveTo>
                <a:lnTo>
                  <a:pt x="5576059" y="0"/>
                </a:lnTo>
                <a:lnTo>
                  <a:pt x="5576059" y="5499097"/>
                </a:lnTo>
                <a:lnTo>
                  <a:pt x="0" y="54990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2109447" y="3289297"/>
            <a:ext cx="5577583" cy="5499097"/>
          </a:xfrm>
          <a:custGeom>
            <a:avLst/>
            <a:gdLst/>
            <a:ahLst/>
            <a:cxnLst/>
            <a:rect l="l" t="t" r="r" b="b"/>
            <a:pathLst>
              <a:path w="5577583" h="5499097">
                <a:moveTo>
                  <a:pt x="0" y="0"/>
                </a:moveTo>
                <a:lnTo>
                  <a:pt x="5577583" y="0"/>
                </a:lnTo>
                <a:lnTo>
                  <a:pt x="5577583" y="5499097"/>
                </a:lnTo>
                <a:lnTo>
                  <a:pt x="0" y="5499097"/>
                </a:lnTo>
                <a:lnTo>
                  <a:pt x="0" y="0"/>
                </a:lnTo>
                <a:close/>
              </a:path>
            </a:pathLst>
          </a:custGeom>
          <a:blipFill>
            <a:blip r:embed="rId2">
              <a:extLst>
                <a:ext uri="{96DAC541-7B7A-43D3-8B79-37D633B846F1}">
                  <asvg:svgBlip xmlns:asvg="http://schemas.microsoft.com/office/drawing/2016/SVG/main" r:embed="rId6"/>
                </a:ext>
              </a:extLst>
            </a:blip>
            <a:stretch>
              <a:fillRect/>
            </a:stretch>
          </a:blipFill>
        </p:spPr>
      </p:sp>
      <p:sp>
        <p:nvSpPr>
          <p:cNvPr id="5" name="Freeform 5"/>
          <p:cNvSpPr/>
          <p:nvPr/>
        </p:nvSpPr>
        <p:spPr>
          <a:xfrm>
            <a:off x="16787365" y="628850"/>
            <a:ext cx="1567177" cy="1624451"/>
          </a:xfrm>
          <a:custGeom>
            <a:avLst/>
            <a:gdLst/>
            <a:ahLst/>
            <a:cxnLst/>
            <a:rect l="l" t="t" r="r" b="b"/>
            <a:pathLst>
              <a:path w="1567177" h="1624451">
                <a:moveTo>
                  <a:pt x="0" y="0"/>
                </a:moveTo>
                <a:lnTo>
                  <a:pt x="1567177" y="0"/>
                </a:lnTo>
                <a:lnTo>
                  <a:pt x="1567177" y="1624451"/>
                </a:lnTo>
                <a:lnTo>
                  <a:pt x="0" y="162445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TextBox 6"/>
          <p:cNvSpPr txBox="1"/>
          <p:nvPr/>
        </p:nvSpPr>
        <p:spPr>
          <a:xfrm>
            <a:off x="2133600" y="193377"/>
            <a:ext cx="14246600" cy="2132533"/>
          </a:xfrm>
          <a:prstGeom prst="rect">
            <a:avLst/>
          </a:prstGeom>
        </p:spPr>
        <p:txBody>
          <a:bodyPr lIns="0" tIns="0" rIns="0" bIns="0" rtlCol="0" anchor="t">
            <a:spAutoFit/>
          </a:bodyPr>
          <a:lstStyle/>
          <a:p>
            <a:pPr algn="ctr">
              <a:lnSpc>
                <a:spcPts val="8172"/>
              </a:lnSpc>
            </a:pPr>
            <a:r>
              <a:rPr lang="en-US" sz="8180" dirty="0">
                <a:solidFill>
                  <a:srgbClr val="A8C5FF"/>
                </a:solidFill>
                <a:latin typeface="Cooper BT Light"/>
                <a:ea typeface="Cooper BT Light"/>
                <a:cs typeface="Cooper BT Light"/>
                <a:sym typeface="Cooper BT Light"/>
              </a:rPr>
              <a:t>Game Logic Modules Overview in Dodge Falling Blocks 3D</a:t>
            </a:r>
          </a:p>
        </p:txBody>
      </p:sp>
      <p:sp>
        <p:nvSpPr>
          <p:cNvPr id="7" name="TextBox 7"/>
          <p:cNvSpPr txBox="1"/>
          <p:nvPr/>
        </p:nvSpPr>
        <p:spPr>
          <a:xfrm>
            <a:off x="1000144" y="5116144"/>
            <a:ext cx="4772854" cy="2335978"/>
          </a:xfrm>
          <a:prstGeom prst="rect">
            <a:avLst/>
          </a:prstGeom>
        </p:spPr>
        <p:txBody>
          <a:bodyPr lIns="0" tIns="0" rIns="0" bIns="0" rtlCol="0" anchor="t">
            <a:spAutoFit/>
          </a:bodyPr>
          <a:lstStyle/>
          <a:p>
            <a:pPr algn="just">
              <a:lnSpc>
                <a:spcPts val="2624"/>
              </a:lnSpc>
            </a:pPr>
            <a:r>
              <a:rPr lang="en-US" sz="2056" dirty="0">
                <a:solidFill>
                  <a:srgbClr val="A8C5FF"/>
                </a:solidFill>
                <a:latin typeface="TT Interphases"/>
                <a:ea typeface="TT Interphases"/>
                <a:cs typeface="TT Interphases"/>
                <a:sym typeface="TT Interphases"/>
              </a:rPr>
              <a:t>The </a:t>
            </a:r>
            <a:r>
              <a:rPr lang="en-US" sz="2056" b="1" dirty="0">
                <a:solidFill>
                  <a:srgbClr val="A8C5FF"/>
                </a:solidFill>
                <a:latin typeface="TT Interphases Bold"/>
                <a:ea typeface="TT Interphases Bold"/>
                <a:cs typeface="TT Interphases Bold"/>
                <a:sym typeface="TT Interphases Bold"/>
              </a:rPr>
              <a:t>Player class</a:t>
            </a:r>
            <a:r>
              <a:rPr lang="en-US" sz="2056" dirty="0">
                <a:solidFill>
                  <a:srgbClr val="A8C5FF"/>
                </a:solidFill>
                <a:latin typeface="TT Interphases"/>
                <a:ea typeface="TT Interphases"/>
                <a:cs typeface="TT Interphases"/>
                <a:sym typeface="TT Interphases"/>
              </a:rPr>
              <a:t> manages the character's movement and actions. It includes attributes for velocity and states like shield and shrink, allowing for dynamic gameplay experiences. Players can navigate through obstacles while adjusting their speed and defensive capabilities.</a:t>
            </a:r>
          </a:p>
        </p:txBody>
      </p:sp>
      <p:sp>
        <p:nvSpPr>
          <p:cNvPr id="8" name="TextBox 8"/>
          <p:cNvSpPr txBox="1"/>
          <p:nvPr/>
        </p:nvSpPr>
        <p:spPr>
          <a:xfrm>
            <a:off x="6791344" y="5278050"/>
            <a:ext cx="4667498" cy="2669353"/>
          </a:xfrm>
          <a:prstGeom prst="rect">
            <a:avLst/>
          </a:prstGeom>
        </p:spPr>
        <p:txBody>
          <a:bodyPr lIns="0" tIns="0" rIns="0" bIns="0" rtlCol="0" anchor="t">
            <a:spAutoFit/>
          </a:bodyPr>
          <a:lstStyle/>
          <a:p>
            <a:pPr algn="l">
              <a:lnSpc>
                <a:spcPts val="2624"/>
              </a:lnSpc>
            </a:pPr>
            <a:r>
              <a:rPr lang="en-US" sz="2056">
                <a:solidFill>
                  <a:srgbClr val="A8C5FF"/>
                </a:solidFill>
                <a:latin typeface="TT Interphases"/>
                <a:ea typeface="TT Interphases"/>
                <a:cs typeface="TT Interphases"/>
                <a:sym typeface="TT Interphases"/>
              </a:rPr>
              <a:t>The </a:t>
            </a:r>
            <a:r>
              <a:rPr lang="en-US" sz="2056" b="1">
                <a:solidFill>
                  <a:srgbClr val="A8C5FF"/>
                </a:solidFill>
                <a:latin typeface="TT Interphases Bold"/>
                <a:ea typeface="TT Interphases Bold"/>
                <a:cs typeface="TT Interphases Bold"/>
                <a:sym typeface="TT Interphases Bold"/>
              </a:rPr>
              <a:t>Obstacles class</a:t>
            </a:r>
            <a:r>
              <a:rPr lang="en-US" sz="2056">
                <a:solidFill>
                  <a:srgbClr val="A8C5FF"/>
                </a:solidFill>
                <a:latin typeface="TT Interphases"/>
                <a:ea typeface="TT Interphases"/>
                <a:cs typeface="TT Interphases"/>
                <a:sym typeface="TT Interphases"/>
              </a:rPr>
              <a:t> is responsible for generating and managing falling blocks. It handles spawning patterns, speed variations, and difficulty scaling as the game progresses. This ensures that players face increasingly challenging scenarios, enhancing engagement and excitement.</a:t>
            </a:r>
          </a:p>
        </p:txBody>
      </p:sp>
      <p:sp>
        <p:nvSpPr>
          <p:cNvPr id="9" name="TextBox 9"/>
          <p:cNvSpPr txBox="1"/>
          <p:nvPr/>
        </p:nvSpPr>
        <p:spPr>
          <a:xfrm>
            <a:off x="12586364" y="4782769"/>
            <a:ext cx="4778007" cy="2669353"/>
          </a:xfrm>
          <a:prstGeom prst="rect">
            <a:avLst/>
          </a:prstGeom>
        </p:spPr>
        <p:txBody>
          <a:bodyPr lIns="0" tIns="0" rIns="0" bIns="0" rtlCol="0" anchor="t">
            <a:spAutoFit/>
          </a:bodyPr>
          <a:lstStyle/>
          <a:p>
            <a:pPr algn="l">
              <a:lnSpc>
                <a:spcPts val="2624"/>
              </a:lnSpc>
            </a:pPr>
            <a:r>
              <a:rPr lang="en-US" sz="2056">
                <a:solidFill>
                  <a:srgbClr val="A8C5FF"/>
                </a:solidFill>
                <a:latin typeface="TT Interphases"/>
                <a:ea typeface="TT Interphases"/>
                <a:cs typeface="TT Interphases"/>
                <a:sym typeface="TT Interphases"/>
              </a:rPr>
              <a:t>The </a:t>
            </a:r>
            <a:r>
              <a:rPr lang="en-US" sz="2056" b="1">
                <a:solidFill>
                  <a:srgbClr val="A8C5FF"/>
                </a:solidFill>
                <a:latin typeface="TT Interphases Bold"/>
                <a:ea typeface="TT Interphases Bold"/>
                <a:cs typeface="TT Interphases Bold"/>
                <a:sym typeface="TT Interphases Bold"/>
              </a:rPr>
              <a:t>PowerUps class</a:t>
            </a:r>
            <a:r>
              <a:rPr lang="en-US" sz="2056">
                <a:solidFill>
                  <a:srgbClr val="A8C5FF"/>
                </a:solidFill>
                <a:latin typeface="TT Interphases"/>
                <a:ea typeface="TT Interphases"/>
                <a:cs typeface="TT Interphases"/>
                <a:sym typeface="TT Interphases"/>
              </a:rPr>
              <a:t> introduces temporary boosts to gameplay. Players can collect power-ups that provide effects like shields for protection or slow-motion for easier navigation through obstacles. This adds strategic elements to the game, allowing players to adapt their tactics effectively.</a:t>
            </a:r>
          </a:p>
        </p:txBody>
      </p:sp>
      <p:sp>
        <p:nvSpPr>
          <p:cNvPr id="10" name="TextBox 10"/>
          <p:cNvSpPr txBox="1"/>
          <p:nvPr/>
        </p:nvSpPr>
        <p:spPr>
          <a:xfrm>
            <a:off x="1000144" y="3723322"/>
            <a:ext cx="4633455" cy="524637"/>
          </a:xfrm>
          <a:prstGeom prst="rect">
            <a:avLst/>
          </a:prstGeom>
        </p:spPr>
        <p:txBody>
          <a:bodyPr lIns="0" tIns="0" rIns="0" bIns="0" rtlCol="0" anchor="t">
            <a:spAutoFit/>
          </a:bodyPr>
          <a:lstStyle/>
          <a:p>
            <a:pPr algn="l">
              <a:lnSpc>
                <a:spcPts val="4200"/>
              </a:lnSpc>
            </a:pPr>
            <a:r>
              <a:rPr lang="en-US" sz="3000">
                <a:solidFill>
                  <a:srgbClr val="A8C5FF"/>
                </a:solidFill>
                <a:latin typeface="Cooper BT Medium"/>
                <a:ea typeface="Cooper BT Medium"/>
                <a:cs typeface="Cooper BT Medium"/>
                <a:sym typeface="Cooper BT Medium"/>
              </a:rPr>
              <a:t>Player Class Functionality</a:t>
            </a:r>
          </a:p>
        </p:txBody>
      </p:sp>
      <p:sp>
        <p:nvSpPr>
          <p:cNvPr id="11" name="TextBox 11"/>
          <p:cNvSpPr txBox="1"/>
          <p:nvPr/>
        </p:nvSpPr>
        <p:spPr>
          <a:xfrm>
            <a:off x="6791344" y="3423771"/>
            <a:ext cx="2805922" cy="991362"/>
          </a:xfrm>
          <a:prstGeom prst="rect">
            <a:avLst/>
          </a:prstGeom>
        </p:spPr>
        <p:txBody>
          <a:bodyPr lIns="0" tIns="0" rIns="0" bIns="0" rtlCol="0" anchor="t">
            <a:spAutoFit/>
          </a:bodyPr>
          <a:lstStyle/>
          <a:p>
            <a:pPr algn="l">
              <a:lnSpc>
                <a:spcPts val="3900"/>
              </a:lnSpc>
            </a:pPr>
            <a:r>
              <a:rPr lang="en-US" sz="3000">
                <a:solidFill>
                  <a:srgbClr val="A8C5FF"/>
                </a:solidFill>
                <a:latin typeface="Cooper BT Medium"/>
                <a:ea typeface="Cooper BT Medium"/>
                <a:cs typeface="Cooper BT Medium"/>
                <a:sym typeface="Cooper BT Medium"/>
              </a:rPr>
              <a:t>Obstacles Class Mechanics</a:t>
            </a:r>
          </a:p>
        </p:txBody>
      </p:sp>
      <p:sp>
        <p:nvSpPr>
          <p:cNvPr id="12" name="TextBox 12"/>
          <p:cNvSpPr txBox="1"/>
          <p:nvPr/>
        </p:nvSpPr>
        <p:spPr>
          <a:xfrm>
            <a:off x="12586364" y="3395120"/>
            <a:ext cx="4182408" cy="524637"/>
          </a:xfrm>
          <a:prstGeom prst="rect">
            <a:avLst/>
          </a:prstGeom>
        </p:spPr>
        <p:txBody>
          <a:bodyPr lIns="0" tIns="0" rIns="0" bIns="0" rtlCol="0" anchor="t">
            <a:spAutoFit/>
          </a:bodyPr>
          <a:lstStyle/>
          <a:p>
            <a:pPr algn="l">
              <a:lnSpc>
                <a:spcPts val="4200"/>
              </a:lnSpc>
            </a:pPr>
            <a:r>
              <a:rPr lang="en-US" sz="3000">
                <a:solidFill>
                  <a:srgbClr val="A8C5FF"/>
                </a:solidFill>
                <a:latin typeface="Cooper BT Medium"/>
                <a:ea typeface="Cooper BT Medium"/>
                <a:cs typeface="Cooper BT Medium"/>
                <a:sym typeface="Cooper BT Medium"/>
              </a:rPr>
              <a:t>PowerUps Class Effects</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D1A38"/>
        </a:solidFill>
        <a:effectLst/>
      </p:bgPr>
    </p:bg>
    <p:spTree>
      <p:nvGrpSpPr>
        <p:cNvPr id="1" name="">
          <a:extLst>
            <a:ext uri="{FF2B5EF4-FFF2-40B4-BE49-F238E27FC236}">
              <a16:creationId xmlns:a16="http://schemas.microsoft.com/office/drawing/2014/main" id="{B46E9087-E734-944C-4BB7-BF2B689CC507}"/>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A77CEA87-D2BC-E9A1-4762-D4E1E7DC77DA}"/>
              </a:ext>
            </a:extLst>
          </p:cNvPr>
          <p:cNvSpPr txBox="1"/>
          <p:nvPr/>
        </p:nvSpPr>
        <p:spPr>
          <a:xfrm>
            <a:off x="6629400" y="0"/>
            <a:ext cx="5822748" cy="769441"/>
          </a:xfrm>
          <a:prstGeom prst="rect">
            <a:avLst/>
          </a:prstGeom>
          <a:noFill/>
        </p:spPr>
        <p:txBody>
          <a:bodyPr wrap="none" rtlCol="0">
            <a:spAutoFit/>
          </a:bodyPr>
          <a:lstStyle/>
          <a:p>
            <a:r>
              <a:rPr lang="en-IN" sz="4400" dirty="0">
                <a:solidFill>
                  <a:schemeClr val="tx2">
                    <a:lumMod val="40000"/>
                    <a:lumOff val="60000"/>
                  </a:schemeClr>
                </a:solidFill>
              </a:rPr>
              <a:t>Player class functionality</a:t>
            </a:r>
          </a:p>
        </p:txBody>
      </p:sp>
      <p:pic>
        <p:nvPicPr>
          <p:cNvPr id="14" name="Picture 13">
            <a:extLst>
              <a:ext uri="{FF2B5EF4-FFF2-40B4-BE49-F238E27FC236}">
                <a16:creationId xmlns:a16="http://schemas.microsoft.com/office/drawing/2014/main" id="{543298D7-637B-B56B-70C2-9DD9487FEF40}"/>
              </a:ext>
            </a:extLst>
          </p:cNvPr>
          <p:cNvPicPr>
            <a:picLocks noChangeAspect="1"/>
          </p:cNvPicPr>
          <p:nvPr/>
        </p:nvPicPr>
        <p:blipFill>
          <a:blip r:embed="rId2"/>
          <a:stretch>
            <a:fillRect/>
          </a:stretch>
        </p:blipFill>
        <p:spPr>
          <a:xfrm>
            <a:off x="2362200" y="1028700"/>
            <a:ext cx="14249400" cy="8537085"/>
          </a:xfrm>
          <a:prstGeom prst="rect">
            <a:avLst/>
          </a:prstGeom>
        </p:spPr>
      </p:pic>
    </p:spTree>
    <p:extLst>
      <p:ext uri="{BB962C8B-B14F-4D97-AF65-F5344CB8AC3E}">
        <p14:creationId xmlns:p14="http://schemas.microsoft.com/office/powerpoint/2010/main" val="399100640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D1A38"/>
        </a:solidFill>
        <a:effectLst/>
      </p:bgPr>
    </p:bg>
    <p:spTree>
      <p:nvGrpSpPr>
        <p:cNvPr id="1" name="">
          <a:extLst>
            <a:ext uri="{FF2B5EF4-FFF2-40B4-BE49-F238E27FC236}">
              <a16:creationId xmlns:a16="http://schemas.microsoft.com/office/drawing/2014/main" id="{8AADDE67-4120-23C7-DB4A-8DBF1D30DEE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8DE1B70-BD26-FDD7-FB31-06516D84AF86}"/>
              </a:ext>
            </a:extLst>
          </p:cNvPr>
          <p:cNvSpPr txBox="1"/>
          <p:nvPr/>
        </p:nvSpPr>
        <p:spPr>
          <a:xfrm>
            <a:off x="6629400" y="30659"/>
            <a:ext cx="5931496" cy="769441"/>
          </a:xfrm>
          <a:prstGeom prst="rect">
            <a:avLst/>
          </a:prstGeom>
          <a:noFill/>
        </p:spPr>
        <p:txBody>
          <a:bodyPr wrap="none" rtlCol="0">
            <a:spAutoFit/>
          </a:bodyPr>
          <a:lstStyle/>
          <a:p>
            <a:r>
              <a:rPr lang="en-IN" sz="4400" dirty="0">
                <a:solidFill>
                  <a:schemeClr val="tx2">
                    <a:lumMod val="40000"/>
                    <a:lumOff val="60000"/>
                  </a:schemeClr>
                </a:solidFill>
              </a:rPr>
              <a:t>Obstacle class mechanics</a:t>
            </a:r>
          </a:p>
        </p:txBody>
      </p:sp>
      <p:pic>
        <p:nvPicPr>
          <p:cNvPr id="4" name="Picture 3">
            <a:extLst>
              <a:ext uri="{FF2B5EF4-FFF2-40B4-BE49-F238E27FC236}">
                <a16:creationId xmlns:a16="http://schemas.microsoft.com/office/drawing/2014/main" id="{49FEDA9A-9BB7-A00D-163A-B5FDBA539053}"/>
              </a:ext>
            </a:extLst>
          </p:cNvPr>
          <p:cNvPicPr>
            <a:picLocks noChangeAspect="1"/>
          </p:cNvPicPr>
          <p:nvPr/>
        </p:nvPicPr>
        <p:blipFill>
          <a:blip r:embed="rId2"/>
          <a:stretch>
            <a:fillRect/>
          </a:stretch>
        </p:blipFill>
        <p:spPr>
          <a:xfrm>
            <a:off x="2438400" y="800100"/>
            <a:ext cx="13780137" cy="9268273"/>
          </a:xfrm>
          <a:prstGeom prst="rect">
            <a:avLst/>
          </a:prstGeom>
        </p:spPr>
      </p:pic>
    </p:spTree>
    <p:extLst>
      <p:ext uri="{BB962C8B-B14F-4D97-AF65-F5344CB8AC3E}">
        <p14:creationId xmlns:p14="http://schemas.microsoft.com/office/powerpoint/2010/main" val="426824332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1137</Words>
  <Application>Microsoft Office PowerPoint</Application>
  <PresentationFormat>Custom</PresentationFormat>
  <Paragraphs>102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Cooper BT Medium</vt:lpstr>
      <vt:lpstr>TT Interphases</vt:lpstr>
      <vt:lpstr>Calibri</vt:lpstr>
      <vt:lpstr>TT Interphases Bold</vt:lpstr>
      <vt:lpstr>Cooper BT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 Dodge Falling Blocks 3D.pdf</dc:title>
  <dc:creator>NITHIN</dc:creator>
  <cp:lastModifiedBy>NITHIN KUMAR GUDABANDI</cp:lastModifiedBy>
  <cp:revision>7</cp:revision>
  <dcterms:created xsi:type="dcterms:W3CDTF">2006-08-16T00:00:00Z</dcterms:created>
  <dcterms:modified xsi:type="dcterms:W3CDTF">2025-09-26T03:56:40Z</dcterms:modified>
  <dc:identifier>DAGz_S37FTo</dc:identifier>
</cp:coreProperties>
</file>