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4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5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9" r:id="rId1"/>
    <p:sldMasterId id="2147483709" r:id="rId2"/>
    <p:sldMasterId id="2147483668" r:id="rId3"/>
    <p:sldMasterId id="2147483749" r:id="rId4"/>
    <p:sldMasterId id="2147483769" r:id="rId5"/>
    <p:sldMasterId id="2147483689" r:id="rId6"/>
  </p:sldMasterIdLst>
  <p:notesMasterIdLst>
    <p:notesMasterId r:id="rId16"/>
  </p:notesMasterIdLst>
  <p:handoutMasterIdLst>
    <p:handoutMasterId r:id="rId17"/>
  </p:handoutMasterIdLst>
  <p:sldIdLst>
    <p:sldId id="263" r:id="rId7"/>
    <p:sldId id="265" r:id="rId8"/>
    <p:sldId id="286" r:id="rId9"/>
    <p:sldId id="285" r:id="rId10"/>
    <p:sldId id="288" r:id="rId11"/>
    <p:sldId id="294" r:id="rId12"/>
    <p:sldId id="295" r:id="rId13"/>
    <p:sldId id="296" r:id="rId14"/>
    <p:sldId id="28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4E5D"/>
    <a:srgbClr val="826DAF"/>
    <a:srgbClr val="0745AB"/>
    <a:srgbClr val="61171F"/>
    <a:srgbClr val="302162"/>
    <a:srgbClr val="D0D4D5"/>
    <a:srgbClr val="D0D4D7"/>
    <a:srgbClr val="454545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35" autoAdjust="0"/>
    <p:restoredTop sz="98614" autoAdjust="0"/>
  </p:normalViewPr>
  <p:slideViewPr>
    <p:cSldViewPr snapToGrid="0" snapToObjects="1">
      <p:cViewPr>
        <p:scale>
          <a:sx n="70" d="100"/>
          <a:sy n="70" d="100"/>
        </p:scale>
        <p:origin x="-276" y="-72"/>
      </p:cViewPr>
      <p:guideLst>
        <p:guide orient="horz" pos="2167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F295C-2931-8847-9516-34865F1616ED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E6E25-EFE6-9749-B9A7-44B8B6B338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708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37A30-794A-5940-B8DE-EA7B2634F3B8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E4248-2355-5D45-BB27-FFAA52A79D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344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12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12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1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7" name="Picture 16" descr="GE_motion_pattern_New_RGB_4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6" t="45672" r="36705"/>
          <a:stretch/>
        </p:blipFill>
        <p:spPr>
          <a:xfrm>
            <a:off x="0" y="-1"/>
            <a:ext cx="9144000" cy="2439027"/>
          </a:xfrm>
          <a:prstGeom prst="rect">
            <a:avLst/>
          </a:prstGeom>
        </p:spPr>
      </p:pic>
      <p:pic>
        <p:nvPicPr>
          <p:cNvPr id="2" name="Picture 1" descr="Monogram_orange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24" y="621792"/>
            <a:ext cx="1828800" cy="1828800"/>
          </a:xfrm>
          <a:prstGeom prst="rect">
            <a:avLst/>
          </a:prstGeom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GE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46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F4EB-989B-467C-91A1-015A1AE84A2C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956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9847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14" descr="GE_motion_pattern_New_RGB_6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13" r="10404" b="44718"/>
          <a:stretch/>
        </p:blipFill>
        <p:spPr>
          <a:xfrm flipV="1">
            <a:off x="0" y="-1"/>
            <a:ext cx="9144000" cy="3032970"/>
          </a:xfrm>
          <a:prstGeom prst="rect">
            <a:avLst/>
          </a:prstGeom>
        </p:spPr>
      </p:pic>
      <p:pic>
        <p:nvPicPr>
          <p:cNvPr id="2" name="Picture 1" descr="Monogram_gray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740664"/>
            <a:ext cx="1828800" cy="1828800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32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_motion_pattern_RGB_Gray_Artboard 3a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50"/>
          <a:stretch/>
        </p:blipFill>
        <p:spPr>
          <a:xfrm>
            <a:off x="6895252" y="950976"/>
            <a:ext cx="1828800" cy="590702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95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7" name="Picture 6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7D4DF596-3B52-44A8-BAB6-AFE5261E76F1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56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302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00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5AD549A-97CB-4E7E-BEBE-664049A4B5F7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813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BA7A86-EEB1-4E27-AA65-3EEBDCD57A83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06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0338AD9-B330-4681-A9BE-2F7EEA688D9E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95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tx2">
              <a:lumMod val="60000"/>
              <a:lumOff val="40000"/>
            </a:schemeClr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EF34CE5-91FC-4547-B870-E9412D035B4E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32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07F48EB-B79E-454A-ADEF-B5CA6FC5752B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15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C0E6DCE-A2F2-420F-873A-C78CA4E0B3C8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72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370488A-AEC7-464D-923D-41C32368EA27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7622213-6FAB-442F-9A06-BA7E24B91D96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09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EEBD74-1845-4E08-9387-E48BFADDD98D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16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960DF96-5170-43BA-849E-558B3D74CECC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51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D476900-2928-48F6-AE14-414F440C14C8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20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5215855-2739-4520-8D2F-31B7C9A32885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34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19D46BE-CB88-49C5-A16F-5DFC5D2FAF24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308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9017774-4510-4201-84D7-2BDBAABAF836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01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6402409-E4BD-4868-BA29-6C9123AC03A5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52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D88D10F-0DCD-4275-9FC5-08F2458930D6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2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98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C5AECD6-E0D1-42C8-9511-331EBA66EF09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30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270C03C-CFC2-403F-92D3-5B4F7371974F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95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B197905-9489-482A-88BE-DD4672844590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82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7F38D9F-B74B-46BC-983C-4108BBE719E9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4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AA8643C-DA9E-4363-BCDF-D84D6C48E587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64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7F8A95A-2E70-4A21-BC94-196388E7D593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09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21EED4-5269-4D71-90E4-CD929BCD0769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4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_motion_pattern_RG#175BBA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89"/>
          <a:stretch/>
        </p:blipFill>
        <p:spPr>
          <a:xfrm>
            <a:off x="338328" y="0"/>
            <a:ext cx="3657600" cy="510265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GE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08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984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 descr="GE_motion_pattern_New_RGB_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7" r="36103" b="23798"/>
          <a:stretch/>
        </p:blipFill>
        <p:spPr>
          <a:xfrm flipV="1">
            <a:off x="-1" y="-1"/>
            <a:ext cx="9144001" cy="2795063"/>
          </a:xfrm>
          <a:prstGeom prst="rect">
            <a:avLst/>
          </a:prstGeom>
        </p:spPr>
      </p:pic>
      <p:pic>
        <p:nvPicPr>
          <p:cNvPr id="2" name="Picture 1" descr="Monogram_green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2" y="969264"/>
            <a:ext cx="1828800" cy="1828800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9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_motion_pattern_RGB_Green_Artboard 4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67"/>
          <a:stretch/>
        </p:blipFill>
        <p:spPr>
          <a:xfrm>
            <a:off x="338328" y="950976"/>
            <a:ext cx="1966888" cy="590702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132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7" name="Picture 6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204E27BC-1D7D-414B-97E3-336D9809175E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8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77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33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63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69CAA5B-39E5-4C34-A2AE-E7C3843BDF6C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643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E21B602-A64D-4881-AD83-25D77316C644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072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AC27FA3-521E-4F71-BAA6-27C8013407FF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9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3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ACE7222-1EBD-4233-A2B0-31C774E6DB72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127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5" name="Picture 4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D1BE1-5540-45AF-BFE0-5CD677D53F01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577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6FE23EB-D44E-42E5-AAF8-253BD2A1B795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751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60A7FEB-2D77-4E80-9B94-B44BFBE92634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32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91049E3-4F14-4F7D-A286-F4298E695A07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356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5E70C80-3CE8-4F32-B128-131D2730F9AC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569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1333E20-69EA-45D2-B847-8E0A99A608B2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05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4981245-7170-4DB1-AFB0-567FA200EAF1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2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21CA3D8-32D6-4DAD-BBCF-286FAA5B6379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936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F7F490B-3112-4F82-9C58-FD7A730BD049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17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4B1C6C1-FF7F-4B74-95FF-6C412711DF5F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73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E56D7E8-5223-4B40-89E4-D79F92737CBB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47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88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984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145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13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26F25007-E3BC-4C3A-A64D-DFB32DB172E5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4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23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658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7A5ADA6-A7AB-4C4F-A875-932A54709B6C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91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9CC8FD9-9FE5-41F2-BD4D-0C56C2BC3FAC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82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C1EAA97-32F8-4E40-B410-7CB06F5DC64C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675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7B0D86C-03D4-4A46-A2E2-6CAE44A9ED29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56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26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34AF44-2C88-4E8E-8C12-7A0C59F2ECBD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8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7B96D3F-A654-4ABB-A8E3-2D23FF7E3C75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94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0D2E0D2-6AB3-40B6-8BF6-FB6B79E63EBA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47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0EA52EB-49F7-42FC-9AB6-70630291F39C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50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CEAD993-DF42-49FB-9362-D6B27D0BB871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38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22C1F96-7754-4FE1-A61D-3F9A2AD0A053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592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86C365A-8660-4704-BF94-C3A375BB18E1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326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20C7359-60CA-4D4B-AF18-6C66F509311D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75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630DFED-6AFE-4F20-8B46-2EEFD75190A3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42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4F628ED8-2AD3-418C-94D9-3B2A18D42F84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38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A7FDD8A-6CC2-4978-97B0-A28384D4514E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68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708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 descr="GE_motion_pattern_New_RGB_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54" r="11354" b="29670"/>
          <a:stretch/>
        </p:blipFill>
        <p:spPr>
          <a:xfrm flipV="1">
            <a:off x="0" y="-1"/>
            <a:ext cx="9144000" cy="3201681"/>
          </a:xfrm>
          <a:prstGeom prst="rect">
            <a:avLst/>
          </a:prstGeom>
        </p:spPr>
      </p:pic>
      <p:pic>
        <p:nvPicPr>
          <p:cNvPr id="2" name="Picture 1" descr="Monogram_purple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448056"/>
            <a:ext cx="1828800" cy="1828800"/>
          </a:xfrm>
          <a:prstGeom prst="rect">
            <a:avLst/>
          </a:prstGeom>
        </p:spPr>
      </p:pic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04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_motion_pattern_RGB_Purple_Artboard 16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58"/>
          <a:stretch/>
        </p:blipFill>
        <p:spPr>
          <a:xfrm>
            <a:off x="5066452" y="0"/>
            <a:ext cx="3657600" cy="510265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77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7" name="Picture 6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F94F35C2-8954-496B-835B-DAC025234974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52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31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843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A04C32F-4CB1-414A-B453-05D71E5632C7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92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9AA8386-45AB-41DC-BF06-9593E1D95EEC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3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49E50EF-04EB-4805-ADA7-3E7B59FB1009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570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rgbClr val="826DAF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D4519C6-428C-47E7-B59A-5AF2CDE63B53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22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F3A00C3-2D95-46CF-B0DA-5142C85FEE90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55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DD1B083-BF2F-4065-BA00-B8BA4E5BD763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28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B0FC46F-8F00-44EF-92E3-CAD7F34BA13D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49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4DF50D2-84EF-4A63-BBFB-BD2FD7E8F9C8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69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7FDF98D-791B-48DF-843D-080412F11934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33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9653967-947A-4F9A-B01F-4F1D8109EC96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3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8328C37-67D6-4A81-B3E3-D3F414C2C8E6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77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26646A8-A979-4C0B-921D-D146531B0CFB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38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4474E3F-7F49-4D6E-B8BA-0B1AE6D4BDB8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5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7CCB31-EC6B-4979-9FD2-F9C5F3FF4DED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57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4EF0642E-C58A-4133-8D98-596CEAAFC665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94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856827B-4DE5-4DA2-9638-734612514D77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6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9847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 descr="GE_motion_pattern_New_RGB_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65" t="47510"/>
          <a:stretch/>
        </p:blipFill>
        <p:spPr>
          <a:xfrm>
            <a:off x="-1" y="0"/>
            <a:ext cx="8884907" cy="2602420"/>
          </a:xfrm>
          <a:prstGeom prst="rect">
            <a:avLst/>
          </a:prstGeom>
        </p:spPr>
      </p:pic>
      <p:pic>
        <p:nvPicPr>
          <p:cNvPr id="2" name="Picture 1" descr="Monogram_red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832" y="777240"/>
            <a:ext cx="1828800" cy="1828800"/>
          </a:xfrm>
          <a:prstGeom prst="rect">
            <a:avLst/>
          </a:prstGeom>
        </p:spPr>
      </p:pic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2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09"/>
          <a:stretch/>
        </p:blipFill>
        <p:spPr>
          <a:xfrm>
            <a:off x="340594" y="2146169"/>
            <a:ext cx="1846927" cy="471183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pic>
        <p:nvPicPr>
          <p:cNvPr id="7" name="Picture 6" descr="Monogram_red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950976"/>
            <a:ext cx="1828800" cy="1828800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78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7" name="Picture 6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9AE0E7C-5797-45E2-B512-4007A46EDD93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94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276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03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F7CA73E-DD57-4A19-9CEE-5894A5DCF9BB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437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916FB75-2514-4A09-9376-441EC3F16DBD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88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FB5A007-E800-4D53-8620-1BEBDA5CF657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47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rgbClr val="E04E5D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66EE52B-EEB6-40F9-A58E-323ACA7C0552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15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5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33441B5-4132-4BF7-95A9-9BF030A2B9E0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62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3FCA2B6-3CFF-4C02-97A2-3A84D2C3FAC9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10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4DAC77F-3443-4143-A383-7DA54445D94E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520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DBDE08E-6AA4-4379-8D02-97486541D7E1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98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DFAB276-B1D8-46CD-8057-C6D3489E424D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65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40DB0DA-455A-4D0E-965B-5CE8F9B0F2A2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39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A2FAF91-FA54-4FFC-B21A-C84E3F9C6803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920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C132EA9-C552-413B-971C-FB9625029FAD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96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E0A91E4-2031-4B86-98B6-5C9B285BEF4D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45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75837CA-821D-40C8-B84A-7FDBA37405F1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04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FE60CE8F-7045-4E19-82E8-78F4A3593E01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65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3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image" Target="../media/image9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3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20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0.xml"/><Relationship Id="rId19" Type="http://schemas.openxmlformats.org/officeDocument/2006/relationships/slideLayout" Target="../slideLayouts/slideLayout79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Relationship Id="rId22" Type="http://schemas.openxmlformats.org/officeDocument/2006/relationships/image" Target="../media/image1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1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83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slideLayout" Target="../slideLayouts/slideLayout97.xml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20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99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Relationship Id="rId22" Type="http://schemas.openxmlformats.org/officeDocument/2006/relationships/image" Target="../media/image1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slideLayout" Target="../slideLayouts/slideLayout113.xml"/><Relationship Id="rId1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03.xml"/><Relationship Id="rId21" Type="http://schemas.openxmlformats.org/officeDocument/2006/relationships/theme" Target="../theme/theme6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17" Type="http://schemas.openxmlformats.org/officeDocument/2006/relationships/slideLayout" Target="../slideLayouts/slideLayout117.xml"/><Relationship Id="rId2" Type="http://schemas.openxmlformats.org/officeDocument/2006/relationships/slideLayout" Target="../slideLayouts/slideLayout102.xml"/><Relationship Id="rId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0.xml"/><Relationship Id="rId19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slideLayout" Target="../slideLayouts/slideLayout114.xml"/><Relationship Id="rId22" Type="http://schemas.openxmlformats.org/officeDocument/2006/relationships/image" Target="../media/image1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2" name="Picture 1" descr="Monogram_orang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02ED366-BC99-4A0E-BA93-D4537CE58D3D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8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748" r:id="rId19"/>
    <p:sldLayoutId id="2147483791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green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FFC6B94-7F90-466E-848F-B2834F65F852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3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92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F10AC16-F018-44F0-81AC-4B5C4458D6DE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6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8" r:id="rId11"/>
    <p:sldLayoutId id="2147483680" r:id="rId12"/>
    <p:sldLayoutId id="2147483681" r:id="rId13"/>
    <p:sldLayoutId id="2147483683" r:id="rId14"/>
    <p:sldLayoutId id="2147483682" r:id="rId15"/>
    <p:sldLayoutId id="2147483684" r:id="rId16"/>
    <p:sldLayoutId id="2147483685" r:id="rId17"/>
    <p:sldLayoutId id="2147483686" r:id="rId18"/>
    <p:sldLayoutId id="2147483687" r:id="rId19"/>
    <p:sldLayoutId id="2147483790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9" name="Picture 8" descr="Monogram_purpl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BD71DF1-9224-4549-A741-D8ED1CB13EC3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4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767" r:id="rId18"/>
    <p:sldLayoutId id="2147483768" r:id="rId19"/>
    <p:sldLayoutId id="2147483793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red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5152DDE-BEB9-4E56-9D67-D3144EDA6E77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2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  <p:sldLayoutId id="2147483787" r:id="rId18"/>
    <p:sldLayoutId id="2147483788" r:id="rId19"/>
    <p:sldLayoutId id="2147483794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gray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7BA70C5-F891-45A4-8A8F-8F0AF6AC8D72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2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95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29767" y="5056631"/>
            <a:ext cx="6788155" cy="74066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Aug 18, 2015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+mj-lt"/>
              </a:rPr>
              <a:t>DMS/CMS- Testing CoE Engagement Plan</a:t>
            </a:r>
            <a:endParaRPr lang="en-US" sz="20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GE Internal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150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j-lt"/>
                <a:ea typeface="SimSun" pitchFamily="2" charset="-122"/>
              </a:rPr>
              <a:t>Agenda</a:t>
            </a:r>
            <a:endParaRPr lang="en-US" b="1" dirty="0">
              <a:latin typeface="+mj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521849-80BD-4635-85C0-5AE5D6BCAEBF}" type="datetime3">
              <a:rPr lang="en-US" smtClean="0">
                <a:latin typeface="+mj-lt"/>
              </a:rPr>
              <a:t>19 August 2015</a:t>
            </a:fld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GE Internal</a:t>
            </a:r>
            <a:endParaRPr lang="en-US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DC49DC-4C59-0B46-B4E4-08C86B3978D0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839788"/>
              </p:ext>
            </p:extLst>
          </p:nvPr>
        </p:nvGraphicFramePr>
        <p:xfrm>
          <a:off x="457200" y="1777295"/>
          <a:ext cx="7793424" cy="3079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758"/>
                <a:gridCol w="5733440"/>
                <a:gridCol w="1043226"/>
              </a:tblGrid>
              <a:tr h="4819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Sl. No.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01370" marR="101370" marT="50682" marB="50682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Slide Content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01370" marR="101370" marT="50682" marB="50682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Slide #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01370" marR="101370" marT="50682" marB="50682" anchor="ctr" horzOverflow="overflow"/>
                </a:tc>
              </a:tr>
              <a:tr h="4364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01370" marR="101370" marT="50682" marB="50682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101370" marR="101370" marT="50682" marB="50682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01370" marR="101370" marT="50682" marB="50682" anchor="ctr" horzOverflow="overflow"/>
                </a:tc>
              </a:tr>
              <a:tr h="4037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101370" marR="101370" marT="50682" marB="50682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 smtClean="0"/>
                        <a:t>Projects-Regression Automation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101370" marR="101370" marT="50682" marB="50682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101370" marR="101370" marT="50682" marB="50682" anchor="ctr" horzOverflow="overflow"/>
                </a:tc>
              </a:tr>
              <a:tr h="439387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3</a:t>
                      </a:r>
                    </a:p>
                  </a:txBody>
                  <a:tcPr marL="101370" marR="101370" marT="50682" marB="5068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Testing CoE –Engagement Plan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101370" marR="101370" marT="50682" marB="5068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5</a:t>
                      </a:r>
                    </a:p>
                  </a:txBody>
                  <a:tcPr marL="101370" marR="101370" marT="50682" marB="50682" anchor="ctr" horzOverflow="overflow"/>
                </a:tc>
              </a:tr>
              <a:tr h="4393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101370" marR="101370" marT="50682" marB="50682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 smtClean="0"/>
                        <a:t>Time </a:t>
                      </a:r>
                      <a:r>
                        <a:rPr lang="en-US" sz="1800" b="1" dirty="0" smtClean="0"/>
                        <a:t>Frames - KYC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101370" marR="101370" marT="50682" marB="50682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101370" marR="101370" marT="50682" marB="50682" anchor="ctr" horzOverflow="overflow"/>
                </a:tc>
              </a:tr>
              <a:tr h="439387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101370" marR="101370" marT="50682" marB="5068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b="1" dirty="0" smtClean="0"/>
                        <a:t>KYC - POC Current Status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101370" marR="101370" marT="50682" marB="5068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7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101370" marR="101370" marT="50682" marB="50682" anchor="ctr" horzOverflow="overflow"/>
                </a:tc>
              </a:tr>
              <a:tr h="439387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6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101370" marR="101370" marT="50682" marB="5068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b="1" dirty="0" smtClean="0"/>
                        <a:t>Automation Benefits and Time Savings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101370" marR="101370" marT="50682" marB="5068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8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101370" marR="101370" marT="50682" marB="50682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17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889108"/>
          </a:xfrm>
        </p:spPr>
        <p:txBody>
          <a:bodyPr/>
          <a:lstStyle/>
          <a:p>
            <a:r>
              <a:rPr lang="en-US" b="1" dirty="0" smtClean="0">
                <a:latin typeface="+mj-lt"/>
              </a:rPr>
              <a:t>Introduction </a:t>
            </a:r>
            <a:endParaRPr lang="en-US" b="1" dirty="0">
              <a:latin typeface="+mj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5C21320-7A82-4503-80F7-067C79341F80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1480" y="1254868"/>
            <a:ext cx="84186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DMS refers to Document Management System which is composed both the web services and the web UI modules.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presentation would detail about the testing plan for the various releases of </a:t>
            </a:r>
            <a:r>
              <a:rPr lang="en-US" dirty="0" smtClean="0"/>
              <a:t>DMS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882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889108"/>
          </a:xfrm>
        </p:spPr>
        <p:txBody>
          <a:bodyPr/>
          <a:lstStyle/>
          <a:p>
            <a:pPr lvl="0" defTabSz="914400" eaLnBrk="0" fontAlgn="t" hangingPunct="0">
              <a:lnSpc>
                <a:spcPct val="100000"/>
              </a:lnSpc>
              <a:spcAft>
                <a:spcPct val="0"/>
              </a:spcAft>
            </a:pPr>
            <a:r>
              <a:rPr lang="en-US" sz="3200" b="1" dirty="0" smtClean="0"/>
              <a:t>Projects-Regression </a:t>
            </a:r>
            <a:r>
              <a:rPr lang="en-US" sz="3200" b="1" dirty="0"/>
              <a:t>Automation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5C21320-7A82-4503-80F7-067C79341F80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1480" y="1254868"/>
            <a:ext cx="841862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Below Projects are identified for Regression </a:t>
            </a:r>
            <a:r>
              <a:rPr lang="en-US" dirty="0" smtClean="0"/>
              <a:t>testing includes both </a:t>
            </a:r>
            <a:r>
              <a:rPr lang="en-US" b="1" dirty="0" smtClean="0"/>
              <a:t>Web services </a:t>
            </a:r>
            <a:r>
              <a:rPr lang="en-US" dirty="0" smtClean="0"/>
              <a:t>and </a:t>
            </a:r>
            <a:r>
              <a:rPr lang="en-US" b="1" dirty="0" smtClean="0"/>
              <a:t>Web UI </a:t>
            </a:r>
            <a:r>
              <a:rPr lang="en-US" dirty="0" smtClean="0"/>
              <a:t>testing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 smtClean="0"/>
              <a:t>Comm </a:t>
            </a:r>
            <a:r>
              <a:rPr lang="hu-HU" dirty="0"/>
              <a:t>Ops KYC 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Comm Ops Channel Contracts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OTC Buzon-e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R2R MJE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VetcoGrey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Greece &amp; </a:t>
            </a:r>
            <a:r>
              <a:rPr lang="en-US" dirty="0" smtClean="0"/>
              <a:t>Cyprus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Alfresco Document Management &amp; Search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For initial POC below projects are considered as good candidate</a:t>
            </a:r>
          </a:p>
          <a:p>
            <a:pPr algn="just"/>
            <a:endParaRPr lang="en-US" dirty="0" smtClean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hu-HU" dirty="0"/>
              <a:t>Comm Ops KYC </a:t>
            </a:r>
            <a:r>
              <a:rPr lang="en-US" dirty="0" smtClean="0"/>
              <a:t>– In Progress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/>
              <a:t>R2R MJE </a:t>
            </a:r>
            <a:r>
              <a:rPr lang="en-US" dirty="0" smtClean="0"/>
              <a:t>– To be Started</a:t>
            </a:r>
            <a:endParaRPr lang="en-US" dirty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979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889108"/>
          </a:xfrm>
        </p:spPr>
        <p:txBody>
          <a:bodyPr/>
          <a:lstStyle/>
          <a:p>
            <a:pPr lvl="0" defTabSz="914400" eaLnBrk="0" fontAlgn="t" hangingPunct="0">
              <a:lnSpc>
                <a:spcPct val="100000"/>
              </a:lnSpc>
              <a:spcAft>
                <a:spcPct val="0"/>
              </a:spcAft>
            </a:pPr>
            <a:r>
              <a:rPr lang="en-US" b="1" dirty="0" smtClean="0"/>
              <a:t> </a:t>
            </a:r>
            <a:r>
              <a:rPr lang="en-US" sz="3200" b="1" dirty="0">
                <a:latin typeface="Arial" pitchFamily="34" charset="0"/>
              </a:rPr>
              <a:t>Testing CoE –Engagement Plan</a:t>
            </a:r>
            <a:endParaRPr lang="en-US" altLang="zh-CN" sz="3200" b="1" dirty="0">
              <a:latin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5C21320-7A82-4503-80F7-067C79341F80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1480" y="1254868"/>
            <a:ext cx="841862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1480" y="1254868"/>
            <a:ext cx="84186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The testing CoE would be involved in the below.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 smtClean="0"/>
              <a:t>Regression Testing</a:t>
            </a:r>
          </a:p>
          <a:p>
            <a:pPr lvl="1" algn="just"/>
            <a:r>
              <a:rPr lang="en-US" dirty="0" smtClean="0"/>
              <a:t>This involves </a:t>
            </a:r>
            <a:r>
              <a:rPr lang="en-US" dirty="0"/>
              <a:t>validating the existing functionality in the application by executing the created automation scripts and maintenance work needs to be done for any UI or existing functional changes.</a:t>
            </a:r>
            <a:endParaRPr lang="en-US" dirty="0" smtClean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 smtClean="0"/>
              <a:t>Functional Testing</a:t>
            </a:r>
            <a:endParaRPr lang="en-US" b="1" dirty="0"/>
          </a:p>
          <a:p>
            <a:pPr lvl="1" algn="just"/>
            <a:r>
              <a:rPr lang="en-US" dirty="0"/>
              <a:t>This involves </a:t>
            </a:r>
            <a:r>
              <a:rPr lang="en-US" dirty="0" smtClean="0"/>
              <a:t>validating </a:t>
            </a:r>
            <a:r>
              <a:rPr lang="en-US" dirty="0"/>
              <a:t>the newly developed functionalities by creating new automation script based on functional requirements</a:t>
            </a:r>
            <a:r>
              <a:rPr lang="en-US" b="1" dirty="0"/>
              <a:t>.</a:t>
            </a: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algn="just"/>
            <a:r>
              <a:rPr lang="en-US" b="1" dirty="0" smtClean="0"/>
              <a:t>Note:</a:t>
            </a:r>
          </a:p>
          <a:p>
            <a:pPr algn="just"/>
            <a:r>
              <a:rPr lang="en-US" dirty="0" smtClean="0"/>
              <a:t>	QA </a:t>
            </a:r>
            <a:r>
              <a:rPr lang="en-US" dirty="0" smtClean="0"/>
              <a:t>team needs </a:t>
            </a:r>
            <a:r>
              <a:rPr lang="en-US" dirty="0" smtClean="0"/>
              <a:t>to be involved all the functional requirement discussion to understand the impact of functional changes on the existing scripts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 Frames – KYC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D2E0D2-6AB3-40B6-8BF6-FB6B79E63EBA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674912"/>
              </p:ext>
            </p:extLst>
          </p:nvPr>
        </p:nvGraphicFramePr>
        <p:xfrm>
          <a:off x="595956" y="1285620"/>
          <a:ext cx="6478135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001"/>
                <a:gridCol w="2006221"/>
                <a:gridCol w="17469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Activities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KT</a:t>
                      </a:r>
                      <a:r>
                        <a:rPr lang="en-US" baseline="0" dirty="0" smtClean="0"/>
                        <a:t> Walkthrough, Scope &amp; Requirements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Aug 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Aug 2015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Feasibility/Estimation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Aug 2015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Aug 2015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Script Deliverables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Based on the </a:t>
                      </a:r>
                      <a:r>
                        <a:rPr lang="en-US" dirty="0" smtClean="0"/>
                        <a:t>estimation (Need test case and test data from Dev team)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01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KYC - POC Current Status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D2E0D2-6AB3-40B6-8BF6-FB6B79E63EBA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1480" y="1254868"/>
            <a:ext cx="84186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 smtClean="0"/>
              <a:t>Completed the automation of CC - Alfresco Web services (4 services)</a:t>
            </a: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/>
              <a:t>Completed the automation of </a:t>
            </a:r>
            <a:r>
              <a:rPr lang="en-US" b="1" dirty="0" smtClean="0"/>
              <a:t> Alfresco - SOA Web services (5 services)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 smtClean="0"/>
              <a:t>Completed the integrated scenarios of above web services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algn="just"/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944390"/>
              </p:ext>
            </p:extLst>
          </p:nvPr>
        </p:nvGraphicFramePr>
        <p:xfrm>
          <a:off x="707092" y="2221922"/>
          <a:ext cx="7601800" cy="39166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0450"/>
                <a:gridCol w="2305652"/>
                <a:gridCol w="968991"/>
                <a:gridCol w="2426707"/>
              </a:tblGrid>
              <a:tr h="1340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sng" dirty="0">
                          <a:effectLst/>
                        </a:rPr>
                        <a:t>Flow Name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sng">
                          <a:effectLst/>
                        </a:rPr>
                        <a:t>Web service details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sng">
                          <a:effectLst/>
                        </a:rPr>
                        <a:t>ResponseCode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sng" dirty="0" smtClean="0">
                          <a:effectLst/>
                        </a:rPr>
                        <a:t>Execution Status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 anchor="ctr"/>
                </a:tc>
              </a:tr>
              <a:tr h="248041">
                <a:tc row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NewCustomer_Flow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 Get Alfresco Ticket (CC Service)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200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PASS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/>
                </a:tc>
              </a:tr>
              <a:tr h="2604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2.Create Request ID folder (CC Service)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200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PASS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/>
                </a:tc>
              </a:tr>
              <a:tr h="2480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3.Upload document (CC Service)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200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PASS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/>
                </a:tc>
              </a:tr>
              <a:tr h="2604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4.Create New Customer (SOA Service)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200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PASS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/>
                </a:tc>
              </a:tr>
              <a:tr h="248041">
                <a:tc rowSpan="5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UpdateCustomer_Flow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 Get Alfresco Ticket (CC Service)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200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PASS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/>
                </a:tc>
              </a:tr>
              <a:tr h="2604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2.Create Request ID folder (CC Service)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200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PASS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/>
                </a:tc>
              </a:tr>
              <a:tr h="2480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3.Upload document (CC Service)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200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PASS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/>
                </a:tc>
              </a:tr>
              <a:tr h="2604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4.Create New Customer (SOA Service)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200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PASS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/>
                </a:tc>
              </a:tr>
              <a:tr h="2197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5.Update Existing Customer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200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PASS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/>
                </a:tc>
              </a:tr>
              <a:tr h="248041">
                <a:tc rowSpan="6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MergeCustomer_Flow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 Get Alfresco Ticket (CC Service)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200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PASS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/>
                </a:tc>
              </a:tr>
              <a:tr h="2604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2.Create Request ID folder (CC Service)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200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PASS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/>
                </a:tc>
              </a:tr>
              <a:tr h="2480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3.Upload document (CC Service)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200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PASS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/>
                </a:tc>
              </a:tr>
              <a:tr h="2604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4.Create New Customer 1(SOA Service)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200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PASS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/>
                </a:tc>
              </a:tr>
              <a:tr h="2604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5.Create New Customer 2(SOA Service)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200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PASS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/>
                </a:tc>
              </a:tr>
              <a:tr h="2480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6.Merge Customers(SOA Service)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200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PASS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33" marR="5533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14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Automation Benefits and Time Savings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D2E0D2-6AB3-40B6-8BF6-FB6B79E63EBA}" type="datetime3">
              <a:rPr lang="en-US" smtClean="0"/>
              <a:t>19 August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792675"/>
              </p:ext>
            </p:extLst>
          </p:nvPr>
        </p:nvGraphicFramePr>
        <p:xfrm>
          <a:off x="920996" y="4093865"/>
          <a:ext cx="609600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818"/>
                <a:gridCol w="1733266"/>
                <a:gridCol w="1842448"/>
                <a:gridCol w="1105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 Of Web services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Manual Execution Effort (In Min)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Automation Execution effort (In Min)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Savings</a:t>
                      </a:r>
                    </a:p>
                    <a:p>
                      <a:r>
                        <a:rPr lang="en-US" sz="1400" dirty="0" smtClean="0"/>
                        <a:t>(In</a:t>
                      </a:r>
                      <a:r>
                        <a:rPr lang="en-US" sz="1400" baseline="0" dirty="0" smtClean="0"/>
                        <a:t> Min)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09684" y="1085462"/>
            <a:ext cx="67159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below are the advantages that can be achieved through automation.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/>
              <a:t>Unmonitored </a:t>
            </a:r>
            <a:r>
              <a:rPr lang="en-US" dirty="0"/>
              <a:t>Batch execution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No Manual intervention during execution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100 % Accuracy in testing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Low Maintenance cost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Code re-usability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Cost and Time savings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3001" y="5590570"/>
            <a:ext cx="6102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Cycle time reduction through automation is 87% 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873001" y="3522050"/>
            <a:ext cx="6102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POC – Time Savings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983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384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_PPT_2013_120213">
  <a:themeElements>
    <a:clrScheme name="GE_2013_ORANGE">
      <a:dk1>
        <a:srgbClr val="454545"/>
      </a:dk1>
      <a:lt1>
        <a:sysClr val="window" lastClr="FFFFFF"/>
      </a:lt1>
      <a:dk2>
        <a:srgbClr val="E86107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GE_Green">
  <a:themeElements>
    <a:clrScheme name="GE_2013_GREEN">
      <a:dk1>
        <a:srgbClr val="454545"/>
      </a:dk1>
      <a:lt1>
        <a:sysClr val="window" lastClr="FFFFFF"/>
      </a:lt1>
      <a:dk2>
        <a:srgbClr val="2B9317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GE_Purple">
  <a:themeElements>
    <a:clrScheme name="GE_2013_PURPLE">
      <a:dk1>
        <a:srgbClr val="454545"/>
      </a:dk1>
      <a:lt1>
        <a:sysClr val="window" lastClr="FFFFFF"/>
      </a:lt1>
      <a:dk2>
        <a:srgbClr val="463C82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GE_Red">
  <a:themeElements>
    <a:clrScheme name="GE_2013_RED">
      <a:dk1>
        <a:srgbClr val="454545"/>
      </a:dk1>
      <a:lt1>
        <a:sysClr val="window" lastClr="FFFFFF"/>
      </a:lt1>
      <a:dk2>
        <a:srgbClr val="B4001E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GE_Gray">
  <a:themeElements>
    <a:clrScheme name="GE_2013_GRAY">
      <a:dk1>
        <a:srgbClr val="454545"/>
      </a:dk1>
      <a:lt1>
        <a:sysClr val="window" lastClr="FFFFFF"/>
      </a:lt1>
      <a:dk2>
        <a:srgbClr val="454545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GE_PPT_2013_120213</Template>
  <TotalTime>7835</TotalTime>
  <Words>547</Words>
  <Application>Microsoft Office PowerPoint</Application>
  <PresentationFormat>On-screen Show (4:3)</PresentationFormat>
  <Paragraphs>166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GE_PPT_2013_120213</vt:lpstr>
      <vt:lpstr>GE_Green</vt:lpstr>
      <vt:lpstr>GE_Blue</vt:lpstr>
      <vt:lpstr>GE_Purple</vt:lpstr>
      <vt:lpstr>GE_Red</vt:lpstr>
      <vt:lpstr>GE_Gray</vt:lpstr>
      <vt:lpstr>DMS/CMS- Testing CoE Engagement Plan</vt:lpstr>
      <vt:lpstr>Agenda</vt:lpstr>
      <vt:lpstr>Introduction </vt:lpstr>
      <vt:lpstr>Projects-Regression Automation</vt:lpstr>
      <vt:lpstr> Testing CoE –Engagement Plan</vt:lpstr>
      <vt:lpstr>Time Frames – KYC</vt:lpstr>
      <vt:lpstr>KYC - POC Current Status</vt:lpstr>
      <vt:lpstr>Automation Benefits and Time Savings</vt:lpstr>
      <vt:lpstr>PowerPoint Presentation</vt:lpstr>
    </vt:vector>
  </TitlesOfParts>
  <Company>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Status Report</dc:title>
  <dc:creator>Vamsi Duvvuri</dc:creator>
  <cp:lastModifiedBy>Palanivel Krishnan</cp:lastModifiedBy>
  <cp:revision>1001</cp:revision>
  <cp:lastPrinted>2013-11-15T17:54:06Z</cp:lastPrinted>
  <dcterms:created xsi:type="dcterms:W3CDTF">2014-04-02T05:25:06Z</dcterms:created>
  <dcterms:modified xsi:type="dcterms:W3CDTF">2015-08-19T09:22:08Z</dcterms:modified>
</cp:coreProperties>
</file>