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5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  <p:sldMasterId id="2147483709" r:id="rId2"/>
    <p:sldMasterId id="2147483668" r:id="rId3"/>
    <p:sldMasterId id="2147483749" r:id="rId4"/>
    <p:sldMasterId id="2147483769" r:id="rId5"/>
    <p:sldMasterId id="2147483689" r:id="rId6"/>
  </p:sldMasterIdLst>
  <p:notesMasterIdLst>
    <p:notesMasterId r:id="rId16"/>
  </p:notesMasterIdLst>
  <p:handoutMasterIdLst>
    <p:handoutMasterId r:id="rId17"/>
  </p:handoutMasterIdLst>
  <p:sldIdLst>
    <p:sldId id="263" r:id="rId7"/>
    <p:sldId id="265" r:id="rId8"/>
    <p:sldId id="286" r:id="rId9"/>
    <p:sldId id="285" r:id="rId10"/>
    <p:sldId id="288" r:id="rId11"/>
    <p:sldId id="294" r:id="rId12"/>
    <p:sldId id="291" r:id="rId13"/>
    <p:sldId id="295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E5D"/>
    <a:srgbClr val="826DAF"/>
    <a:srgbClr val="0745AB"/>
    <a:srgbClr val="61171F"/>
    <a:srgbClr val="302162"/>
    <a:srgbClr val="D0D4D5"/>
    <a:srgbClr val="D0D4D7"/>
    <a:srgbClr val="454545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98614" autoAdjust="0"/>
  </p:normalViewPr>
  <p:slideViewPr>
    <p:cSldViewPr snapToGrid="0" snapToObjects="1">
      <p:cViewPr>
        <p:scale>
          <a:sx n="70" d="100"/>
          <a:sy n="70" d="100"/>
        </p:scale>
        <p:origin x="-270" y="-192"/>
      </p:cViewPr>
      <p:guideLst>
        <p:guide orient="horz" pos="216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295C-2931-8847-9516-34865F1616ED}" type="datetime1">
              <a:rPr lang="en-US" smtClean="0"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6E25-EFE6-9749-B9A7-44B8B6B33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7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7A30-794A-5940-B8DE-EA7B2634F3B8}" type="datetime1">
              <a:rPr lang="en-US" smtClean="0"/>
              <a:t>7/30/2015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4248-2355-5D45-BB27-FFAA52A79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34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GE_motion_pattern_New_RGB_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45672" r="36705"/>
          <a:stretch/>
        </p:blipFill>
        <p:spPr>
          <a:xfrm>
            <a:off x="0" y="-1"/>
            <a:ext cx="9144000" cy="2439027"/>
          </a:xfrm>
          <a:prstGeom prst="rect">
            <a:avLst/>
          </a:prstGeom>
        </p:spPr>
      </p:pic>
      <p:pic>
        <p:nvPicPr>
          <p:cNvPr id="2" name="Picture 1" descr="Monogram_orang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24" y="621792"/>
            <a:ext cx="1828800" cy="182880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F4EB-989B-467C-91A1-015A1AE84A2C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5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GE_motion_pattern_New_RGB_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3" r="10404" b="44718"/>
          <a:stretch/>
        </p:blipFill>
        <p:spPr>
          <a:xfrm flipV="1">
            <a:off x="0" y="-1"/>
            <a:ext cx="9144000" cy="3032970"/>
          </a:xfrm>
          <a:prstGeom prst="rect">
            <a:avLst/>
          </a:prstGeom>
        </p:spPr>
      </p:pic>
      <p:pic>
        <p:nvPicPr>
          <p:cNvPr id="2" name="Picture 1" descr="Monogram_gray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7406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ay_Artboard 3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0"/>
          <a:stretch/>
        </p:blipFill>
        <p:spPr>
          <a:xfrm>
            <a:off x="6895252" y="950976"/>
            <a:ext cx="1828800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9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7D4DF596-3B52-44A8-BAB6-AFE5261E76F1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0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AD549A-97CB-4E7E-BEBE-664049A4B5F7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1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BA7A86-EEB1-4E27-AA65-3EEBDCD57A83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0338AD9-B330-4681-A9BE-2F7EEA688D9E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tx2">
              <a:lumMod val="60000"/>
              <a:lumOff val="40000"/>
            </a:schemeClr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EF34CE5-91FC-4547-B870-E9412D035B4E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3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7F48EB-B79E-454A-ADEF-B5CA6FC5752B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1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0E6DCE-A2F2-420F-873A-C78CA4E0B3C8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7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370488A-AEC7-464D-923D-41C32368EA27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622213-6FAB-442F-9A06-BA7E24B91D96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0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EEBD74-1845-4E08-9387-E48BFADDD98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60DF96-5170-43BA-849E-558B3D74CECC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D476900-2928-48F6-AE14-414F440C14C8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215855-2739-4520-8D2F-31B7C9A32885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3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9D46BE-CB88-49C5-A16F-5DFC5D2FAF24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0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9017774-4510-4201-84D7-2BDBAABAF836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6402409-E4BD-4868-BA29-6C9123AC03A5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5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88D10F-0DCD-4275-9FC5-08F2458930D6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5AECD6-E0D1-42C8-9511-331EBA66EF09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270C03C-CFC2-403F-92D3-5B4F7371974F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9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197905-9489-482A-88BE-DD4672844590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8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7F38D9F-B74B-46BC-983C-4108BBE719E9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A8643C-DA9E-4363-BCDF-D84D6C48E587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F8A95A-2E70-4A21-BC94-196388E7D593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0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1EED4-5269-4D71-90E4-CD929BCD0769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#175BB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9"/>
          <a:stretch/>
        </p:blipFill>
        <p:spPr>
          <a:xfrm>
            <a:off x="338328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GE_motion_pattern_New_RGB_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36103" b="23798"/>
          <a:stretch/>
        </p:blipFill>
        <p:spPr>
          <a:xfrm flipV="1">
            <a:off x="-1" y="-1"/>
            <a:ext cx="9144001" cy="2795063"/>
          </a:xfrm>
          <a:prstGeom prst="rect">
            <a:avLst/>
          </a:prstGeom>
        </p:spPr>
      </p:pic>
      <p:pic>
        <p:nvPicPr>
          <p:cNvPr id="2" name="Picture 1" descr="Monogram_green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9692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een_Artboard 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7"/>
          <a:stretch/>
        </p:blipFill>
        <p:spPr>
          <a:xfrm>
            <a:off x="338328" y="950976"/>
            <a:ext cx="1966888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3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04E27BC-1D7D-414B-97E3-336D9809175E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7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6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69CAA5B-39E5-4C34-A2AE-E7C3843BDF6C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4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E21B602-A64D-4881-AD83-25D77316C644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AC27FA3-521E-4F71-BAA6-27C8013407FF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3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ACE7222-1EBD-4233-A2B0-31C774E6DB72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5" name="Picture 4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D1BE1-5540-45AF-BFE0-5CD677D53F01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7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FE23EB-D44E-42E5-AAF8-253BD2A1B795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5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0A7FEB-2D77-4E80-9B94-B44BFBE92634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91049E3-4F14-4F7D-A286-F4298E695A07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5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5E70C80-3CE8-4F32-B128-131D2730F9AC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6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333E20-69EA-45D2-B847-8E0A99A608B2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981245-7170-4DB1-AFB0-567FA200EAF1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1CA3D8-32D6-4DAD-BBCF-286FAA5B6379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F7F490B-3112-4F82-9C58-FD7A730BD049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1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B1C6C1-FF7F-4B74-95FF-6C412711DF5F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7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E56D7E8-5223-4B40-89E4-D79F92737CBB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4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8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4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6F25007-E3BC-4C3A-A64D-DFB32DB172E5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4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2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5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A5ADA6-A7AB-4C4F-A875-932A54709B6C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9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9CC8FD9-9FE5-41F2-BD4D-0C56C2BC3FAC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8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1EAA97-32F8-4E40-B410-7CB06F5DC64C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7B0D86C-03D4-4A46-A2E2-6CAE44A9ED29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5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2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34AF44-2C88-4E8E-8C12-7A0C59F2ECB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B96D3F-A654-4ABB-A8E3-2D23FF7E3C75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9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D2E0D2-6AB3-40B6-8BF6-FB6B79E63EBA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4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EA52EB-49F7-42FC-9AB6-70630291F39C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5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EAD993-DF42-49FB-9362-D6B27D0BB871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3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2C1F96-7754-4FE1-A61D-3F9A2AD0A053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86C365A-8660-4704-BF94-C3A375BB18E1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0C7359-60CA-4D4B-AF18-6C66F509311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630DFED-6AFE-4F20-8B46-2EEFD75190A3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4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4F628ED8-2AD3-418C-94D9-3B2A18D42F84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3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A7FDD8A-6CC2-4978-97B0-A28384D4514E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70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4" r="11354" b="29670"/>
          <a:stretch/>
        </p:blipFill>
        <p:spPr>
          <a:xfrm flipV="1">
            <a:off x="0" y="-1"/>
            <a:ext cx="9144000" cy="3201681"/>
          </a:xfrm>
          <a:prstGeom prst="rect">
            <a:avLst/>
          </a:prstGeom>
        </p:spPr>
      </p:pic>
      <p:pic>
        <p:nvPicPr>
          <p:cNvPr id="2" name="Picture 1" descr="Monogram_purpl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48056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4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Purple_Artboard 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8"/>
          <a:stretch/>
        </p:blipFill>
        <p:spPr>
          <a:xfrm>
            <a:off x="5066452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7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F94F35C2-8954-496B-835B-DAC025234974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5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1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A04C32F-4CB1-414A-B453-05D71E5632C7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9AA8386-45AB-41DC-BF06-9593E1D95EEC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9E50EF-04EB-4805-ADA7-3E7B59FB1009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826DAF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D4519C6-428C-47E7-B59A-5AF2CDE63B53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3A00C3-2D95-46CF-B0DA-5142C85FEE90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5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D1B083-BF2F-4065-BA00-B8BA4E5BD763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8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B0FC46F-8F00-44EF-92E3-CAD7F34BA13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4DF50D2-84EF-4A63-BBFB-BD2FD7E8F9C8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6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FDF98D-791B-48DF-843D-080412F11934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9653967-947A-4F9A-B01F-4F1D8109EC96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328C37-67D6-4A81-B3E3-D3F414C2C8E6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7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6646A8-A979-4C0B-921D-D146531B0CFB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3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474E3F-7F49-4D6E-B8BA-0B1AE6D4BDB8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7CCB31-EC6B-4979-9FD2-F9C5F3FF4DE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5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4EF0642E-C58A-4133-8D98-596CEAAFC665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9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56827B-4DE5-4DA2-9638-734612514D77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5" t="47510"/>
          <a:stretch/>
        </p:blipFill>
        <p:spPr>
          <a:xfrm>
            <a:off x="-1" y="0"/>
            <a:ext cx="8884907" cy="2602420"/>
          </a:xfrm>
          <a:prstGeom prst="rect">
            <a:avLst/>
          </a:prstGeom>
        </p:spPr>
      </p:pic>
      <p:pic>
        <p:nvPicPr>
          <p:cNvPr id="2" name="Picture 1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777240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09"/>
          <a:stretch/>
        </p:blipFill>
        <p:spPr>
          <a:xfrm>
            <a:off x="340594" y="2146169"/>
            <a:ext cx="1846927" cy="471183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pic>
        <p:nvPicPr>
          <p:cNvPr id="7" name="Picture 6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950976"/>
            <a:ext cx="1828800" cy="1828800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7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9AE0E7C-5797-45E2-B512-4007A46EDD93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7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0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7CA73E-DD57-4A19-9CEE-5894A5DCF9BB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3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16FB75-2514-4A09-9376-441EC3F16DB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B5A007-E800-4D53-8620-1BEBDA5CF657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E04E5D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6EE52B-EEB6-40F9-A58E-323ACA7C0552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5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33441B5-4132-4BF7-95A9-9BF030A2B9E0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6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3FCA2B6-3CFF-4C02-97A2-3A84D2C3FAC9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4DAC77F-3443-4143-A383-7DA54445D94E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2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BDE08E-6AA4-4379-8D02-97486541D7E1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9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FAB276-B1D8-46CD-8057-C6D3489E424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6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40DB0DA-455A-4D0E-965B-5CE8F9B0F2A2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3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A2FAF91-FA54-4FFC-B21A-C84E3F9C6803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2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132EA9-C552-413B-971C-FB9625029FA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9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E0A91E4-2031-4B86-98B6-5C9B285BEF4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5837CA-821D-40C8-B84A-7FDBA37405F1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FE60CE8F-7045-4E19-82E8-78F4A3593E01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image" Target="../media/image1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3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2" name="Picture 1" descr="Monogram_orang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02ED366-BC99-4A0E-BA93-D4537CE58D3D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een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FFC6B94-7F90-466E-848F-B2834F65F852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92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10AC16-F018-44F0-81AC-4B5C4458D6DE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8" r:id="rId11"/>
    <p:sldLayoutId id="2147483680" r:id="rId12"/>
    <p:sldLayoutId id="2147483681" r:id="rId13"/>
    <p:sldLayoutId id="2147483683" r:id="rId14"/>
    <p:sldLayoutId id="2147483682" r:id="rId15"/>
    <p:sldLayoutId id="2147483684" r:id="rId16"/>
    <p:sldLayoutId id="2147483685" r:id="rId17"/>
    <p:sldLayoutId id="2147483686" r:id="rId18"/>
    <p:sldLayoutId id="2147483687" r:id="rId19"/>
    <p:sldLayoutId id="2147483790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9" name="Picture 8" descr="Monogram_purpl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D71DF1-9224-4549-A741-D8ED1CB13EC3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4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93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red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152DDE-BEB9-4E56-9D67-D3144EDA6E77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94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ay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BA70C5-F891-45A4-8A8F-8F0AF6AC8D72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95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9767" y="5056631"/>
            <a:ext cx="6788155" cy="74066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July 30, 2015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+mj-lt"/>
              </a:rPr>
              <a:t>Test Automation</a:t>
            </a:r>
            <a:endParaRPr lang="en-US" sz="20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GE Internal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15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lt"/>
                <a:ea typeface="SimSun" pitchFamily="2" charset="-122"/>
              </a:rPr>
              <a:t>Agenda</a:t>
            </a:r>
            <a:endParaRPr lang="en-US" b="1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21849-80BD-4635-85C0-5AE5D6BCAEBF}" type="datetime3">
              <a:rPr lang="en-US" smtClean="0">
                <a:latin typeface="+mj-lt"/>
              </a:rPr>
              <a:t>30 July 2015</a:t>
            </a:fld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GE Internal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61541"/>
              </p:ext>
            </p:extLst>
          </p:nvPr>
        </p:nvGraphicFramePr>
        <p:xfrm>
          <a:off x="457200" y="1777295"/>
          <a:ext cx="7793424" cy="307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92"/>
                <a:gridCol w="5731106"/>
                <a:gridCol w="1043226"/>
              </a:tblGrid>
              <a:tr h="4819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Sl. No.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Slide Content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Slide #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</a:tr>
              <a:tr h="4364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1370" marR="101370" marT="50682" marB="50682" anchor="ctr" horzOverflow="overflow"/>
                </a:tc>
              </a:tr>
              <a:tr h="4037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As-is Process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Testing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</a:tr>
              <a:tr h="439387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/>
                        <a:t>To be process - Automation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</a:txBody>
                  <a:tcPr marL="101370" marR="101370" marT="50682" marB="50682" anchor="ctr" horzOverflow="overflow"/>
                </a:tc>
              </a:tr>
              <a:tr h="4393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/>
                        <a:t>Automation Capabilities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</a:tr>
              <a:tr h="439387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/>
                        <a:t>Framework Overview – POC (Alfresco)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</a:p>
                  </a:txBody>
                  <a:tcPr marL="101370" marR="101370" marT="50682" marB="50682" anchor="ctr" horzOverflow="overflow"/>
                </a:tc>
              </a:tr>
              <a:tr h="439387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/>
                        <a:t>Framework Benefits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01370" marR="101370" marT="50682" marB="5068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8</a:t>
                      </a:r>
                    </a:p>
                  </a:txBody>
                  <a:tcPr marL="101370" marR="101370" marT="50682" marB="50682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1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889108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Introduction </a:t>
            </a:r>
            <a:endParaRPr lang="en-US" b="1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21320-7A82-4503-80F7-067C79341F80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1254868"/>
            <a:ext cx="8418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Application is generally compromises of the web service (API) and the end user UI. Testing of those application can be classified in to 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Web Service Functional Testing</a:t>
            </a:r>
          </a:p>
          <a:p>
            <a:pPr algn="just"/>
            <a:r>
              <a:rPr lang="en-US" dirty="0" smtClean="0"/>
              <a:t>		This testing </a:t>
            </a:r>
            <a:r>
              <a:rPr lang="en-US" dirty="0"/>
              <a:t>comprises of verifying conformance of the service behavior against the given service </a:t>
            </a:r>
            <a:r>
              <a:rPr lang="en-US" dirty="0" smtClean="0"/>
              <a:t>design, Security testing and Integration testing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Web Application Functional Testing</a:t>
            </a:r>
          </a:p>
          <a:p>
            <a:pPr lvl="2" algn="just"/>
            <a:r>
              <a:rPr lang="en-US" dirty="0" smtClean="0"/>
              <a:t>This testing comprises of verifying the application functionality as per the user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889108"/>
          </a:xfrm>
        </p:spPr>
        <p:txBody>
          <a:bodyPr/>
          <a:lstStyle/>
          <a:p>
            <a:pPr marL="285750" indent="-285750"/>
            <a:r>
              <a:rPr lang="en-US" b="1" dirty="0" smtClean="0"/>
              <a:t>As-is Process </a:t>
            </a:r>
            <a:r>
              <a:rPr lang="en-US" b="1" dirty="0" smtClean="0"/>
              <a:t>-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21320-7A82-4503-80F7-067C79341F80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1254868"/>
            <a:ext cx="84186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Web Service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Tester </a:t>
            </a:r>
            <a:r>
              <a:rPr lang="en-US" dirty="0"/>
              <a:t>uses browser </a:t>
            </a:r>
            <a:r>
              <a:rPr lang="en-US" dirty="0" smtClean="0"/>
              <a:t>tools / SOAP UI to </a:t>
            </a:r>
            <a:r>
              <a:rPr lang="en-US" dirty="0"/>
              <a:t>test the </a:t>
            </a:r>
            <a:r>
              <a:rPr lang="en-US" dirty="0" smtClean="0"/>
              <a:t>services.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Tester </a:t>
            </a:r>
            <a:r>
              <a:rPr lang="en-US" dirty="0"/>
              <a:t>has to define the URL and method (GET/POST) and data to post.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Tester has to get input data from previous response </a:t>
            </a:r>
            <a:r>
              <a:rPr lang="en-US" dirty="0" smtClean="0"/>
              <a:t>output for next </a:t>
            </a:r>
            <a:r>
              <a:rPr lang="en-US" dirty="0" smtClean="0"/>
              <a:t>web service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Tester </a:t>
            </a:r>
            <a:r>
              <a:rPr lang="en-US" dirty="0"/>
              <a:t>has to compare expected output and original output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Web Application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Tester </a:t>
            </a:r>
            <a:r>
              <a:rPr lang="en-US" dirty="0" smtClean="0"/>
              <a:t>designs the test cases/scenarios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Tester has to </a:t>
            </a:r>
            <a:r>
              <a:rPr lang="en-US" dirty="0" smtClean="0"/>
              <a:t>perform the operation as per designed test cases and validate the application behavior with expected results</a:t>
            </a:r>
            <a:endParaRPr lang="en-US" dirty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Disadvantages</a:t>
            </a: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Time </a:t>
            </a:r>
            <a:r>
              <a:rPr lang="en-US" dirty="0"/>
              <a:t>consuming </a:t>
            </a:r>
            <a:r>
              <a:rPr lang="en-US" dirty="0" smtClean="0"/>
              <a:t>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Accuracy </a:t>
            </a:r>
            <a:r>
              <a:rPr lang="en-US" dirty="0" smtClean="0"/>
              <a:t>level of this manual testing is not 100%.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Effort and Cost is more for multiple execution cycle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889108"/>
          </a:xfrm>
        </p:spPr>
        <p:txBody>
          <a:bodyPr/>
          <a:lstStyle/>
          <a:p>
            <a:r>
              <a:rPr lang="en-US" b="1" dirty="0" smtClean="0"/>
              <a:t> To be process - Automation</a:t>
            </a:r>
            <a:endParaRPr lang="en-US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21320-7A82-4503-80F7-067C79341F80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1254868"/>
            <a:ext cx="84186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" y="1254868"/>
            <a:ext cx="8418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below are the advantages that can be achieved through automation.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Unmonitored Batch execution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No Manual </a:t>
            </a:r>
            <a:r>
              <a:rPr lang="en-US" dirty="0" smtClean="0"/>
              <a:t>intervention during execution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100% </a:t>
            </a:r>
            <a:r>
              <a:rPr lang="en-US" dirty="0"/>
              <a:t>Accuracy in testing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Low Maintenance cost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Code re-usability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Cost and Time </a:t>
            </a:r>
            <a:r>
              <a:rPr lang="en-US" dirty="0" smtClean="0"/>
              <a:t>savings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Execution with multiple set of data and multiple cycles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Ideal for Regression and Sanity 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889108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/>
              <a:t>Automation Capabilities</a:t>
            </a:r>
            <a:endParaRPr lang="en-US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21320-7A82-4503-80F7-067C79341F80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1254868"/>
            <a:ext cx="84186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" y="1254868"/>
            <a:ext cx="8418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Expertise on both manual, automation and mobile testing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Expertise </a:t>
            </a:r>
            <a:r>
              <a:rPr lang="en-US" dirty="0"/>
              <a:t>on functional automation tools </a:t>
            </a:r>
            <a:r>
              <a:rPr lang="en-US" dirty="0" smtClean="0"/>
              <a:t>(HP UFT</a:t>
            </a:r>
            <a:r>
              <a:rPr lang="en-US" dirty="0"/>
              <a:t>, Selenium)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Expertise on mobile automation tools (Appium, Soasta)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Expertise in automated Cross Browser testing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Expertise on </a:t>
            </a:r>
            <a:r>
              <a:rPr lang="en-US" dirty="0"/>
              <a:t>t</a:t>
            </a:r>
            <a:r>
              <a:rPr lang="en-US" dirty="0" smtClean="0"/>
              <a:t>est management tools like HP ALM,Rally,JIRA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Standard Framework for each tools which can be customized as per </a:t>
            </a:r>
            <a:r>
              <a:rPr lang="en-US" dirty="0" smtClean="0"/>
              <a:t>c</a:t>
            </a:r>
            <a:r>
              <a:rPr lang="en-US" dirty="0" smtClean="0"/>
              <a:t>ustomer needs.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9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889108"/>
          </a:xfrm>
        </p:spPr>
        <p:txBody>
          <a:bodyPr/>
          <a:lstStyle/>
          <a:p>
            <a:r>
              <a:rPr lang="en-US" b="1" dirty="0"/>
              <a:t>Framework </a:t>
            </a:r>
            <a:r>
              <a:rPr lang="en-US" b="1" dirty="0" smtClean="0"/>
              <a:t>Overview – POC (Alfresco)</a:t>
            </a:r>
            <a:endParaRPr lang="en-US" b="1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21320-7A82-4503-80F7-067C79341F80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25920" y="2581359"/>
            <a:ext cx="337694" cy="3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nip Single Corner Rectangle 9"/>
          <p:cNvSpPr>
            <a:spLocks/>
          </p:cNvSpPr>
          <p:nvPr/>
        </p:nvSpPr>
        <p:spPr bwMode="auto">
          <a:xfrm>
            <a:off x="5260975" y="1525588"/>
            <a:ext cx="1095375" cy="692150"/>
          </a:xfrm>
          <a:custGeom>
            <a:avLst/>
            <a:gdLst>
              <a:gd name="T0" fmla="*/ 0 w 1095375"/>
              <a:gd name="T1" fmla="*/ 0 h 692785"/>
              <a:gd name="T2" fmla="*/ 979909 w 1095375"/>
              <a:gd name="T3" fmla="*/ 0 h 692785"/>
              <a:gd name="T4" fmla="*/ 1095375 w 1095375"/>
              <a:gd name="T5" fmla="*/ 115466 h 692785"/>
              <a:gd name="T6" fmla="*/ 1095375 w 1095375"/>
              <a:gd name="T7" fmla="*/ 692785 h 692785"/>
              <a:gd name="T8" fmla="*/ 0 w 1095375"/>
              <a:gd name="T9" fmla="*/ 692785 h 692785"/>
              <a:gd name="T10" fmla="*/ 0 w 1095375"/>
              <a:gd name="T11" fmla="*/ 0 h 6927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5375"/>
              <a:gd name="T19" fmla="*/ 0 h 692785"/>
              <a:gd name="T20" fmla="*/ 1095375 w 1095375"/>
              <a:gd name="T21" fmla="*/ 692785 h 6927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5375" h="692785">
                <a:moveTo>
                  <a:pt x="0" y="0"/>
                </a:moveTo>
                <a:lnTo>
                  <a:pt x="979909" y="0"/>
                </a:lnTo>
                <a:lnTo>
                  <a:pt x="1095375" y="115466"/>
                </a:lnTo>
                <a:lnTo>
                  <a:pt x="1095375" y="692785"/>
                </a:lnTo>
                <a:lnTo>
                  <a:pt x="0" y="69278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Test Scenario 1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" name="Snip Single Corner Rectangle 27"/>
          <p:cNvSpPr>
            <a:spLocks/>
          </p:cNvSpPr>
          <p:nvPr/>
        </p:nvSpPr>
        <p:spPr bwMode="auto">
          <a:xfrm>
            <a:off x="5260973" y="3706083"/>
            <a:ext cx="1095375" cy="709612"/>
          </a:xfrm>
          <a:custGeom>
            <a:avLst/>
            <a:gdLst>
              <a:gd name="T0" fmla="*/ 0 w 1095375"/>
              <a:gd name="T1" fmla="*/ 0 h 709317"/>
              <a:gd name="T2" fmla="*/ 977153 w 1095375"/>
              <a:gd name="T3" fmla="*/ 0 h 709317"/>
              <a:gd name="T4" fmla="*/ 1095375 w 1095375"/>
              <a:gd name="T5" fmla="*/ 118222 h 709317"/>
              <a:gd name="T6" fmla="*/ 1095375 w 1095375"/>
              <a:gd name="T7" fmla="*/ 709317 h 709317"/>
              <a:gd name="T8" fmla="*/ 0 w 1095375"/>
              <a:gd name="T9" fmla="*/ 709317 h 709317"/>
              <a:gd name="T10" fmla="*/ 0 w 1095375"/>
              <a:gd name="T11" fmla="*/ 0 h 7093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5375"/>
              <a:gd name="T19" fmla="*/ 0 h 709317"/>
              <a:gd name="T20" fmla="*/ 1095375 w 1095375"/>
              <a:gd name="T21" fmla="*/ 709317 h 7093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5375" h="709317">
                <a:moveTo>
                  <a:pt x="0" y="0"/>
                </a:moveTo>
                <a:lnTo>
                  <a:pt x="977153" y="0"/>
                </a:lnTo>
                <a:lnTo>
                  <a:pt x="1095375" y="118222"/>
                </a:lnTo>
                <a:lnTo>
                  <a:pt x="1095375" y="709317"/>
                </a:lnTo>
                <a:lnTo>
                  <a:pt x="0" y="7093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Test  Scenario 3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Snip Single Corner Rectangle 28"/>
          <p:cNvSpPr>
            <a:spLocks/>
          </p:cNvSpPr>
          <p:nvPr/>
        </p:nvSpPr>
        <p:spPr bwMode="auto">
          <a:xfrm>
            <a:off x="5260974" y="2574100"/>
            <a:ext cx="1095375" cy="709613"/>
          </a:xfrm>
          <a:custGeom>
            <a:avLst/>
            <a:gdLst>
              <a:gd name="T0" fmla="*/ 0 w 1095375"/>
              <a:gd name="T1" fmla="*/ 0 h 709011"/>
              <a:gd name="T2" fmla="*/ 977204 w 1095375"/>
              <a:gd name="T3" fmla="*/ 0 h 709011"/>
              <a:gd name="T4" fmla="*/ 1095375 w 1095375"/>
              <a:gd name="T5" fmla="*/ 118171 h 709011"/>
              <a:gd name="T6" fmla="*/ 1095375 w 1095375"/>
              <a:gd name="T7" fmla="*/ 709011 h 709011"/>
              <a:gd name="T8" fmla="*/ 0 w 1095375"/>
              <a:gd name="T9" fmla="*/ 709011 h 709011"/>
              <a:gd name="T10" fmla="*/ 0 w 1095375"/>
              <a:gd name="T11" fmla="*/ 0 h 7090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5375"/>
              <a:gd name="T19" fmla="*/ 0 h 709011"/>
              <a:gd name="T20" fmla="*/ 1095375 w 1095375"/>
              <a:gd name="T21" fmla="*/ 709011 h 7090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5375" h="709011">
                <a:moveTo>
                  <a:pt x="0" y="0"/>
                </a:moveTo>
                <a:lnTo>
                  <a:pt x="977204" y="0"/>
                </a:lnTo>
                <a:lnTo>
                  <a:pt x="1095375" y="118171"/>
                </a:lnTo>
                <a:lnTo>
                  <a:pt x="1095375" y="709011"/>
                </a:lnTo>
                <a:lnTo>
                  <a:pt x="0" y="709011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Test  Scenario 2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6" name="Snip Single Corner Rectangle 29"/>
          <p:cNvSpPr>
            <a:spLocks/>
          </p:cNvSpPr>
          <p:nvPr/>
        </p:nvSpPr>
        <p:spPr bwMode="auto">
          <a:xfrm>
            <a:off x="5260975" y="4863527"/>
            <a:ext cx="1095375" cy="693737"/>
          </a:xfrm>
          <a:custGeom>
            <a:avLst/>
            <a:gdLst>
              <a:gd name="T0" fmla="*/ 0 w 1095375"/>
              <a:gd name="T1" fmla="*/ 0 h 693355"/>
              <a:gd name="T2" fmla="*/ 979814 w 1095375"/>
              <a:gd name="T3" fmla="*/ 0 h 693355"/>
              <a:gd name="T4" fmla="*/ 1095375 w 1095375"/>
              <a:gd name="T5" fmla="*/ 115561 h 693355"/>
              <a:gd name="T6" fmla="*/ 1095375 w 1095375"/>
              <a:gd name="T7" fmla="*/ 693355 h 693355"/>
              <a:gd name="T8" fmla="*/ 0 w 1095375"/>
              <a:gd name="T9" fmla="*/ 693355 h 693355"/>
              <a:gd name="T10" fmla="*/ 0 w 1095375"/>
              <a:gd name="T11" fmla="*/ 0 h 693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5375"/>
              <a:gd name="T19" fmla="*/ 0 h 693355"/>
              <a:gd name="T20" fmla="*/ 1095375 w 1095375"/>
              <a:gd name="T21" fmla="*/ 693355 h 6933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5375" h="693355">
                <a:moveTo>
                  <a:pt x="0" y="0"/>
                </a:moveTo>
                <a:lnTo>
                  <a:pt x="979814" y="0"/>
                </a:lnTo>
                <a:lnTo>
                  <a:pt x="1095375" y="115561"/>
                </a:lnTo>
                <a:lnTo>
                  <a:pt x="1095375" y="693355"/>
                </a:lnTo>
                <a:lnTo>
                  <a:pt x="0" y="69335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Test  Scenario 4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6742999" y="1728787"/>
            <a:ext cx="7051" cy="3502885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356350" y="1730673"/>
            <a:ext cx="393700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43"/>
          <p:cNvSpPr>
            <a:spLocks noChangeArrowheads="1"/>
          </p:cNvSpPr>
          <p:nvPr/>
        </p:nvSpPr>
        <p:spPr bwMode="auto">
          <a:xfrm>
            <a:off x="709774" y="4231920"/>
            <a:ext cx="1162050" cy="1133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Selenium Library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ounded Rectangle 46"/>
          <p:cNvSpPr>
            <a:spLocks noChangeArrowheads="1"/>
          </p:cNvSpPr>
          <p:nvPr/>
        </p:nvSpPr>
        <p:spPr bwMode="auto">
          <a:xfrm>
            <a:off x="2920375" y="1916392"/>
            <a:ext cx="1162050" cy="3703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Driver Script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4670038" y="1775460"/>
            <a:ext cx="0" cy="370459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663048" y="1788767"/>
            <a:ext cx="597927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682434" y="2923540"/>
            <a:ext cx="578541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82434" y="4214495"/>
            <a:ext cx="578541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682435" y="5480685"/>
            <a:ext cx="578540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20989" y="3011890"/>
            <a:ext cx="422010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32220" y="4112817"/>
            <a:ext cx="393700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335144" y="5231672"/>
            <a:ext cx="393700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64"/>
          <p:cNvSpPr>
            <a:spLocks noChangeArrowheads="1"/>
          </p:cNvSpPr>
          <p:nvPr/>
        </p:nvSpPr>
        <p:spPr bwMode="auto">
          <a:xfrm>
            <a:off x="7392988" y="2581359"/>
            <a:ext cx="1223962" cy="977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RESTful / WADL / WSDL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20" name="Rounded Rectangle 65"/>
          <p:cNvSpPr>
            <a:spLocks noChangeArrowheads="1"/>
          </p:cNvSpPr>
          <p:nvPr/>
        </p:nvSpPr>
        <p:spPr bwMode="auto">
          <a:xfrm>
            <a:off x="665216" y="1616159"/>
            <a:ext cx="1188728" cy="12257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Web Service/WebApp Utilities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7087555" y="1706646"/>
            <a:ext cx="0" cy="1749425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882255" y="1261110"/>
            <a:ext cx="409575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082425" y="3427180"/>
            <a:ext cx="600009" cy="0"/>
          </a:xfrm>
          <a:prstGeom prst="line">
            <a:avLst/>
          </a:prstGeom>
          <a:ln w="25400" cap="flat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9"/>
          <p:cNvSpPr>
            <a:spLocks noChangeArrowheads="1"/>
          </p:cNvSpPr>
          <p:nvPr/>
        </p:nvSpPr>
        <p:spPr bwMode="auto">
          <a:xfrm>
            <a:off x="7378700" y="1166896"/>
            <a:ext cx="1223963" cy="898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Alfresco </a:t>
            </a:r>
            <a:r>
              <a:rPr lang="en-US" altLang="en-US" sz="1400" b="1" dirty="0">
                <a:ea typeface="Calibri" pitchFamily="34" charset="0"/>
                <a:cs typeface="Times New Roman" pitchFamily="18" charset="0"/>
              </a:rPr>
              <a:t>Service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Provider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7087555" y="3456071"/>
            <a:ext cx="415290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259580" y="2928906"/>
            <a:ext cx="0" cy="13455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"/>
          <p:cNvSpPr>
            <a:spLocks noChangeArrowheads="1"/>
          </p:cNvSpPr>
          <p:nvPr/>
        </p:nvSpPr>
        <p:spPr bwMode="auto">
          <a:xfrm>
            <a:off x="7114381" y="5359680"/>
            <a:ext cx="1781175" cy="520700"/>
          </a:xfrm>
          <a:prstGeom prst="rect">
            <a:avLst/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HTML Reports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29" name="Straight Arrow Connector 128"/>
          <p:cNvCxnSpPr>
            <a:stCxn id="111" idx="2"/>
          </p:cNvCxnSpPr>
          <p:nvPr/>
        </p:nvCxnSpPr>
        <p:spPr>
          <a:xfrm flipH="1">
            <a:off x="7990681" y="3559259"/>
            <a:ext cx="14288" cy="1754485"/>
          </a:xfrm>
          <a:prstGeom prst="straightConnector1">
            <a:avLst/>
          </a:prstGeom>
          <a:ln w="25400" cap="flat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864370" y="2350902"/>
            <a:ext cx="1056005" cy="0"/>
          </a:xfrm>
          <a:prstGeom prst="line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Connector 130"/>
          <p:cNvCxnSpPr/>
          <p:nvPr/>
        </p:nvCxnSpPr>
        <p:spPr>
          <a:xfrm>
            <a:off x="1864370" y="4886960"/>
            <a:ext cx="1056005" cy="0"/>
          </a:xfrm>
          <a:prstGeom prst="line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1025" name="Rectangle 153"/>
          <p:cNvSpPr>
            <a:spLocks noChangeArrowheads="1"/>
          </p:cNvSpPr>
          <p:nvPr/>
        </p:nvSpPr>
        <p:spPr bwMode="auto">
          <a:xfrm>
            <a:off x="0" y="316468"/>
            <a:ext cx="1847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16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7087555" y="1712097"/>
            <a:ext cx="330833" cy="0"/>
          </a:xfrm>
          <a:prstGeom prst="line">
            <a:avLst/>
          </a:prstGeom>
          <a:ln w="25400" cap="flat" cmpd="sng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889108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/>
              <a:t>Benefits</a:t>
            </a:r>
            <a:endParaRPr lang="en-US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21320-7A82-4503-80F7-067C79341F80}" type="datetime3">
              <a:rPr lang="en-US" smtClean="0"/>
              <a:t>30 July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" y="1254868"/>
            <a:ext cx="84186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" y="1254868"/>
            <a:ext cx="8418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Single Framework for both Web service and web application automation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Customized HTML report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Improves </a:t>
            </a:r>
            <a:r>
              <a:rPr lang="en-US" dirty="0"/>
              <a:t>test structuring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/>
              <a:t>Minimum usage of code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/>
              <a:t>Less Maintenance </a:t>
            </a:r>
            <a:r>
              <a:rPr lang="en-US" dirty="0" smtClean="0"/>
              <a:t>effort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Improves re-usability</a:t>
            </a:r>
          </a:p>
        </p:txBody>
      </p:sp>
    </p:spTree>
    <p:extLst>
      <p:ext uri="{BB962C8B-B14F-4D97-AF65-F5344CB8AC3E}">
        <p14:creationId xmlns:p14="http://schemas.microsoft.com/office/powerpoint/2010/main" val="22638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8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_PPT_2013_120213">
  <a:themeElements>
    <a:clrScheme name="GE_2013_ORANGE">
      <a:dk1>
        <a:srgbClr val="454545"/>
      </a:dk1>
      <a:lt1>
        <a:sysClr val="window" lastClr="FFFFFF"/>
      </a:lt1>
      <a:dk2>
        <a:srgbClr val="E8610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_Green">
  <a:themeElements>
    <a:clrScheme name="GE_2013_GREEN">
      <a:dk1>
        <a:srgbClr val="454545"/>
      </a:dk1>
      <a:lt1>
        <a:sysClr val="window" lastClr="FFFFFF"/>
      </a:lt1>
      <a:dk2>
        <a:srgbClr val="2B931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E_Purple">
  <a:themeElements>
    <a:clrScheme name="GE_2013_PURPLE">
      <a:dk1>
        <a:srgbClr val="454545"/>
      </a:dk1>
      <a:lt1>
        <a:sysClr val="window" lastClr="FFFFFF"/>
      </a:lt1>
      <a:dk2>
        <a:srgbClr val="463C82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E_Red">
  <a:themeElements>
    <a:clrScheme name="GE_2013_RED">
      <a:dk1>
        <a:srgbClr val="454545"/>
      </a:dk1>
      <a:lt1>
        <a:sysClr val="window" lastClr="FFFFFF"/>
      </a:lt1>
      <a:dk2>
        <a:srgbClr val="B4001E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GE_Gray">
  <a:themeElements>
    <a:clrScheme name="GE_2013_GRAY">
      <a:dk1>
        <a:srgbClr val="454545"/>
      </a:dk1>
      <a:lt1>
        <a:sysClr val="window" lastClr="FFFFFF"/>
      </a:lt1>
      <a:dk2>
        <a:srgbClr val="454545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GE_PPT_2013_120213</Template>
  <TotalTime>8046</TotalTime>
  <Words>395</Words>
  <Application>Microsoft Office PowerPoint</Application>
  <PresentationFormat>On-screen Show (4:3)</PresentationFormat>
  <Paragraphs>106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GE_PPT_2013_120213</vt:lpstr>
      <vt:lpstr>GE_Green</vt:lpstr>
      <vt:lpstr>GE_Blue</vt:lpstr>
      <vt:lpstr>GE_Purple</vt:lpstr>
      <vt:lpstr>GE_Red</vt:lpstr>
      <vt:lpstr>GE_Gray</vt:lpstr>
      <vt:lpstr>Test Automation</vt:lpstr>
      <vt:lpstr>Agenda</vt:lpstr>
      <vt:lpstr>Introduction </vt:lpstr>
      <vt:lpstr>As-is Process - Testing</vt:lpstr>
      <vt:lpstr> To be process - Automation</vt:lpstr>
      <vt:lpstr> Automation Capabilities</vt:lpstr>
      <vt:lpstr>Framework Overview – POC (Alfresco)</vt:lpstr>
      <vt:lpstr> Benefits</vt:lpstr>
      <vt:lpstr>PowerPoint Presentation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Report</dc:title>
  <dc:creator>Palanivel Krishnan</dc:creator>
  <cp:lastModifiedBy>Palanivel Krishnan</cp:lastModifiedBy>
  <cp:revision>1035</cp:revision>
  <cp:lastPrinted>2013-11-15T17:54:06Z</cp:lastPrinted>
  <dcterms:created xsi:type="dcterms:W3CDTF">2014-04-02T05:25:06Z</dcterms:created>
  <dcterms:modified xsi:type="dcterms:W3CDTF">2015-07-30T10:06:29Z</dcterms:modified>
</cp:coreProperties>
</file>