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heme/theme2.xml" ContentType="application/vnd.openxmlformats-officedocument.them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39" r:id="rId2"/>
    <p:sldMasterId id="2147483946" r:id="rId3"/>
  </p:sldMasterIdLst>
  <p:notesMasterIdLst>
    <p:notesMasterId r:id="rId12"/>
  </p:notesMasterIdLst>
  <p:handoutMasterIdLst>
    <p:handoutMasterId r:id="rId13"/>
  </p:handoutMasterIdLst>
  <p:sldIdLst>
    <p:sldId id="356" r:id="rId4"/>
    <p:sldId id="357" r:id="rId5"/>
    <p:sldId id="364" r:id="rId6"/>
    <p:sldId id="358" r:id="rId7"/>
    <p:sldId id="360" r:id="rId8"/>
    <p:sldId id="361" r:id="rId9"/>
    <p:sldId id="362" r:id="rId10"/>
    <p:sldId id="363" r:id="rId11"/>
  </p:sldIdLst>
  <p:sldSz cx="9906000" cy="6858000" type="A4"/>
  <p:notesSz cx="6797675" cy="9874250"/>
  <p:custDataLst>
    <p:tags r:id="rId14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2BFAF"/>
    <a:srgbClr val="ACB7B2"/>
    <a:srgbClr val="AF1C63"/>
    <a:srgbClr val="6A9529"/>
    <a:srgbClr val="00A0D6"/>
    <a:srgbClr val="0085B3"/>
    <a:srgbClr val="005B7C"/>
    <a:srgbClr val="909090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162" autoAdjust="0"/>
    <p:restoredTop sz="94518" autoAdjust="0"/>
  </p:normalViewPr>
  <p:slideViewPr>
    <p:cSldViewPr snapToGrid="0">
      <p:cViewPr>
        <p:scale>
          <a:sx n="100" d="100"/>
          <a:sy n="100" d="100"/>
        </p:scale>
        <p:origin x="-768" y="6"/>
      </p:cViewPr>
      <p:guideLst>
        <p:guide orient="horz"/>
        <p:guide pos="57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304" y="2448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© 2014 Capgemini. All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18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10/31/2016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5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4.jpeg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tags" Target="../tags/tag13.xml"/><Relationship Id="rId11" Type="http://schemas.openxmlformats.org/officeDocument/2006/relationships/image" Target="../media/image1.emf"/><Relationship Id="rId5" Type="http://schemas.openxmlformats.org/officeDocument/2006/relationships/tags" Target="../tags/tag12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1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56.xml"/><Relationship Id="rId7" Type="http://schemas.openxmlformats.org/officeDocument/2006/relationships/oleObject" Target="../embeddings/oleObject14.bin"/><Relationship Id="rId2" Type="http://schemas.openxmlformats.org/officeDocument/2006/relationships/tags" Target="../tags/tag5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7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59.xml"/><Relationship Id="rId7" Type="http://schemas.openxmlformats.org/officeDocument/2006/relationships/oleObject" Target="../embeddings/oleObject15.bin"/><Relationship Id="rId2" Type="http://schemas.openxmlformats.org/officeDocument/2006/relationships/tags" Target="../tags/tag5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jpeg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6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4.jpeg"/><Relationship Id="rId2" Type="http://schemas.openxmlformats.org/officeDocument/2006/relationships/tags" Target="../tags/tag15.xml"/><Relationship Id="rId1" Type="http://schemas.openxmlformats.org/officeDocument/2006/relationships/vmlDrawing" Target="../drawings/vmlDrawing3.vml"/><Relationship Id="rId6" Type="http://schemas.openxmlformats.org/officeDocument/2006/relationships/tags" Target="../tags/tag19.xml"/><Relationship Id="rId11" Type="http://schemas.openxmlformats.org/officeDocument/2006/relationships/image" Target="../media/image1.emf"/><Relationship Id="rId5" Type="http://schemas.openxmlformats.org/officeDocument/2006/relationships/tags" Target="../tags/tag18.xml"/><Relationship Id="rId10" Type="http://schemas.openxmlformats.org/officeDocument/2006/relationships/oleObject" Target="../embeddings/oleObject3.bin"/><Relationship Id="rId4" Type="http://schemas.openxmlformats.org/officeDocument/2006/relationships/tags" Target="../tags/tag17.xml"/><Relationship Id="rId9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2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4.vml"/><Relationship Id="rId6" Type="http://schemas.openxmlformats.org/officeDocument/2006/relationships/tags" Target="../tags/tag25.xml"/><Relationship Id="rId11" Type="http://schemas.openxmlformats.org/officeDocument/2006/relationships/image" Target="../media/image1.emf"/><Relationship Id="rId5" Type="http://schemas.openxmlformats.org/officeDocument/2006/relationships/tags" Target="../tags/tag24.xml"/><Relationship Id="rId10" Type="http://schemas.openxmlformats.org/officeDocument/2006/relationships/oleObject" Target="../embeddings/oleObject4.bin"/><Relationship Id="rId4" Type="http://schemas.openxmlformats.org/officeDocument/2006/relationships/tags" Target="../tags/tag23.xml"/><Relationship Id="rId9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7.xml"/><Relationship Id="rId7" Type="http://schemas.openxmlformats.org/officeDocument/2006/relationships/oleObject" Target="../embeddings/oleObject5.bin"/><Relationship Id="rId2" Type="http://schemas.openxmlformats.org/officeDocument/2006/relationships/tags" Target="../tags/tag26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1.emf"/><Relationship Id="rId2" Type="http://schemas.openxmlformats.org/officeDocument/2006/relationships/tags" Target="../tags/tag3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7.bin"/><Relationship Id="rId2" Type="http://schemas.openxmlformats.org/officeDocument/2006/relationships/tags" Target="../tags/tag33.xml"/><Relationship Id="rId1" Type="http://schemas.openxmlformats.org/officeDocument/2006/relationships/vmlDrawing" Target="../drawings/vmlDrawing7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8.xml"/><Relationship Id="rId7" Type="http://schemas.openxmlformats.org/officeDocument/2006/relationships/oleObject" Target="../embeddings/oleObject8.bin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vmlDrawing" Target="../drawings/vmlDrawing9.v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10" Type="http://schemas.openxmlformats.org/officeDocument/2006/relationships/image" Target="../media/image1.emf"/><Relationship Id="rId4" Type="http://schemas.openxmlformats.org/officeDocument/2006/relationships/tags" Target="../tags/tag43.xml"/><Relationship Id="rId9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shutterstock_117698956.jpg"/>
          <p:cNvPicPr>
            <a:picLocks noChangeAspect="1"/>
          </p:cNvPicPr>
          <p:nvPr userDrawn="1"/>
        </p:nvPicPr>
        <p:blipFill>
          <a:blip r:embed="rId9" cstate="email">
            <a:lum bright="-31000" contrast="-40000"/>
          </a:blip>
          <a:srcRect r="15033" b="28591"/>
          <a:stretch>
            <a:fillRect/>
          </a:stretch>
        </p:blipFill>
        <p:spPr>
          <a:xfrm>
            <a:off x="0" y="1307812"/>
            <a:ext cx="9906000" cy="555018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59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3094063"/>
            <a:ext cx="9906000" cy="1031357"/>
          </a:xfrm>
        </p:spPr>
        <p:txBody>
          <a:bodyPr vert="horz" lIns="36000" tIns="36000" rIns="360000" bIns="36000" rtlCol="0" anchor="t">
            <a:noAutofit/>
          </a:bodyPr>
          <a:lstStyle>
            <a:lvl1pPr marL="361950" indent="0" algn="l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0" y="4184562"/>
            <a:ext cx="9906000" cy="1004115"/>
          </a:xfrm>
        </p:spPr>
        <p:txBody>
          <a:bodyPr vert="horz" lIns="36000" tIns="36000" rIns="360000" bIns="36000" rtlCol="0">
            <a:noAutofit/>
          </a:bodyPr>
          <a:lstStyle>
            <a:lvl1pPr marL="361950" indent="0" algn="l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5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6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0" name="Image 9" descr="Capgemini_logo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pic>
        <p:nvPicPr>
          <p:cNvPr id="12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8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51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shutterstock_117698956.jpg"/>
          <p:cNvPicPr>
            <a:picLocks noChangeAspect="1"/>
          </p:cNvPicPr>
          <p:nvPr userDrawn="1"/>
        </p:nvPicPr>
        <p:blipFill>
          <a:blip r:embed="rId6" cstate="email">
            <a:lum bright="-31000" contrast="-40000"/>
          </a:blip>
          <a:srcRect r="15033" b="28591"/>
          <a:stretch>
            <a:fillRect/>
          </a:stretch>
        </p:blipFill>
        <p:spPr>
          <a:xfrm>
            <a:off x="0" y="1307812"/>
            <a:ext cx="9906000" cy="555018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0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ppt_Business_shutterstock_95102881.jpg"/>
          <p:cNvPicPr>
            <a:picLocks noChangeAspect="1"/>
          </p:cNvPicPr>
          <p:nvPr userDrawn="1"/>
        </p:nvPicPr>
        <p:blipFill>
          <a:blip r:embed="rId6" cstate="email"/>
          <a:stretch>
            <a:fillRect/>
          </a:stretch>
        </p:blipFill>
        <p:spPr>
          <a:xfrm>
            <a:off x="0" y="0"/>
            <a:ext cx="9906000" cy="660099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2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8230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t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shutterstock_117698956.jpg"/>
          <p:cNvPicPr>
            <a:picLocks noChangeAspect="1"/>
          </p:cNvPicPr>
          <p:nvPr userDrawn="1"/>
        </p:nvPicPr>
        <p:blipFill>
          <a:blip r:embed="rId9" cstate="email">
            <a:lum bright="-31000" contrast="-40000"/>
          </a:blip>
          <a:srcRect r="15033" b="28591"/>
          <a:stretch>
            <a:fillRect/>
          </a:stretch>
        </p:blipFill>
        <p:spPr>
          <a:xfrm>
            <a:off x="0" y="1307812"/>
            <a:ext cx="9906000" cy="555018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35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3094063"/>
            <a:ext cx="9906000" cy="1031357"/>
          </a:xfrm>
        </p:spPr>
        <p:txBody>
          <a:bodyPr vert="horz" lIns="36000" tIns="36000" rIns="360000" bIns="36000" rtlCol="0" anchor="t">
            <a:noAutofit/>
          </a:bodyPr>
          <a:lstStyle>
            <a:lvl1pPr marL="361950" indent="0" algn="l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0" y="4184562"/>
            <a:ext cx="9906000" cy="1004115"/>
          </a:xfrm>
        </p:spPr>
        <p:txBody>
          <a:bodyPr vert="horz" lIns="36000" tIns="36000" rIns="360000" bIns="36000" rtlCol="0">
            <a:noAutofit/>
          </a:bodyPr>
          <a:lstStyle>
            <a:lvl1pPr marL="361950" indent="0" algn="l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5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6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0" name="Image 9" descr="Capgemini_logo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pic>
        <p:nvPicPr>
          <p:cNvPr id="12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9252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ppt_Business_shutterstock_95102881.jpg"/>
          <p:cNvPicPr>
            <a:picLocks noChangeAspect="1"/>
          </p:cNvPicPr>
          <p:nvPr userDrawn="1"/>
        </p:nvPicPr>
        <p:blipFill>
          <a:blip r:embed="rId8" cstate="email"/>
          <a:stretch>
            <a:fillRect/>
          </a:stretch>
        </p:blipFill>
        <p:spPr>
          <a:xfrm>
            <a:off x="0" y="257002"/>
            <a:ext cx="9906000" cy="6600998"/>
          </a:xfrm>
          <a:prstGeom prst="rect">
            <a:avLst/>
          </a:prstGeom>
        </p:spPr>
      </p:pic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9906319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  <a:gd name="connsiteX0" fmla="*/ 0 w 10560223"/>
              <a:gd name="connsiteY0" fmla="*/ 0 h 2958168"/>
              <a:gd name="connsiteX1" fmla="*/ 10559467 w 10560223"/>
              <a:gd name="connsiteY1" fmla="*/ 0 h 2958168"/>
              <a:gd name="connsiteX2" fmla="*/ 10558969 w 10560223"/>
              <a:gd name="connsiteY2" fmla="*/ 1476338 h 2958168"/>
              <a:gd name="connsiteX3" fmla="*/ 9286406 w 10560223"/>
              <a:gd name="connsiteY3" fmla="*/ 2153103 h 2958168"/>
              <a:gd name="connsiteX4" fmla="*/ 2315370 w 10560223"/>
              <a:gd name="connsiteY4" fmla="*/ 2159512 h 2958168"/>
              <a:gd name="connsiteX5" fmla="*/ 1178701 w 10560223"/>
              <a:gd name="connsiteY5" fmla="*/ 2958168 h 2958168"/>
              <a:gd name="connsiteX6" fmla="*/ 1 w 10560223"/>
              <a:gd name="connsiteY6" fmla="*/ 2174065 h 2958168"/>
              <a:gd name="connsiteX7" fmla="*/ 0 w 10560223"/>
              <a:gd name="connsiteY7" fmla="*/ 0 h 2958168"/>
              <a:gd name="connsiteX0" fmla="*/ 0 w 10560223"/>
              <a:gd name="connsiteY0" fmla="*/ 0 h 2958168"/>
              <a:gd name="connsiteX1" fmla="*/ 10559467 w 10560223"/>
              <a:gd name="connsiteY1" fmla="*/ 0 h 2958168"/>
              <a:gd name="connsiteX2" fmla="*/ 10558969 w 10560223"/>
              <a:gd name="connsiteY2" fmla="*/ 1476338 h 2958168"/>
              <a:gd name="connsiteX3" fmla="*/ 9286406 w 10560223"/>
              <a:gd name="connsiteY3" fmla="*/ 2153103 h 2958168"/>
              <a:gd name="connsiteX4" fmla="*/ 2315370 w 10560223"/>
              <a:gd name="connsiteY4" fmla="*/ 2159512 h 2958168"/>
              <a:gd name="connsiteX5" fmla="*/ 1178701 w 10560223"/>
              <a:gd name="connsiteY5" fmla="*/ 2958168 h 2958168"/>
              <a:gd name="connsiteX6" fmla="*/ 1 w 10560223"/>
              <a:gd name="connsiteY6" fmla="*/ 2187159 h 2958168"/>
              <a:gd name="connsiteX7" fmla="*/ 0 w 10560223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3" h="2958168">
                <a:moveTo>
                  <a:pt x="0" y="0"/>
                </a:moveTo>
                <a:lnTo>
                  <a:pt x="10559467" y="0"/>
                </a:lnTo>
                <a:cubicBezTo>
                  <a:pt x="10559980" y="67600"/>
                  <a:pt x="10560223" y="1432923"/>
                  <a:pt x="10558969" y="1476338"/>
                </a:cubicBezTo>
                <a:cubicBezTo>
                  <a:pt x="10081573" y="2148347"/>
                  <a:pt x="9702992" y="2158423"/>
                  <a:pt x="9286406" y="2153103"/>
                </a:cubicBezTo>
                <a:lnTo>
                  <a:pt x="2315370" y="2159512"/>
                </a:lnTo>
                <a:cubicBezTo>
                  <a:pt x="1738156" y="2192654"/>
                  <a:pt x="1370310" y="2495346"/>
                  <a:pt x="1178701" y="2958168"/>
                </a:cubicBezTo>
                <a:cubicBezTo>
                  <a:pt x="880347" y="2254391"/>
                  <a:pt x="278641" y="2186281"/>
                  <a:pt x="1" y="2187159"/>
                </a:cubicBezTo>
                <a:cubicBezTo>
                  <a:pt x="2068" y="2151646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ln>
                <a:noFill/>
              </a:ln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-1" y="4263242"/>
            <a:ext cx="9904414" cy="1264400"/>
          </a:xfrm>
        </p:spPr>
        <p:txBody>
          <a:bodyPr vert="horz" lIns="720000" tIns="33059" rIns="33059" bIns="33059" rtlCol="0" anchor="t">
            <a:noAutofit/>
          </a:bodyPr>
          <a:lstStyle>
            <a:lvl1pPr algn="l" defTabSz="91434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3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0" y="5537446"/>
            <a:ext cx="9906000" cy="947750"/>
          </a:xfrm>
        </p:spPr>
        <p:txBody>
          <a:bodyPr vert="horz" lIns="720000" tIns="33059" rIns="33059" bIns="33059" rtlCol="0" anchor="t">
            <a:no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  <a:defRPr lang="fr-FR" sz="2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12" name="Rectangle 11"/>
          <p:cNvSpPr/>
          <p:nvPr userDrawn="1">
            <p:custDataLst>
              <p:tags r:id="rId6"/>
            </p:custDataLst>
          </p:nvPr>
        </p:nvSpPr>
        <p:spPr>
          <a:xfrm>
            <a:off x="7011195" y="698733"/>
            <a:ext cx="2160000" cy="632086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r>
              <a:rPr lang="en-US" sz="1300" dirty="0" smtClean="0">
                <a:solidFill>
                  <a:schemeClr val="tx2">
                    <a:lumMod val="75000"/>
                  </a:schemeClr>
                </a:solidFill>
              </a:rPr>
              <a:t>Insert Client/Partner 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637704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3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reeform 4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12" name="Image 11" descr="HandsPanel_shutterstock_72073621.png"/>
          <p:cNvPicPr>
            <a:picLocks noChangeAspect="1"/>
          </p:cNvPicPr>
          <p:nvPr userDrawn="1"/>
        </p:nvPicPr>
        <p:blipFill>
          <a:blip r:embed="rId9" cstate="email"/>
          <a:srcRect b="8012"/>
          <a:stretch>
            <a:fillRect/>
          </a:stretch>
        </p:blipFill>
        <p:spPr>
          <a:xfrm>
            <a:off x="-1" y="855023"/>
            <a:ext cx="9904413" cy="5522026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sz="quarter" idx="10" hasCustomPrompt="1"/>
            <p:custDataLst>
              <p:tags r:id="rId5"/>
            </p:custDataLst>
          </p:nvPr>
        </p:nvSpPr>
        <p:spPr>
          <a:xfrm>
            <a:off x="2861953" y="1442605"/>
            <a:ext cx="4441372" cy="3533155"/>
          </a:xfrm>
        </p:spPr>
        <p:txBody>
          <a:bodyPr/>
          <a:lstStyle>
            <a:lvl1pPr>
              <a:defRPr/>
            </a:lvl1pPr>
            <a:lvl2pPr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3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0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6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8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50.xml"/><Relationship Id="rId7" Type="http://schemas.openxmlformats.org/officeDocument/2006/relationships/oleObject" Target="../embeddings/oleObject12.bin"/><Relationship Id="rId2" Type="http://schemas.openxmlformats.org/officeDocument/2006/relationships/vmlDrawing" Target="../drawings/vmlDrawing12.vml"/><Relationship Id="rId1" Type="http://schemas.openxmlformats.org/officeDocument/2006/relationships/theme" Target="../theme/theme2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3.bin"/><Relationship Id="rId5" Type="http://schemas.openxmlformats.org/officeDocument/2006/relationships/tags" Target="../tags/tag54.xml"/><Relationship Id="rId4" Type="http://schemas.openxmlformats.org/officeDocument/2006/relationships/vmlDrawing" Target="../drawings/vmlDrawing13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" name="think-cell Slide" r:id="rId22" imgW="360" imgH="360" progId="">
                  <p:embed/>
                </p:oleObj>
              </mc:Choice>
              <mc:Fallback>
                <p:oleObj name="think-cell Slide" r:id="rId22" imgW="360" imgH="360" progId="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Ramanagouda Mudnur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8"/>
            </p:custDataLst>
          </p:nvPr>
        </p:nvSpPr>
        <p:spPr>
          <a:xfrm>
            <a:off x="9567490" y="6661691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741830" y="6623403"/>
            <a:ext cx="266064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©Capgemini 2014.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1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8184" y="6419977"/>
            <a:ext cx="1440000" cy="343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4" r:id="rId2"/>
    <p:sldLayoutId id="2147483928" r:id="rId3"/>
    <p:sldLayoutId id="2147483969" r:id="rId4"/>
    <p:sldLayoutId id="2147483965" r:id="rId5"/>
    <p:sldLayoutId id="2147483966" r:id="rId6"/>
    <p:sldLayoutId id="2147483962" r:id="rId7"/>
    <p:sldLayoutId id="2147483963" r:id="rId8"/>
    <p:sldLayoutId id="2147483968" r:id="rId9"/>
    <p:sldLayoutId id="2147483964" r:id="rId10"/>
    <p:sldLayoutId id="2147483934" r:id="rId11"/>
    <p:sldLayoutId id="2147483973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" name="Rectangle 7"/>
          <p:cNvSpPr/>
          <p:nvPr>
            <p:custDataLst>
              <p:tags r:id="rId4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chemeClr val="tx1"/>
              </a:gs>
              <a:gs pos="50000">
                <a:schemeClr val="tx1">
                  <a:lumMod val="90000"/>
                  <a:lumOff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3" name="Image 12" descr="Capgemini_logo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7567" y="1014965"/>
            <a:ext cx="2880000" cy="686046"/>
          </a:xfrm>
          <a:prstGeom prst="rect">
            <a:avLst/>
          </a:prstGeom>
        </p:spPr>
      </p:pic>
      <p:sp>
        <p:nvSpPr>
          <p:cNvPr id="14" name="Rectangle 13"/>
          <p:cNvSpPr/>
          <p:nvPr>
            <p:custDataLst>
              <p:tags r:id="rId5"/>
            </p:custDataLst>
          </p:nvPr>
        </p:nvSpPr>
        <p:spPr>
          <a:xfrm>
            <a:off x="5523917" y="6410445"/>
            <a:ext cx="4382083" cy="251430"/>
          </a:xfrm>
          <a:prstGeom prst="rect">
            <a:avLst/>
          </a:prstGeom>
        </p:spPr>
        <p:txBody>
          <a:bodyPr wrap="square" lIns="33059" tIns="33059" rIns="720000" bIns="33059" anchor="b" anchorCtr="0">
            <a:spAutoFit/>
          </a:bodyPr>
          <a:lstStyle/>
          <a:p>
            <a:pPr algn="r"/>
            <a:r>
              <a:rPr lang="en-US" sz="600" dirty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</a:t>
            </a:r>
            <a:r>
              <a:rPr lang="en-US" sz="600" dirty="0" smtClean="0">
                <a:solidFill>
                  <a:schemeClr val="bg1"/>
                </a:solidFill>
                <a:latin typeface="Arial"/>
                <a:cs typeface="Arial"/>
              </a:rPr>
              <a:t>proprietary.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81413" algn="l"/>
              </a:tabLst>
              <a:defRPr/>
            </a:pPr>
            <a:r>
              <a:rPr lang="en-US" sz="60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600" dirty="0">
                <a:solidFill>
                  <a:schemeClr val="bg1"/>
                </a:solidFill>
                <a:latin typeface="Arial"/>
                <a:cs typeface="Arial"/>
              </a:rPr>
              <a:t>Capgemini. All rights </a:t>
            </a:r>
            <a:r>
              <a:rPr lang="en-US" sz="600" dirty="0" smtClean="0">
                <a:solidFill>
                  <a:schemeClr val="bg1"/>
                </a:solidFill>
                <a:latin typeface="Arial"/>
                <a:cs typeface="Arial"/>
              </a:rPr>
              <a:t>reserved.</a:t>
            </a:r>
            <a:endParaRPr lang="en-US" sz="600" b="1" kern="0" noProof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>
            <p:custDataLst>
              <p:tags r:id="rId6"/>
            </p:custDataLst>
          </p:nvPr>
        </p:nvSpPr>
        <p:spPr>
          <a:xfrm>
            <a:off x="7031625" y="1031248"/>
            <a:ext cx="2160000" cy="632086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r>
              <a:rPr lang="en-US" sz="1300" dirty="0" smtClean="0">
                <a:solidFill>
                  <a:schemeClr val="tx2">
                    <a:lumMod val="75000"/>
                  </a:schemeClr>
                </a:solidFill>
              </a:rPr>
              <a:t>Insert Client/Partner 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5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49" r:id="rId2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6824" y="3094064"/>
            <a:ext cx="7229475" cy="820712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PROTRACTOR TOOL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" name="Picture 2" descr="Image result for protractor angularjs image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9075" y="762000"/>
            <a:ext cx="55816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182033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 smtClean="0"/>
              <a:t>                            </a:t>
            </a:r>
            <a:r>
              <a:rPr lang="en-US" dirty="0" smtClean="0">
                <a:effectLst>
                  <a:reflection blurRad="6350" stA="50000" endA="300" endPos="50000" dist="60007" dir="5400000" sy="-100000" algn="bl" rotWithShape="0"/>
                </a:effectLst>
              </a:rPr>
              <a:t>Introduction</a:t>
            </a:r>
            <a:endParaRPr lang="en-US" dirty="0"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8050" lvl="1" indent="-436563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v"/>
            </a:pPr>
            <a:r>
              <a:rPr lang="en-US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</a:rPr>
              <a:t>Protractor </a:t>
            </a:r>
            <a:r>
              <a:rPr lang="en-US" altLang="en-US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</a:rPr>
              <a:t>is a node.js framework that sits on top of the Selenium/</a:t>
            </a:r>
            <a:r>
              <a:rPr lang="en-US" altLang="en-US" sz="20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</a:rPr>
              <a:t>Webdriver</a:t>
            </a:r>
            <a:r>
              <a:rPr lang="en-US" altLang="en-US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</a:rPr>
              <a:t> APIs.</a:t>
            </a:r>
          </a:p>
          <a:p>
            <a:pPr marL="908050" lvl="1" indent="-436563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v"/>
            </a:pPr>
            <a:r>
              <a:rPr lang="en-US" altLang="en-US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</a:rPr>
              <a:t>Protractor is an end-to-end testing framework specially designed to perform automation testing on </a:t>
            </a:r>
            <a:r>
              <a:rPr lang="en-US" altLang="en-US" sz="20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</a:rPr>
              <a:t>AngularJS</a:t>
            </a:r>
            <a:r>
              <a:rPr lang="en-US" altLang="en-US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</a:rPr>
              <a:t> based web applications.</a:t>
            </a:r>
          </a:p>
          <a:p>
            <a:pPr marL="908050" lvl="1" indent="-436563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v"/>
            </a:pPr>
            <a:r>
              <a:rPr lang="en-US" altLang="en-US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</a:rPr>
              <a:t>Integrated with powerful tools such as </a:t>
            </a:r>
            <a:r>
              <a:rPr lang="en-US" altLang="en-US" sz="20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</a:rPr>
              <a:t>NodeJS</a:t>
            </a:r>
            <a:r>
              <a:rPr lang="en-US" altLang="en-US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</a:rPr>
              <a:t>, Selenium, </a:t>
            </a:r>
            <a:r>
              <a:rPr lang="en-US" altLang="en-US" sz="20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</a:rPr>
              <a:t>Webdriver</a:t>
            </a:r>
            <a:r>
              <a:rPr lang="en-US" altLang="en-US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</a:rPr>
              <a:t>, Jasmine, Cucumber and Mocha.</a:t>
            </a:r>
          </a:p>
          <a:p>
            <a:pPr marL="908050" lvl="1" indent="-436563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v"/>
            </a:pPr>
            <a:r>
              <a:rPr lang="en-US" altLang="en-US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</a:rPr>
              <a:t>Protractor execution is faster than the selenium tool.</a:t>
            </a:r>
          </a:p>
          <a:p>
            <a:pPr marL="908050" lvl="1" indent="-436563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v"/>
            </a:pPr>
            <a:r>
              <a:rPr lang="en-US" altLang="en-US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</a:rPr>
              <a:t>Protractor supports </a:t>
            </a:r>
            <a:r>
              <a:rPr lang="en-US" altLang="en-US" sz="20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</a:rPr>
              <a:t>AngularJS</a:t>
            </a:r>
            <a:r>
              <a:rPr lang="en-US" altLang="en-US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</a:rPr>
              <a:t> and also Non </a:t>
            </a:r>
            <a:r>
              <a:rPr lang="en-US" altLang="en-US" sz="20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</a:rPr>
              <a:t>AngularJS</a:t>
            </a:r>
            <a:r>
              <a:rPr lang="en-US" altLang="en-US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</a:rPr>
              <a:t> applications.</a:t>
            </a:r>
          </a:p>
          <a:p>
            <a:pPr marL="908050" lvl="1" indent="-436563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v"/>
            </a:pPr>
            <a:r>
              <a:rPr lang="en-US" altLang="en-US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</a:rPr>
              <a:t>Protractor allows tests to be organized based on Jasmine, thus allowing you to write both unit and functional tests on Jasmine.</a:t>
            </a:r>
          </a:p>
          <a:p>
            <a:pPr marL="908050" lvl="1" indent="-436563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v"/>
            </a:pPr>
            <a:r>
              <a:rPr lang="en-US" altLang="en-US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</a:rPr>
              <a:t>It runs on real browsers and headless browsers(</a:t>
            </a:r>
            <a:r>
              <a:rPr lang="en-US" altLang="en-US" sz="20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</a:rPr>
              <a:t>pantamjs</a:t>
            </a:r>
            <a:r>
              <a:rPr lang="en-US" altLang="en-US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</a:rPr>
              <a:t>).</a:t>
            </a:r>
          </a:p>
          <a:p>
            <a:pPr marL="908050" lvl="1" indent="-436563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Installing Eclipse and Turn plug-in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501976"/>
            <a:ext cx="9438125" cy="474642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running protractor tests using eclipse we need to configure Turn Eclipse IDE, Please fallow below steps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Protractor plug-in in eclipse:</a:t>
            </a:r>
          </a:p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Help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Eclipse Market place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Search for tern.java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Install Tern Eclipse IDE and Accept the License </a:t>
            </a:r>
          </a:p>
          <a:p>
            <a:endParaRPr lang="en-US" dirty="0"/>
          </a:p>
        </p:txBody>
      </p:sp>
      <p:pic>
        <p:nvPicPr>
          <p:cNvPr id="7" name="Content Placeholder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74" y="3829050"/>
            <a:ext cx="6810376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               Understanding Describe and It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Describe block used to describe the scenario of the tests.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Describe block contains single or multiple ‘It’ blocks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Describe block can also contains other Describe block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block is nothing but a Test case and It contains actual tests/Functionality of the particular test case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Syntax:-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describe('Test scenario description', function(){</a:t>
            </a:r>
          </a:p>
          <a:p>
            <a:pPr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it('Test case Name', function() {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  });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});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0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Different locators in protractor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a massive increase in locator strategies in protractor tool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Locators which are inherited from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webdriver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By.id      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Syntx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:- element(By.id('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userName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')).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sendKeys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('mercury');</a:t>
            </a:r>
          </a:p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By.Name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Syntx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:- element(By.id(‘password')).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sendKeys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('mercury');</a:t>
            </a:r>
          </a:p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By.className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By.linkText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By.partialLinkText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By.tagName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By.Xpath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By.css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Different locators in protractor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Additional locators for protractor</a:t>
            </a:r>
          </a:p>
          <a:p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By.binding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Syntax:-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Syntax:- element(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by.binding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(“attribute value”).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getText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().then(function(text){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console.log(“Result is : “ +text);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});</a:t>
            </a:r>
          </a:p>
          <a:p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By.repeater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(Find elements inside an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-repeat)</a:t>
            </a:r>
          </a:p>
          <a:p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By.buttontext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By.model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Element.all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beforeEach</a:t>
            </a:r>
            <a:r>
              <a:rPr lang="en-US" dirty="0" smtClean="0"/>
              <a:t> and </a:t>
            </a:r>
            <a:r>
              <a:rPr lang="en-US" dirty="0" err="1" smtClean="0"/>
              <a:t>afterEach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 common code we want to execute before each “It” block we can write that code in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beforeEach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block. 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beforeEach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(function() {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// Handling for Non-angular  web application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browser.ignoreSynchronization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= true;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browser.driver.manage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().window().maximize();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});</a:t>
            </a: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 common code we want to execute after each “It” block we can write that code in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afterEach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block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Example: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afterEach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(function() {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//Ignore synchronization for non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angularjas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web application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browser.ignoreSynchronization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= false;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});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Creating Test Suites and running selective test cases/All test cases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suites: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smoke: ['../smoke/test_spec.js'],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regression: ['../regression/test_spec.js'],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//functional: ['../functional/test_spec.js'],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//all: ['../!*!/test_spec.js'],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},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command for running smoke suite :- protractor conf.js --suite=smoke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 for running smoke and regression suite :- protractor conf.js --suite=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smoke,regression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NwU4xmu067zPIEvqpC5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NwU4xmu067zPIEvqpC5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pt_Template_Co-Branded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ppt_Template_Co-Branded</Template>
  <TotalTime>1620</TotalTime>
  <Words>368</Words>
  <Application>Microsoft Office PowerPoint</Application>
  <PresentationFormat>A4 Paper (210x297 mm)</PresentationFormat>
  <Paragraphs>73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ppt_Template_Co-Branded</vt:lpstr>
      <vt:lpstr>Closing slides</vt:lpstr>
      <vt:lpstr>Section break</vt:lpstr>
      <vt:lpstr>think-cell Slide</vt:lpstr>
      <vt:lpstr>PROTRACTOR TOOL</vt:lpstr>
      <vt:lpstr>                            Introduction</vt:lpstr>
      <vt:lpstr>Installing Eclipse and Turn plug-in</vt:lpstr>
      <vt:lpstr>               Understanding Describe and It blocks</vt:lpstr>
      <vt:lpstr> Different locators in protractor</vt:lpstr>
      <vt:lpstr>Different locators in protractor</vt:lpstr>
      <vt:lpstr>beforeEach and afterEach block</vt:lpstr>
      <vt:lpstr>Creating Test Suites and running selective test cases/All test cases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CoE MBR - AT</dc:title>
  <dc:subject>Co-branded</dc:subject>
  <dc:creator>Bhavesh Parikh</dc:creator>
  <cp:lastModifiedBy>Radha Manchikalapati</cp:lastModifiedBy>
  <cp:revision>179</cp:revision>
  <dcterms:created xsi:type="dcterms:W3CDTF">2016-02-16T10:38:38Z</dcterms:created>
  <dcterms:modified xsi:type="dcterms:W3CDTF">2016-10-31T05:51:09Z</dcterms:modified>
</cp:coreProperties>
</file>