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4" r:id="rId3"/>
    <p:sldId id="276" r:id="rId4"/>
    <p:sldId id="277" r:id="rId5"/>
    <p:sldId id="257" r:id="rId6"/>
    <p:sldId id="261" r:id="rId7"/>
    <p:sldId id="263" r:id="rId8"/>
    <p:sldId id="273" r:id="rId9"/>
    <p:sldId id="272" r:id="rId10"/>
    <p:sldId id="267" r:id="rId11"/>
    <p:sldId id="258" r:id="rId12"/>
    <p:sldId id="268" r:id="rId13"/>
    <p:sldId id="259" r:id="rId14"/>
    <p:sldId id="262" r:id="rId15"/>
    <p:sldId id="278" r:id="rId16"/>
    <p:sldId id="269" r:id="rId17"/>
    <p:sldId id="270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43" autoAdjust="0"/>
  </p:normalViewPr>
  <p:slideViewPr>
    <p:cSldViewPr snapToGrid="0" snapToObjects="1">
      <p:cViewPr varScale="1">
        <p:scale>
          <a:sx n="102" d="100"/>
          <a:sy n="102" d="100"/>
        </p:scale>
        <p:origin x="-18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2952926"/>
            <a:ext cx="9144000" cy="2257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3020659"/>
            <a:ext cx="9144000" cy="38373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2089"/>
            <a:ext cx="9144000" cy="225778"/>
          </a:xfrm>
          <a:prstGeom prst="rect">
            <a:avLst/>
          </a:prstGeom>
          <a:solidFill>
            <a:srgbClr val="036A81"/>
          </a:solidFill>
          <a:ln>
            <a:solidFill>
              <a:srgbClr val="036A8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25778"/>
          </a:xfrm>
          <a:prstGeom prst="rect">
            <a:avLst/>
          </a:prstGeom>
          <a:solidFill>
            <a:srgbClr val="05AAB3"/>
          </a:solidFill>
          <a:ln>
            <a:solidFill>
              <a:srgbClr val="05AAB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rrow-only_white.png"/>
          <p:cNvPicPr>
            <a:picLocks noChangeAspect="1"/>
          </p:cNvPicPr>
          <p:nvPr/>
        </p:nvPicPr>
        <p:blipFill>
          <a:blip r:embed="rId2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61" y="3585191"/>
            <a:ext cx="3849764" cy="2630841"/>
          </a:xfrm>
          <a:prstGeom prst="rect">
            <a:avLst/>
          </a:prstGeom>
        </p:spPr>
      </p:pic>
      <p:pic>
        <p:nvPicPr>
          <p:cNvPr id="8" name="Picture 7" descr="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46" y="1091793"/>
            <a:ext cx="2359025" cy="1028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943" y="3300059"/>
            <a:ext cx="7772400" cy="147002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3543" y="4900612"/>
            <a:ext cx="6400800" cy="826911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7159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8373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451600"/>
            <a:ext cx="91440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05574" y="6604000"/>
            <a:ext cx="1943100" cy="18097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9800" y="6604000"/>
            <a:ext cx="495299" cy="180975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0" y="0"/>
            <a:ext cx="9144000" cy="223516"/>
          </a:xfrm>
          <a:prstGeom prst="rect">
            <a:avLst/>
          </a:prstGeom>
          <a:solidFill>
            <a:srgbClr val="05AAB3"/>
          </a:solidFill>
          <a:ln>
            <a:solidFill>
              <a:srgbClr val="05AAB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22351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9" y="6519862"/>
            <a:ext cx="633442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6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5AAB3"/>
          </a:solidFill>
          <a:ln>
            <a:solidFill>
              <a:srgbClr val="05AAB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190733"/>
            <a:ext cx="9144000" cy="2472267"/>
          </a:xfrm>
          <a:prstGeom prst="rect">
            <a:avLst/>
          </a:prstGeom>
          <a:solidFill>
            <a:srgbClr val="036A81"/>
          </a:solidFill>
          <a:ln>
            <a:solidFill>
              <a:srgbClr val="036A8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654300"/>
            <a:ext cx="7772400" cy="1362075"/>
          </a:xfrm>
        </p:spPr>
        <p:txBody>
          <a:bodyPr anchor="ctr"/>
          <a:lstStyle>
            <a:lvl1pPr algn="ctr">
              <a:defRPr sz="4000" b="0" cap="none">
                <a:solidFill>
                  <a:srgbClr val="A0ECE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logo_white.png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5892800"/>
            <a:ext cx="1802566" cy="78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5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8029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6427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6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91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40272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451600"/>
            <a:ext cx="91440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V="1">
            <a:off x="0" y="0"/>
            <a:ext cx="9144000" cy="223516"/>
          </a:xfrm>
          <a:prstGeom prst="rect">
            <a:avLst/>
          </a:prstGeom>
          <a:solidFill>
            <a:srgbClr val="05AAB3"/>
          </a:solidFill>
          <a:ln>
            <a:solidFill>
              <a:srgbClr val="05AAB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22351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logo_rgb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9" y="6519862"/>
            <a:ext cx="633442" cy="276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6200"/>
            <a:ext cx="8229600" cy="477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4452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6300" y="6445250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94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000" b="0" i="0" kern="1200">
          <a:solidFill>
            <a:schemeClr val="tx1">
              <a:lumMod val="75000"/>
              <a:lumOff val="25000"/>
            </a:schemeClr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5AAB3"/>
        </a:buClr>
        <a:buFont typeface="Wingdings" charset="2"/>
        <a:buChar char="§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5AAB3"/>
        </a:buClr>
        <a:buFont typeface="Wingdings" charset="2"/>
        <a:buChar char="§"/>
        <a:defRPr sz="22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5AAB3"/>
        </a:buClr>
        <a:buFont typeface="Wingdings" charset="2"/>
        <a:buChar char="§"/>
        <a:defRPr sz="20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5AAB3"/>
        </a:buClr>
        <a:buFont typeface="Wingdings" charset="2"/>
        <a:buChar char="§"/>
        <a:defRPr sz="18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5AAB3"/>
        </a:buClr>
        <a:buFont typeface="Wingdings" charset="2"/>
        <a:buChar char="§"/>
        <a:defRPr sz="16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AND TESTING A REST API WITH SPRING 3.2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nazaret.kazarian@persado.com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0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with 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 { method = …, consumes = …, produces = … }</a:t>
            </a:r>
          </a:p>
          <a:p>
            <a:pPr lvl="1"/>
            <a:r>
              <a:rPr lang="en-US" dirty="0" smtClean="0"/>
              <a:t>Maps http request to controller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PathVariable</a:t>
            </a:r>
            <a:r>
              <a:rPr lang="en-US" dirty="0" smtClean="0"/>
              <a:t> Long id</a:t>
            </a:r>
          </a:p>
          <a:p>
            <a:pPr lvl="1"/>
            <a:r>
              <a:rPr lang="en-US" dirty="0" smtClean="0"/>
              <a:t>Maps a URI variable to a method parameter</a:t>
            </a:r>
          </a:p>
          <a:p>
            <a:r>
              <a:rPr lang="en-US" dirty="0" err="1"/>
              <a:t>HttpEntity</a:t>
            </a:r>
            <a:r>
              <a:rPr lang="en-US" dirty="0"/>
              <a:t>, </a:t>
            </a:r>
            <a:r>
              <a:rPr lang="en-US" dirty="0" err="1" smtClean="0"/>
              <a:t>ResponseEntity</a:t>
            </a:r>
            <a:endParaRPr lang="en-US" dirty="0" smtClean="0"/>
          </a:p>
          <a:p>
            <a:pPr lvl="1"/>
            <a:r>
              <a:rPr lang="en-US" dirty="0" smtClean="0"/>
              <a:t>Represents an http request or response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ExceptionHandler</a:t>
            </a:r>
            <a:r>
              <a:rPr lang="en-US" dirty="0" smtClean="0"/>
              <a:t> { </a:t>
            </a:r>
            <a:r>
              <a:rPr lang="en-US" dirty="0" err="1" smtClean="0"/>
              <a:t>MyException.class</a:t>
            </a:r>
            <a:r>
              <a:rPr lang="en-US" dirty="0" smtClean="0"/>
              <a:t> }</a:t>
            </a:r>
          </a:p>
          <a:p>
            <a:pPr lvl="1"/>
            <a:r>
              <a:rPr lang="en-US" dirty="0" smtClean="0"/>
              <a:t>Declares exception handling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6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Hypermedia </a:t>
            </a:r>
            <a:r>
              <a:rPr lang="en-US" dirty="0"/>
              <a:t>As The Engine Of Application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Often overlooked part of REST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client doesn’t have built in knowledge of how to navigate and manipulate the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Client shouldn’t need to know all the resource URIs and IDs</a:t>
            </a:r>
            <a:endParaRPr lang="en-US" dirty="0"/>
          </a:p>
          <a:p>
            <a:r>
              <a:rPr lang="en-US" dirty="0" smtClean="0"/>
              <a:t>Instead </a:t>
            </a:r>
            <a:r>
              <a:rPr lang="en-US" dirty="0"/>
              <a:t>the server provides that information dynamically to the </a:t>
            </a:r>
            <a:r>
              <a:rPr lang="en-US" dirty="0" smtClean="0"/>
              <a:t>user</a:t>
            </a:r>
            <a:endParaRPr lang="en-US" dirty="0"/>
          </a:p>
          <a:p>
            <a:r>
              <a:rPr lang="en-US" dirty="0" smtClean="0"/>
              <a:t>Implemented </a:t>
            </a:r>
            <a:r>
              <a:rPr lang="en-US" dirty="0"/>
              <a:t>by using </a:t>
            </a:r>
            <a:r>
              <a:rPr lang="en-US" u="sng" dirty="0"/>
              <a:t>media types</a:t>
            </a:r>
            <a:r>
              <a:rPr lang="en-US" dirty="0"/>
              <a:t> and </a:t>
            </a:r>
            <a:r>
              <a:rPr lang="en-US" u="sng" dirty="0"/>
              <a:t>link </a:t>
            </a:r>
            <a:r>
              <a:rPr lang="en-US" u="sng" dirty="0" smtClean="0"/>
              <a:t>relations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662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resource can be represented in different </a:t>
            </a:r>
            <a:r>
              <a:rPr lang="en-US" dirty="0" smtClean="0"/>
              <a:t>ways</a:t>
            </a:r>
          </a:p>
          <a:p>
            <a:pPr lvl="1"/>
            <a:r>
              <a:rPr lang="en-US" dirty="0" smtClean="0"/>
              <a:t>JSON, XML,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Client and Server do Content type negotiation using headers</a:t>
            </a:r>
            <a:endParaRPr lang="en-US" dirty="0"/>
          </a:p>
          <a:p>
            <a:pPr lvl="1"/>
            <a:r>
              <a:rPr lang="en-US" dirty="0" smtClean="0"/>
              <a:t>Client describes what it wants with an Accept header</a:t>
            </a:r>
            <a:endParaRPr lang="en-US" dirty="0"/>
          </a:p>
          <a:p>
            <a:pPr lvl="1"/>
            <a:r>
              <a:rPr lang="en-US" dirty="0" smtClean="0"/>
              <a:t>Server (and client during POST and PUT) describes what it is sending with </a:t>
            </a:r>
            <a:r>
              <a:rPr lang="en-US" dirty="0"/>
              <a:t>a Content-Type header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5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Relations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client cannot be expected to know what a resource is related to and where those relations are located </a:t>
            </a:r>
          </a:p>
          <a:p>
            <a:r>
              <a:rPr lang="en-US" dirty="0" smtClean="0"/>
              <a:t>The </a:t>
            </a:r>
            <a:r>
              <a:rPr lang="en-US" dirty="0"/>
              <a:t>server describes these relations as part of its </a:t>
            </a:r>
            <a:r>
              <a:rPr lang="en-US" dirty="0" smtClean="0"/>
              <a:t>payload</a:t>
            </a:r>
            <a:endParaRPr lang="en-US" dirty="0"/>
          </a:p>
          <a:p>
            <a:r>
              <a:rPr lang="en-US" dirty="0" smtClean="0"/>
              <a:t>Link </a:t>
            </a:r>
            <a:r>
              <a:rPr lang="en-US" dirty="0"/>
              <a:t>has two </a:t>
            </a:r>
            <a:r>
              <a:rPr lang="en-US" dirty="0" smtClean="0"/>
              <a:t>parts (like a key / value pair)</a:t>
            </a:r>
          </a:p>
          <a:p>
            <a:pPr lvl="1"/>
            <a:r>
              <a:rPr lang="en-US" dirty="0" err="1" smtClean="0"/>
              <a:t>rel</a:t>
            </a:r>
            <a:endParaRPr lang="en-US" dirty="0"/>
          </a:p>
          <a:p>
            <a:pPr lvl="1"/>
            <a:r>
              <a:rPr lang="en-US" dirty="0" err="1" smtClean="0"/>
              <a:t>href</a:t>
            </a:r>
            <a:endParaRPr lang="en-US" dirty="0"/>
          </a:p>
          <a:p>
            <a:r>
              <a:rPr lang="en-US" dirty="0" smtClean="0"/>
              <a:t>REL values </a:t>
            </a:r>
            <a:r>
              <a:rPr lang="en-US" dirty="0"/>
              <a:t>are ‘standardized’ so client can recognize </a:t>
            </a:r>
            <a:r>
              <a:rPr lang="en-US" dirty="0" smtClean="0"/>
              <a:t>them</a:t>
            </a:r>
          </a:p>
          <a:p>
            <a:pPr lvl="1"/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=”</a:t>
            </a:r>
            <a:r>
              <a:rPr lang="en-US" dirty="0" err="1"/>
              <a:t>stylesheet</a:t>
            </a:r>
            <a:r>
              <a:rPr lang="en-US" dirty="0"/>
              <a:t>” </a:t>
            </a:r>
            <a:r>
              <a:rPr lang="en-US" dirty="0" err="1"/>
              <a:t>href</a:t>
            </a:r>
            <a:r>
              <a:rPr lang="en-US" dirty="0"/>
              <a:t>=”...”/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</a:t>
            </a:r>
            <a:r>
              <a:rPr lang="en-US" dirty="0" smtClean="0"/>
              <a:t> self, first, previous, next, last</a:t>
            </a:r>
          </a:p>
          <a:p>
            <a:pPr lvl="1"/>
            <a:r>
              <a:rPr lang="en-US" dirty="0" smtClean="0"/>
              <a:t>Self link is very good practice (canonical rep of this resource)</a:t>
            </a:r>
          </a:p>
          <a:p>
            <a:r>
              <a:rPr lang="en-US" dirty="0" smtClean="0"/>
              <a:t>RELs becomes part of the interface and URIs (</a:t>
            </a:r>
            <a:r>
              <a:rPr lang="en-US" dirty="0" err="1" smtClean="0"/>
              <a:t>href</a:t>
            </a:r>
            <a:r>
              <a:rPr lang="en-US" dirty="0" smtClean="0"/>
              <a:t>) becomes the implementation detail (which may change)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6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- HATEOAS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layer concern</a:t>
            </a:r>
          </a:p>
          <a:p>
            <a:r>
              <a:rPr lang="en-US" dirty="0" smtClean="0"/>
              <a:t>Link creation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ink – Atom standard</a:t>
            </a:r>
          </a:p>
          <a:p>
            <a:pPr lvl="1"/>
            <a:r>
              <a:rPr lang="en-US" dirty="0" err="1" smtClean="0"/>
              <a:t>ControllerLinkBuilder</a:t>
            </a:r>
            <a:r>
              <a:rPr lang="en-US" dirty="0" smtClean="0"/>
              <a:t> (creates links to MVC controllers, methods)</a:t>
            </a:r>
          </a:p>
          <a:p>
            <a:r>
              <a:rPr lang="en-US" dirty="0" smtClean="0"/>
              <a:t>Resource representation factory</a:t>
            </a:r>
          </a:p>
          <a:p>
            <a:pPr lvl="1"/>
            <a:r>
              <a:rPr lang="en-US" dirty="0" err="1" smtClean="0"/>
              <a:t>ResourceSupport</a:t>
            </a:r>
            <a:r>
              <a:rPr lang="en-US" dirty="0" smtClean="0"/>
              <a:t> (is itself a link, an identifiable, its id is the self link, has links, and usually also has other data)</a:t>
            </a:r>
            <a:endParaRPr lang="en-US" dirty="0"/>
          </a:p>
          <a:p>
            <a:pPr lvl="1"/>
            <a:r>
              <a:rPr lang="en-US" dirty="0"/>
              <a:t>Tries to ease XML, JSON serialization, e.g. by providing already mapped types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6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SpringSource</a:t>
            </a:r>
            <a:endParaRPr lang="en-US" dirty="0" smtClean="0"/>
          </a:p>
          <a:p>
            <a:r>
              <a:rPr lang="en-US" dirty="0" smtClean="0"/>
              <a:t>Spring HATEOAS compliant REST shell</a:t>
            </a:r>
          </a:p>
          <a:p>
            <a:r>
              <a:rPr lang="en-US" dirty="0" smtClean="0"/>
              <a:t>Open Source in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38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of web APIs isn’t easy</a:t>
            </a:r>
          </a:p>
          <a:p>
            <a:pPr lvl="1"/>
            <a:r>
              <a:rPr lang="en-US" dirty="0" smtClean="0"/>
              <a:t>In container - much overhead, external dependencies</a:t>
            </a:r>
          </a:p>
          <a:p>
            <a:pPr lvl="1"/>
            <a:r>
              <a:rPr lang="en-US" dirty="0" smtClean="0"/>
              <a:t>Out of container – bypasses Spring </a:t>
            </a:r>
            <a:r>
              <a:rPr lang="en-US" smtClean="0"/>
              <a:t>MVC layer</a:t>
            </a:r>
            <a:endParaRPr lang="en-US" dirty="0"/>
          </a:p>
          <a:p>
            <a:r>
              <a:rPr lang="en-US" dirty="0" smtClean="0"/>
              <a:t>We want out of container but with Spring MVC</a:t>
            </a:r>
          </a:p>
          <a:p>
            <a:r>
              <a:rPr lang="en-US" dirty="0" smtClean="0"/>
              <a:t>Enter Spring MVC 3.2</a:t>
            </a:r>
          </a:p>
          <a:p>
            <a:pPr lvl="1"/>
            <a:r>
              <a:rPr lang="en-US" dirty="0" smtClean="0"/>
              <a:t>Bootstraps most of Spring MVC’s infrastructure</a:t>
            </a:r>
          </a:p>
          <a:p>
            <a:pPr lvl="1"/>
            <a:r>
              <a:rPr lang="en-US" dirty="0" smtClean="0"/>
              <a:t>Provides API for testing interesting parts of requests /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78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3.2 Test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Bootstraps </a:t>
            </a:r>
            <a:r>
              <a:rPr lang="en-US" dirty="0"/>
              <a:t>most of Spring MVC’s infrastructure</a:t>
            </a:r>
          </a:p>
          <a:p>
            <a:r>
              <a:rPr lang="en-US" dirty="0"/>
              <a:t>Provides API for testing interesting parts of requests / </a:t>
            </a:r>
            <a:r>
              <a:rPr lang="en-US" dirty="0" smtClean="0"/>
              <a:t>responses</a:t>
            </a:r>
          </a:p>
          <a:p>
            <a:endParaRPr lang="en-US" dirty="0"/>
          </a:p>
          <a:p>
            <a:r>
              <a:rPr lang="en-US" dirty="0" err="1" smtClean="0"/>
              <a:t>MockMvc</a:t>
            </a:r>
            <a:endParaRPr lang="en-US" dirty="0"/>
          </a:p>
          <a:p>
            <a:r>
              <a:rPr lang="en-US" dirty="0" err="1" smtClean="0"/>
              <a:t>JsonPath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03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JAX-RS</a:t>
            </a:r>
          </a:p>
          <a:p>
            <a:r>
              <a:rPr lang="en-US" dirty="0" smtClean="0"/>
              <a:t>Unit test with embedded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6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step towards better understanding a pure </a:t>
            </a:r>
            <a:r>
              <a:rPr lang="en-US" dirty="0" err="1" smtClean="0"/>
              <a:t>RESTful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How a REST API is implemented with </a:t>
            </a:r>
            <a:r>
              <a:rPr lang="en-US" smtClean="0"/>
              <a:t>Spring </a:t>
            </a:r>
            <a:r>
              <a:rPr lang="en-US" smtClean="0"/>
              <a:t>MVC</a:t>
            </a:r>
            <a:endParaRPr lang="en-US" dirty="0" smtClean="0"/>
          </a:p>
          <a:p>
            <a:r>
              <a:rPr lang="en-US" dirty="0" smtClean="0"/>
              <a:t>How to test the REST web layer with 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3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a deal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82" y="2266309"/>
            <a:ext cx="60325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3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a Deal -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game</a:t>
            </a:r>
          </a:p>
          <a:p>
            <a:r>
              <a:rPr lang="en-US" dirty="0" smtClean="0"/>
              <a:t>Retrieve game</a:t>
            </a:r>
          </a:p>
          <a:p>
            <a:r>
              <a:rPr lang="en-US" dirty="0" smtClean="0"/>
              <a:t>Delete game</a:t>
            </a:r>
          </a:p>
          <a:p>
            <a:r>
              <a:rPr lang="en-US" dirty="0" smtClean="0"/>
              <a:t>Show doors state</a:t>
            </a:r>
          </a:p>
          <a:p>
            <a:r>
              <a:rPr lang="en-US" dirty="0" smtClean="0"/>
              <a:t>Select </a:t>
            </a:r>
            <a:r>
              <a:rPr lang="en-US" smtClean="0"/>
              <a:t>/ Open door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5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REpresentational</a:t>
            </a:r>
            <a:r>
              <a:rPr lang="en-US" dirty="0" smtClean="0"/>
              <a:t> </a:t>
            </a:r>
            <a:r>
              <a:rPr lang="en-US" dirty="0"/>
              <a:t>State Transfer </a:t>
            </a:r>
            <a:r>
              <a:rPr lang="en-US" dirty="0" smtClean="0"/>
              <a:t>(???)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architectural style for </a:t>
            </a:r>
            <a:r>
              <a:rPr lang="en-US" dirty="0" smtClean="0"/>
              <a:t>building web services</a:t>
            </a:r>
          </a:p>
          <a:p>
            <a:r>
              <a:rPr lang="en-US" dirty="0" smtClean="0"/>
              <a:t>Defined by Roy Fielding</a:t>
            </a:r>
          </a:p>
          <a:p>
            <a:r>
              <a:rPr lang="en-US" dirty="0" smtClean="0"/>
              <a:t>Not </a:t>
            </a:r>
            <a:r>
              <a:rPr lang="en-US" dirty="0"/>
              <a:t>a standard but rather a set of </a:t>
            </a:r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Client</a:t>
            </a:r>
            <a:r>
              <a:rPr lang="en-US" dirty="0"/>
              <a:t>/</a:t>
            </a:r>
            <a:r>
              <a:rPr lang="en-US" dirty="0" smtClean="0"/>
              <a:t>Server, Stateless, Uniform Interface, Cacheable, etc.</a:t>
            </a:r>
            <a:endParaRPr lang="en-US" dirty="0"/>
          </a:p>
          <a:p>
            <a:r>
              <a:rPr lang="en-US" dirty="0" smtClean="0"/>
              <a:t>Not </a:t>
            </a:r>
            <a:r>
              <a:rPr lang="en-US" dirty="0"/>
              <a:t>tied to HTTP, but associated </a:t>
            </a:r>
            <a:r>
              <a:rPr lang="en-US" dirty="0" smtClean="0"/>
              <a:t>commonly </a:t>
            </a:r>
            <a:r>
              <a:rPr lang="en-US" dirty="0"/>
              <a:t>with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For our purposes we care about the </a:t>
            </a:r>
            <a:r>
              <a:rPr lang="en-US" dirty="0" err="1" smtClean="0"/>
              <a:t>RESTful</a:t>
            </a:r>
            <a:r>
              <a:rPr lang="en-US" dirty="0" smtClean="0"/>
              <a:t> properties of HTTP</a:t>
            </a:r>
          </a:p>
        </p:txBody>
      </p:sp>
    </p:spTree>
    <p:extLst>
      <p:ext uri="{BB962C8B-B14F-4D97-AF65-F5344CB8AC3E}">
        <p14:creationId xmlns:p14="http://schemas.microsoft.com/office/powerpoint/2010/main" val="300265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HTTP’s 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URI’s identify </a:t>
            </a:r>
            <a:r>
              <a:rPr lang="en-US" dirty="0" smtClean="0"/>
              <a:t>resources, non actions</a:t>
            </a:r>
            <a:endParaRPr lang="en-US" dirty="0"/>
          </a:p>
          <a:p>
            <a:r>
              <a:rPr lang="en-US" dirty="0" smtClean="0"/>
              <a:t>HTTP </a:t>
            </a:r>
            <a:r>
              <a:rPr lang="en-US" dirty="0"/>
              <a:t>verbs describe a limited set of operations that can be used to manipulate a resource </a:t>
            </a:r>
          </a:p>
          <a:p>
            <a:pPr lvl="1"/>
            <a:r>
              <a:rPr lang="en-US" dirty="0" smtClean="0"/>
              <a:t>GET (retrieval, idempotent, cacheable)</a:t>
            </a:r>
          </a:p>
          <a:p>
            <a:pPr lvl="1"/>
            <a:r>
              <a:rPr lang="en-US" dirty="0" smtClean="0"/>
              <a:t>DELETE (may be 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PUT (put the </a:t>
            </a:r>
            <a:r>
              <a:rPr lang="en-US" u="sng" dirty="0" smtClean="0"/>
              <a:t>request entity</a:t>
            </a:r>
            <a:r>
              <a:rPr lang="en-US" dirty="0" smtClean="0"/>
              <a:t> at the URI, mainly mutate a resource)</a:t>
            </a:r>
          </a:p>
          <a:p>
            <a:pPr lvl="1"/>
            <a:r>
              <a:rPr lang="en-US" dirty="0" smtClean="0"/>
              <a:t>POST (request to the URI to do something with the request entity, usually create)</a:t>
            </a:r>
          </a:p>
          <a:p>
            <a:r>
              <a:rPr lang="en-US" dirty="0" smtClean="0"/>
              <a:t>Headers help self-describe the message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Content-Type, Accept, Location</a:t>
            </a:r>
          </a:p>
          <a:p>
            <a:r>
              <a:rPr lang="en-US" dirty="0" smtClean="0"/>
              <a:t>Hypermedia links media to other media (a web of media!)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6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codes are an indication of the result of the server’s attempt to satisfy the request </a:t>
            </a:r>
          </a:p>
          <a:p>
            <a:r>
              <a:rPr lang="en-US" dirty="0" smtClean="0"/>
              <a:t>Broadly </a:t>
            </a:r>
            <a:r>
              <a:rPr lang="en-US" dirty="0"/>
              <a:t>divided into </a:t>
            </a:r>
            <a:r>
              <a:rPr lang="en-US" dirty="0" smtClean="0"/>
              <a:t>categories</a:t>
            </a:r>
          </a:p>
          <a:p>
            <a:pPr lvl="1"/>
            <a:r>
              <a:rPr lang="en-US" dirty="0" smtClean="0"/>
              <a:t>1XX</a:t>
            </a:r>
            <a:r>
              <a:rPr lang="en-US" dirty="0"/>
              <a:t>: </a:t>
            </a:r>
            <a:r>
              <a:rPr lang="en-US" dirty="0" smtClean="0"/>
              <a:t>Informational</a:t>
            </a:r>
            <a:endParaRPr lang="en-US" dirty="0"/>
          </a:p>
          <a:p>
            <a:pPr lvl="1"/>
            <a:r>
              <a:rPr lang="en-US" dirty="0" smtClean="0"/>
              <a:t>2XX</a:t>
            </a:r>
            <a:r>
              <a:rPr lang="en-US" dirty="0"/>
              <a:t>: </a:t>
            </a:r>
            <a:r>
              <a:rPr lang="en-US" dirty="0" smtClean="0"/>
              <a:t>Success</a:t>
            </a:r>
          </a:p>
          <a:p>
            <a:pPr lvl="1"/>
            <a:r>
              <a:rPr lang="en-US" dirty="0" smtClean="0"/>
              <a:t>3XX</a:t>
            </a:r>
            <a:r>
              <a:rPr lang="en-US" dirty="0"/>
              <a:t>: Redirection </a:t>
            </a:r>
            <a:endParaRPr lang="en-US" dirty="0" smtClean="0"/>
          </a:p>
          <a:p>
            <a:pPr lvl="1"/>
            <a:r>
              <a:rPr lang="en-US" dirty="0" smtClean="0"/>
              <a:t>4XX</a:t>
            </a:r>
            <a:r>
              <a:rPr lang="en-US" dirty="0"/>
              <a:t>: Client </a:t>
            </a:r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5XX</a:t>
            </a:r>
            <a:r>
              <a:rPr lang="en-US" dirty="0"/>
              <a:t>: Server Error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6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strategies with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controls expiry</a:t>
            </a:r>
          </a:p>
          <a:p>
            <a:pPr lvl="1"/>
            <a:r>
              <a:rPr lang="en-US" dirty="0" smtClean="0"/>
              <a:t>No cache</a:t>
            </a:r>
          </a:p>
          <a:p>
            <a:pPr lvl="1"/>
            <a:r>
              <a:rPr lang="en-US" dirty="0" smtClean="0"/>
              <a:t>Expires</a:t>
            </a:r>
          </a:p>
          <a:p>
            <a:pPr lvl="1"/>
            <a:r>
              <a:rPr lang="en-US" dirty="0"/>
              <a:t>Cache-</a:t>
            </a:r>
            <a:r>
              <a:rPr lang="en-US" dirty="0" smtClean="0"/>
              <a:t>Control</a:t>
            </a:r>
          </a:p>
          <a:p>
            <a:r>
              <a:rPr lang="en-US" dirty="0" smtClean="0"/>
              <a:t>Conditional GET</a:t>
            </a:r>
          </a:p>
          <a:p>
            <a:pPr lvl="1"/>
            <a:r>
              <a:rPr lang="en-US" dirty="0"/>
              <a:t>If-Modified-Since, If-Unmodified-Since, If-Match, If-None-Match, </a:t>
            </a:r>
            <a:r>
              <a:rPr lang="en-US" dirty="0" smtClean="0"/>
              <a:t>If</a:t>
            </a:r>
            <a:r>
              <a:rPr lang="en-US" dirty="0"/>
              <a:t>-</a:t>
            </a:r>
            <a:r>
              <a:rPr lang="en-US" dirty="0" smtClean="0"/>
              <a:t>Range</a:t>
            </a:r>
          </a:p>
          <a:p>
            <a:pPr lvl="1"/>
            <a:r>
              <a:rPr lang="en-US" dirty="0" err="1" smtClean="0"/>
              <a:t>ETag</a:t>
            </a:r>
            <a:r>
              <a:rPr lang="en-US" dirty="0" smtClean="0"/>
              <a:t>, </a:t>
            </a:r>
            <a:r>
              <a:rPr lang="en-US" dirty="0"/>
              <a:t>If-Modified-Since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0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Optimistic locking support by HTTP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Client GETs resource</a:t>
            </a:r>
          </a:p>
          <a:p>
            <a:r>
              <a:rPr lang="en-US" sz="2600" dirty="0" smtClean="0"/>
              <a:t>Server provides resource with its </a:t>
            </a:r>
            <a:r>
              <a:rPr lang="en-US" sz="2600" dirty="0" err="1" smtClean="0"/>
              <a:t>Etag</a:t>
            </a:r>
            <a:r>
              <a:rPr lang="en-US" sz="2600" dirty="0" smtClean="0"/>
              <a:t>: &lt;</a:t>
            </a:r>
            <a:r>
              <a:rPr lang="en-US" sz="2600" dirty="0" err="1" smtClean="0"/>
              <a:t>Etag</a:t>
            </a:r>
            <a:r>
              <a:rPr lang="en-US" sz="2600" dirty="0" smtClean="0"/>
              <a:t> value&gt;</a:t>
            </a:r>
          </a:p>
          <a:p>
            <a:r>
              <a:rPr lang="en-US" sz="2600" dirty="0" smtClean="0"/>
              <a:t>Client requests an action with If-Match: &lt;</a:t>
            </a:r>
            <a:r>
              <a:rPr lang="en-US" sz="2600" dirty="0" err="1" smtClean="0"/>
              <a:t>Etag</a:t>
            </a:r>
            <a:r>
              <a:rPr lang="en-US" sz="2600" dirty="0" smtClean="0"/>
              <a:t> value&gt;</a:t>
            </a:r>
          </a:p>
          <a:p>
            <a:r>
              <a:rPr lang="en-US" sz="2600" dirty="0" smtClean="0"/>
              <a:t>Server checks if </a:t>
            </a:r>
            <a:r>
              <a:rPr lang="en-US" sz="2600" dirty="0" err="1" smtClean="0"/>
              <a:t>Etag</a:t>
            </a:r>
            <a:r>
              <a:rPr lang="en-US" sz="2600" dirty="0" smtClean="0"/>
              <a:t> value matches current </a:t>
            </a:r>
            <a:r>
              <a:rPr lang="en-US" sz="2600" dirty="0" err="1" smtClean="0"/>
              <a:t>Etag</a:t>
            </a:r>
            <a:r>
              <a:rPr lang="en-US" sz="2600" dirty="0" smtClean="0"/>
              <a:t> value</a:t>
            </a:r>
          </a:p>
          <a:p>
            <a:r>
              <a:rPr lang="en-US" sz="2600" dirty="0" smtClean="0"/>
              <a:t>Responds with 409 Conflict if not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38823485"/>
      </p:ext>
    </p:extLst>
  </p:cSld>
  <p:clrMapOvr>
    <a:masterClrMapping/>
  </p:clrMapOvr>
</p:sld>
</file>

<file path=ppt/theme/theme1.xml><?xml version="1.0" encoding="utf-8"?>
<a:theme xmlns:a="http://schemas.openxmlformats.org/drawingml/2006/main" name="Persado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Persado Template.thmx</Template>
  <TotalTime>1881</TotalTime>
  <Words>810</Words>
  <Application>Microsoft Macintosh PowerPoint</Application>
  <PresentationFormat>On-screen Show (4:3)</PresentationFormat>
  <Paragraphs>116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Persado Template</vt:lpstr>
      <vt:lpstr>CREATING AND TESTING A REST API WITH SPRING 3.2</vt:lpstr>
      <vt:lpstr>Purpose of presentation</vt:lpstr>
      <vt:lpstr>Working Demo</vt:lpstr>
      <vt:lpstr>Let’s make a Deal - Services</vt:lpstr>
      <vt:lpstr>What is REST</vt:lpstr>
      <vt:lpstr>HTTP’s uniform interface</vt:lpstr>
      <vt:lpstr>HTTP Status codes</vt:lpstr>
      <vt:lpstr>Caching strategies with HTTP</vt:lpstr>
      <vt:lpstr>Optimistic locking support by HTTP headers</vt:lpstr>
      <vt:lpstr>REST with Spring MVC</vt:lpstr>
      <vt:lpstr>HATEOAS</vt:lpstr>
      <vt:lpstr>Media Types</vt:lpstr>
      <vt:lpstr>Link Relations </vt:lpstr>
      <vt:lpstr>Spring - HATEOAS</vt:lpstr>
      <vt:lpstr>RESTSHELL</vt:lpstr>
      <vt:lpstr>Testing</vt:lpstr>
      <vt:lpstr>Spring MVC 3.2 Test framework</vt:lpstr>
      <vt:lpstr>Alternatives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Nazaret Kazarian</dc:creator>
  <cp:lastModifiedBy>.</cp:lastModifiedBy>
  <cp:revision>143</cp:revision>
  <dcterms:created xsi:type="dcterms:W3CDTF">2013-03-05T10:27:52Z</dcterms:created>
  <dcterms:modified xsi:type="dcterms:W3CDTF">2013-03-09T10:57:50Z</dcterms:modified>
</cp:coreProperties>
</file>