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</p:sldIdLst>
  <p:sldSz cy="9000000" cx="9000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2B50DD4-2A13-4F72-91B7-360666F6C465}">
  <a:tblStyle styleId="{D2B50DD4-2A13-4F72-91B7-360666F6C465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fill>
          <a:solidFill>
            <a:srgbClr val="CDD4EA"/>
          </a:solidFill>
        </a:fill>
      </a:tcStyle>
    </a:band1H>
    <a:band2H>
      <a:tcTxStyle/>
    </a:band2H>
    <a:band1V>
      <a:tcTxStyle/>
      <a:tcStyle>
        <a:fill>
          <a:solidFill>
            <a:srgbClr val="CDD4EA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slide" Target="slides/slide39.xml"/><Relationship Id="rId21" Type="http://schemas.openxmlformats.org/officeDocument/2006/relationships/slide" Target="slides/slide16.xml"/><Relationship Id="rId43" Type="http://schemas.openxmlformats.org/officeDocument/2006/relationships/slide" Target="slides/slide38.xml"/><Relationship Id="rId24" Type="http://schemas.openxmlformats.org/officeDocument/2006/relationships/slide" Target="slides/slide19.xml"/><Relationship Id="rId46" Type="http://schemas.openxmlformats.org/officeDocument/2006/relationships/slide" Target="slides/slide41.xml"/><Relationship Id="rId23" Type="http://schemas.openxmlformats.org/officeDocument/2006/relationships/slide" Target="slides/slide18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143382" y="685800"/>
            <a:ext cx="2572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2143382" y="685800"/>
            <a:ext cx="2572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8:notes"/>
          <p:cNvSpPr/>
          <p:nvPr>
            <p:ph idx="2" type="sldImg"/>
          </p:nvPr>
        </p:nvSpPr>
        <p:spPr>
          <a:xfrm>
            <a:off x="2143382" y="685800"/>
            <a:ext cx="2572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9:notes"/>
          <p:cNvSpPr/>
          <p:nvPr>
            <p:ph idx="2" type="sldImg"/>
          </p:nvPr>
        </p:nvSpPr>
        <p:spPr>
          <a:xfrm>
            <a:off x="2143382" y="685800"/>
            <a:ext cx="2572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0:notes"/>
          <p:cNvSpPr/>
          <p:nvPr>
            <p:ph idx="2" type="sldImg"/>
          </p:nvPr>
        </p:nvSpPr>
        <p:spPr>
          <a:xfrm>
            <a:off x="2143382" y="685800"/>
            <a:ext cx="2572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1:notes"/>
          <p:cNvSpPr/>
          <p:nvPr>
            <p:ph idx="2" type="sldImg"/>
          </p:nvPr>
        </p:nvSpPr>
        <p:spPr>
          <a:xfrm>
            <a:off x="2143382" y="685800"/>
            <a:ext cx="2572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2:notes"/>
          <p:cNvSpPr/>
          <p:nvPr>
            <p:ph idx="2" type="sldImg"/>
          </p:nvPr>
        </p:nvSpPr>
        <p:spPr>
          <a:xfrm>
            <a:off x="2143382" y="685800"/>
            <a:ext cx="2572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3:notes"/>
          <p:cNvSpPr/>
          <p:nvPr>
            <p:ph idx="2" type="sldImg"/>
          </p:nvPr>
        </p:nvSpPr>
        <p:spPr>
          <a:xfrm>
            <a:off x="2143382" y="685800"/>
            <a:ext cx="2572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4:notes"/>
          <p:cNvSpPr/>
          <p:nvPr>
            <p:ph idx="2" type="sldImg"/>
          </p:nvPr>
        </p:nvSpPr>
        <p:spPr>
          <a:xfrm>
            <a:off x="2143382" y="685800"/>
            <a:ext cx="2572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6:notes"/>
          <p:cNvSpPr/>
          <p:nvPr>
            <p:ph idx="2" type="sldImg"/>
          </p:nvPr>
        </p:nvSpPr>
        <p:spPr>
          <a:xfrm>
            <a:off x="2143382" y="685800"/>
            <a:ext cx="2572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5:notes"/>
          <p:cNvSpPr/>
          <p:nvPr>
            <p:ph idx="2" type="sldImg"/>
          </p:nvPr>
        </p:nvSpPr>
        <p:spPr>
          <a:xfrm>
            <a:off x="2143382" y="685800"/>
            <a:ext cx="2572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7:notes"/>
          <p:cNvSpPr/>
          <p:nvPr>
            <p:ph idx="2" type="sldImg"/>
          </p:nvPr>
        </p:nvSpPr>
        <p:spPr>
          <a:xfrm>
            <a:off x="2143382" y="685800"/>
            <a:ext cx="2572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2143382" y="685800"/>
            <a:ext cx="2572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8:notes"/>
          <p:cNvSpPr/>
          <p:nvPr>
            <p:ph idx="2" type="sldImg"/>
          </p:nvPr>
        </p:nvSpPr>
        <p:spPr>
          <a:xfrm>
            <a:off x="2143382" y="685800"/>
            <a:ext cx="2572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9:notes"/>
          <p:cNvSpPr/>
          <p:nvPr>
            <p:ph idx="2" type="sldImg"/>
          </p:nvPr>
        </p:nvSpPr>
        <p:spPr>
          <a:xfrm>
            <a:off x="2143382" y="685800"/>
            <a:ext cx="2572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0:notes"/>
          <p:cNvSpPr/>
          <p:nvPr>
            <p:ph idx="2" type="sldImg"/>
          </p:nvPr>
        </p:nvSpPr>
        <p:spPr>
          <a:xfrm>
            <a:off x="2143382" y="685800"/>
            <a:ext cx="2572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1:notes"/>
          <p:cNvSpPr/>
          <p:nvPr>
            <p:ph idx="2" type="sldImg"/>
          </p:nvPr>
        </p:nvSpPr>
        <p:spPr>
          <a:xfrm>
            <a:off x="2143382" y="685800"/>
            <a:ext cx="2572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2:notes"/>
          <p:cNvSpPr/>
          <p:nvPr>
            <p:ph idx="2" type="sldImg"/>
          </p:nvPr>
        </p:nvSpPr>
        <p:spPr>
          <a:xfrm>
            <a:off x="2143382" y="685800"/>
            <a:ext cx="2572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3:notes"/>
          <p:cNvSpPr/>
          <p:nvPr>
            <p:ph idx="2" type="sldImg"/>
          </p:nvPr>
        </p:nvSpPr>
        <p:spPr>
          <a:xfrm>
            <a:off x="2143382" y="685800"/>
            <a:ext cx="2572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24:notes"/>
          <p:cNvSpPr/>
          <p:nvPr>
            <p:ph idx="2" type="sldImg"/>
          </p:nvPr>
        </p:nvSpPr>
        <p:spPr>
          <a:xfrm>
            <a:off x="2143382" y="685800"/>
            <a:ext cx="2572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25:notes"/>
          <p:cNvSpPr/>
          <p:nvPr>
            <p:ph idx="2" type="sldImg"/>
          </p:nvPr>
        </p:nvSpPr>
        <p:spPr>
          <a:xfrm>
            <a:off x="2143382" y="685800"/>
            <a:ext cx="2572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26:notes"/>
          <p:cNvSpPr/>
          <p:nvPr>
            <p:ph idx="2" type="sldImg"/>
          </p:nvPr>
        </p:nvSpPr>
        <p:spPr>
          <a:xfrm>
            <a:off x="2143382" y="685800"/>
            <a:ext cx="2572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27:notes"/>
          <p:cNvSpPr/>
          <p:nvPr>
            <p:ph idx="2" type="sldImg"/>
          </p:nvPr>
        </p:nvSpPr>
        <p:spPr>
          <a:xfrm>
            <a:off x="2143382" y="685800"/>
            <a:ext cx="2572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2143382" y="685800"/>
            <a:ext cx="2572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28:notes"/>
          <p:cNvSpPr/>
          <p:nvPr>
            <p:ph idx="2" type="sldImg"/>
          </p:nvPr>
        </p:nvSpPr>
        <p:spPr>
          <a:xfrm>
            <a:off x="2143382" y="685800"/>
            <a:ext cx="2572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29:notes"/>
          <p:cNvSpPr/>
          <p:nvPr>
            <p:ph idx="2" type="sldImg"/>
          </p:nvPr>
        </p:nvSpPr>
        <p:spPr>
          <a:xfrm>
            <a:off x="2143382" y="685800"/>
            <a:ext cx="2572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30:notes"/>
          <p:cNvSpPr/>
          <p:nvPr>
            <p:ph idx="2" type="sldImg"/>
          </p:nvPr>
        </p:nvSpPr>
        <p:spPr>
          <a:xfrm>
            <a:off x="2143382" y="685800"/>
            <a:ext cx="2572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31:notes"/>
          <p:cNvSpPr/>
          <p:nvPr>
            <p:ph idx="2" type="sldImg"/>
          </p:nvPr>
        </p:nvSpPr>
        <p:spPr>
          <a:xfrm>
            <a:off x="2143382" y="685800"/>
            <a:ext cx="2572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32:notes"/>
          <p:cNvSpPr/>
          <p:nvPr>
            <p:ph idx="2" type="sldImg"/>
          </p:nvPr>
        </p:nvSpPr>
        <p:spPr>
          <a:xfrm>
            <a:off x="2143382" y="685800"/>
            <a:ext cx="2572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c171f5067c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gc171f5067c_1_27:notes"/>
          <p:cNvSpPr/>
          <p:nvPr>
            <p:ph idx="2" type="sldImg"/>
          </p:nvPr>
        </p:nvSpPr>
        <p:spPr>
          <a:xfrm>
            <a:off x="2143382" y="685800"/>
            <a:ext cx="2572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35:notes"/>
          <p:cNvSpPr/>
          <p:nvPr>
            <p:ph idx="2" type="sldImg"/>
          </p:nvPr>
        </p:nvSpPr>
        <p:spPr>
          <a:xfrm>
            <a:off x="2143382" y="685800"/>
            <a:ext cx="2572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34:notes"/>
          <p:cNvSpPr/>
          <p:nvPr>
            <p:ph idx="2" type="sldImg"/>
          </p:nvPr>
        </p:nvSpPr>
        <p:spPr>
          <a:xfrm>
            <a:off x="2143382" y="685800"/>
            <a:ext cx="2572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36:notes"/>
          <p:cNvSpPr/>
          <p:nvPr>
            <p:ph idx="2" type="sldImg"/>
          </p:nvPr>
        </p:nvSpPr>
        <p:spPr>
          <a:xfrm>
            <a:off x="2143382" y="685800"/>
            <a:ext cx="2572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37:notes"/>
          <p:cNvSpPr/>
          <p:nvPr>
            <p:ph idx="2" type="sldImg"/>
          </p:nvPr>
        </p:nvSpPr>
        <p:spPr>
          <a:xfrm>
            <a:off x="2143382" y="685800"/>
            <a:ext cx="2572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c171f5067c_1_10:notes"/>
          <p:cNvSpPr/>
          <p:nvPr>
            <p:ph idx="2" type="sldImg"/>
          </p:nvPr>
        </p:nvSpPr>
        <p:spPr>
          <a:xfrm>
            <a:off x="2143382" y="685800"/>
            <a:ext cx="2572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c171f5067c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c171f5067c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gc171f5067c_1_37:notes"/>
          <p:cNvSpPr/>
          <p:nvPr>
            <p:ph idx="2" type="sldImg"/>
          </p:nvPr>
        </p:nvSpPr>
        <p:spPr>
          <a:xfrm>
            <a:off x="2143382" y="685800"/>
            <a:ext cx="2572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43:notes"/>
          <p:cNvSpPr/>
          <p:nvPr>
            <p:ph idx="2" type="sldImg"/>
          </p:nvPr>
        </p:nvSpPr>
        <p:spPr>
          <a:xfrm>
            <a:off x="2143382" y="685800"/>
            <a:ext cx="2572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4:notes"/>
          <p:cNvSpPr/>
          <p:nvPr>
            <p:ph idx="2" type="sldImg"/>
          </p:nvPr>
        </p:nvSpPr>
        <p:spPr>
          <a:xfrm>
            <a:off x="2143382" y="685800"/>
            <a:ext cx="2572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33:notes"/>
          <p:cNvSpPr/>
          <p:nvPr>
            <p:ph idx="2" type="sldImg"/>
          </p:nvPr>
        </p:nvSpPr>
        <p:spPr>
          <a:xfrm>
            <a:off x="2143382" y="685800"/>
            <a:ext cx="2572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5:notes"/>
          <p:cNvSpPr/>
          <p:nvPr>
            <p:ph idx="2" type="sldImg"/>
          </p:nvPr>
        </p:nvSpPr>
        <p:spPr>
          <a:xfrm>
            <a:off x="2143382" y="685800"/>
            <a:ext cx="2572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6:notes"/>
          <p:cNvSpPr/>
          <p:nvPr>
            <p:ph idx="2" type="sldImg"/>
          </p:nvPr>
        </p:nvSpPr>
        <p:spPr>
          <a:xfrm>
            <a:off x="2143382" y="685800"/>
            <a:ext cx="2572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c171f5067c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gc171f5067c_1_22:notes"/>
          <p:cNvSpPr/>
          <p:nvPr>
            <p:ph idx="2" type="sldImg"/>
          </p:nvPr>
        </p:nvSpPr>
        <p:spPr>
          <a:xfrm>
            <a:off x="2143382" y="685800"/>
            <a:ext cx="2572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125000" y="1472917"/>
            <a:ext cx="6750000" cy="31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125000" y="4727084"/>
            <a:ext cx="6750000" cy="217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618750" y="8341667"/>
            <a:ext cx="2025000" cy="47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2981250" y="8341667"/>
            <a:ext cx="3037500" cy="47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356250" y="8341667"/>
            <a:ext cx="2025000" cy="47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618750" y="479167"/>
            <a:ext cx="7762500" cy="17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1644750" y="1369833"/>
            <a:ext cx="5710500" cy="77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618750" y="8341667"/>
            <a:ext cx="2025000" cy="47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2981250" y="8341667"/>
            <a:ext cx="3037500" cy="47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356250" y="8341667"/>
            <a:ext cx="2025000" cy="47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3597450" y="3322567"/>
            <a:ext cx="7627200" cy="194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-340275" y="1437967"/>
            <a:ext cx="7627200" cy="57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618750" y="8341667"/>
            <a:ext cx="2025000" cy="47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2981250" y="8341667"/>
            <a:ext cx="3037500" cy="47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356250" y="8341667"/>
            <a:ext cx="2025000" cy="47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18750" y="479167"/>
            <a:ext cx="7762500" cy="17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618750" y="2395833"/>
            <a:ext cx="7762500" cy="57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618750" y="8341667"/>
            <a:ext cx="2025000" cy="47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2981250" y="8341667"/>
            <a:ext cx="3037500" cy="47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356250" y="8341667"/>
            <a:ext cx="2025000" cy="47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614063" y="2243751"/>
            <a:ext cx="7762500" cy="37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614063" y="6022917"/>
            <a:ext cx="7762500" cy="19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618750" y="8341667"/>
            <a:ext cx="2025000" cy="47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2981250" y="8341667"/>
            <a:ext cx="3037500" cy="47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356250" y="8341667"/>
            <a:ext cx="2025000" cy="47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618750" y="479167"/>
            <a:ext cx="7762500" cy="17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618750" y="2395833"/>
            <a:ext cx="3825000" cy="57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556250" y="2395833"/>
            <a:ext cx="3825000" cy="57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618750" y="8341667"/>
            <a:ext cx="2025000" cy="47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2981250" y="8341667"/>
            <a:ext cx="3037500" cy="47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356250" y="8341667"/>
            <a:ext cx="2025000" cy="47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619922" y="479167"/>
            <a:ext cx="7762500" cy="17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619922" y="2206251"/>
            <a:ext cx="3807300" cy="1081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619922" y="3287500"/>
            <a:ext cx="3807300" cy="48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556250" y="2206251"/>
            <a:ext cx="3825900" cy="1081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556250" y="3287500"/>
            <a:ext cx="3825900" cy="48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618750" y="8341667"/>
            <a:ext cx="2025000" cy="47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2981250" y="8341667"/>
            <a:ext cx="3037500" cy="47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356250" y="8341667"/>
            <a:ext cx="2025000" cy="47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618750" y="479167"/>
            <a:ext cx="7762500" cy="17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618750" y="8341667"/>
            <a:ext cx="2025000" cy="47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2981250" y="8341667"/>
            <a:ext cx="3037500" cy="47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356250" y="8341667"/>
            <a:ext cx="2025000" cy="47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618750" y="8341667"/>
            <a:ext cx="2025000" cy="47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2981250" y="8341667"/>
            <a:ext cx="3037500" cy="47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356250" y="8341667"/>
            <a:ext cx="2025000" cy="47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619922" y="600000"/>
            <a:ext cx="2902800" cy="21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826172" y="1295833"/>
            <a:ext cx="4555800" cy="63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619922" y="2700000"/>
            <a:ext cx="2902800" cy="50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618750" y="8341667"/>
            <a:ext cx="2025000" cy="47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2981250" y="8341667"/>
            <a:ext cx="3037500" cy="47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356250" y="8341667"/>
            <a:ext cx="2025000" cy="47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619922" y="600000"/>
            <a:ext cx="2902800" cy="21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3826172" y="1295833"/>
            <a:ext cx="4555800" cy="63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619922" y="2700000"/>
            <a:ext cx="2902800" cy="50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618750" y="8341667"/>
            <a:ext cx="2025000" cy="47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2981250" y="8341667"/>
            <a:ext cx="3037500" cy="47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356250" y="8341667"/>
            <a:ext cx="2025000" cy="47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18750" y="479167"/>
            <a:ext cx="7762500" cy="17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18750" y="2395833"/>
            <a:ext cx="7762500" cy="57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618750" y="8341667"/>
            <a:ext cx="2025000" cy="47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2981250" y="8341667"/>
            <a:ext cx="3037500" cy="47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356250" y="8341667"/>
            <a:ext cx="2025000" cy="47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www.python.org/downloads/release/python-380/" TargetMode="External"/><Relationship Id="rId4" Type="http://schemas.openxmlformats.org/officeDocument/2006/relationships/hyperlink" Target="https://www.anaconda.com/download/" TargetMode="External"/><Relationship Id="rId5" Type="http://schemas.openxmlformats.org/officeDocument/2006/relationships/hyperlink" Target="https://docs.conda.io/en/latest/miniconda.html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bitbucket.org/vinay.sajip/pylauncher/downloads/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-scm.com/download/win" TargetMode="External"/><Relationship Id="rId4" Type="http://schemas.openxmlformats.org/officeDocument/2006/relationships/hyperlink" Target="https://docs.conda.io/en/latest/miniconda.html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thonny.org/" TargetMode="External"/><Relationship Id="rId4" Type="http://schemas.openxmlformats.org/officeDocument/2006/relationships/image" Target="../media/image1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colab.research.google.com/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git-scm.com/download/win" TargetMode="External"/><Relationship Id="rId4" Type="http://schemas.openxmlformats.org/officeDocument/2006/relationships/hyperlink" Target="https://www.python.org/downloads/release/python-388/" TargetMode="Externa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github.com/mrkbutty/PythonTutButty02.git" TargetMode="Externa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git-scm.com/download/win" TargetMode="External"/><Relationship Id="rId4" Type="http://schemas.openxmlformats.org/officeDocument/2006/relationships/hyperlink" Target="https://code.visualstudio.com/download" TargetMode="External"/><Relationship Id="rId5" Type="http://schemas.openxmlformats.org/officeDocument/2006/relationships/hyperlink" Target="https://code.visualstudio.com/docs/python/python-tutorial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3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s://github.com/mrkbutty/PythonTutButty03.git" TargetMode="Externa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code.visualstudio.com/" TargetMode="External"/><Relationship Id="rId4" Type="http://schemas.openxmlformats.org/officeDocument/2006/relationships/hyperlink" Target="https://thonny.org/" TargetMode="External"/><Relationship Id="rId5" Type="http://schemas.openxmlformats.org/officeDocument/2006/relationships/image" Target="../media/image1.png"/><Relationship Id="rId6" Type="http://schemas.openxmlformats.org/officeDocument/2006/relationships/image" Target="../media/image7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hyperlink" Target="https://colab.research.google.com/" TargetMode="External"/><Relationship Id="rId4" Type="http://schemas.openxmlformats.org/officeDocument/2006/relationships/hyperlink" Target="https://realpython.com/python-application-layouts/" TargetMode="External"/><Relationship Id="rId10" Type="http://schemas.openxmlformats.org/officeDocument/2006/relationships/hyperlink" Target="https://github.com/man-group/dtale" TargetMode="External"/><Relationship Id="rId9" Type="http://schemas.openxmlformats.org/officeDocument/2006/relationships/hyperlink" Target="https://wooey.readthedocs.io/en/latest/" TargetMode="External"/><Relationship Id="rId5" Type="http://schemas.openxmlformats.org/officeDocument/2006/relationships/hyperlink" Target="https://dbader.org/" TargetMode="External"/><Relationship Id="rId6" Type="http://schemas.openxmlformats.org/officeDocument/2006/relationships/hyperlink" Target="https://github.com/vinta/awesome-python" TargetMode="External"/><Relationship Id="rId7" Type="http://schemas.openxmlformats.org/officeDocument/2006/relationships/hyperlink" Target="https://pythonawesome.com/" TargetMode="External"/><Relationship Id="rId8" Type="http://schemas.openxmlformats.org/officeDocument/2006/relationships/hyperlink" Target="https://www.streamlit.io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8.png"/><Relationship Id="rId5" Type="http://schemas.openxmlformats.org/officeDocument/2006/relationships/image" Target="../media/image4.png"/><Relationship Id="rId6" Type="http://schemas.openxmlformats.org/officeDocument/2006/relationships/image" Target="../media/image3.png"/><Relationship Id="rId7" Type="http://schemas.openxmlformats.org/officeDocument/2006/relationships/image" Target="../media/image12.png"/><Relationship Id="rId8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github.com/mrkbutty/PythonTutButty01.git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1125000" y="1472917"/>
            <a:ext cx="6750000" cy="3133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GB"/>
              <a:t>Butty’s Python Tutorial</a:t>
            </a:r>
            <a:endParaRPr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125000" y="4684621"/>
            <a:ext cx="6750000" cy="3133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GB"/>
              <a:t>Author: Mark Butterworth</a:t>
            </a:r>
            <a:endParaRPr b="1"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GB"/>
              <a:t>Feb 2021</a:t>
            </a:r>
            <a:endParaRPr b="1"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GB"/>
              <a:t>Major contributors: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GB"/>
              <a:t>Adam Symm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GB"/>
              <a:t>Daxa Dandiker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GB"/>
              <a:t>Irajasingham Chumaran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 txBox="1"/>
          <p:nvPr>
            <p:ph type="title"/>
          </p:nvPr>
        </p:nvSpPr>
        <p:spPr>
          <a:xfrm>
            <a:off x="618750" y="479167"/>
            <a:ext cx="7762500" cy="17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Overview</a:t>
            </a:r>
            <a:endParaRPr/>
          </a:p>
        </p:txBody>
      </p:sp>
      <p:sp>
        <p:nvSpPr>
          <p:cNvPr id="147" name="Google Shape;147;p22"/>
          <p:cNvSpPr txBox="1"/>
          <p:nvPr>
            <p:ph idx="1" type="body"/>
          </p:nvPr>
        </p:nvSpPr>
        <p:spPr>
          <a:xfrm>
            <a:off x="511900" y="1899724"/>
            <a:ext cx="7762500" cy="62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22860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/>
              <a:t>Yes it is named after the comedy troupe “Monty Python”.</a:t>
            </a:r>
            <a:endParaRPr/>
          </a:p>
          <a:p>
            <a:pPr indent="-22860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/>
              <a:t>Scripting language, interpreted high-level programming language for general-purpose programming.</a:t>
            </a:r>
            <a:endParaRPr/>
          </a:p>
          <a:p>
            <a:pPr indent="-228600" lvl="0" marL="228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/>
              <a:t>Creator (BDFL - Benevolent Dictator For Life) Guido Von Rossum developed in the 1980's, first release 1991.</a:t>
            </a:r>
            <a:endParaRPr/>
          </a:p>
          <a:p>
            <a:pPr indent="-228600" lvl="0" marL="228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/>
              <a:t>Python has a design philosophy that emphasizes code readability, notably using significant whitespace. It provides constructs that enable clear programming on both small and large scales.</a:t>
            </a:r>
            <a:endParaRPr/>
          </a:p>
          <a:p>
            <a:pPr indent="-228600" lvl="0" marL="228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/>
              <a:t>Many versions of Python; CPython, PyPy, Stackless Python, MicroPython.</a:t>
            </a:r>
            <a:endParaRPr/>
          </a:p>
          <a:p>
            <a:pPr indent="-228600" lvl="0" marL="228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/>
              <a:t>Cross-compliers; Jython (Java Bytecode), IronPython (.NET), Cython (C, C++), Grumpy (by Google complies to Go), etc...</a:t>
            </a:r>
            <a:endParaRPr/>
          </a:p>
          <a:p>
            <a:pPr indent="-228600" lvl="0" marL="228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/>
              <a:t>CPython is written in C and compiles Python programs into intermediate bytecode which is executed by the Python Virtual Machine.</a:t>
            </a:r>
            <a:endParaRPr/>
          </a:p>
          <a:p>
            <a:pPr indent="-228600" lvl="0" marL="228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/>
              <a:t>CPython has a very large library (OS, GUI, Database, Network, Web, ML/AI, Scientific, Data Analytics, etc)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0350" y="2363338"/>
            <a:ext cx="6648450" cy="3648075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3"/>
          <p:cNvSpPr txBox="1"/>
          <p:nvPr>
            <p:ph type="title"/>
          </p:nvPr>
        </p:nvSpPr>
        <p:spPr>
          <a:xfrm>
            <a:off x="618750" y="-8"/>
            <a:ext cx="7762500" cy="17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Python Architecture</a:t>
            </a:r>
            <a:endParaRPr/>
          </a:p>
        </p:txBody>
      </p:sp>
      <p:sp>
        <p:nvSpPr>
          <p:cNvPr id="154" name="Google Shape;154;p23"/>
          <p:cNvSpPr txBox="1"/>
          <p:nvPr>
            <p:ph idx="1" type="body"/>
          </p:nvPr>
        </p:nvSpPr>
        <p:spPr>
          <a:xfrm>
            <a:off x="831750" y="1164900"/>
            <a:ext cx="7549500" cy="71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/>
              <a:t>Initialization: </a:t>
            </a:r>
            <a:endParaRPr/>
          </a:p>
          <a:p>
            <a:pPr indent="-278765" lvl="1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6666"/>
              <a:buChar char="•"/>
            </a:pPr>
            <a:r>
              <a:rPr lang="en-GB"/>
              <a:t>Set up of the various data structures needed by the python process and </a:t>
            </a:r>
            <a:r>
              <a:rPr lang="en-GB"/>
              <a:t>compiles</a:t>
            </a:r>
            <a:r>
              <a:rPr lang="en-GB"/>
              <a:t> and executes the source code line by line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/>
              <a:t>Compil</a:t>
            </a:r>
            <a:r>
              <a:rPr lang="en-GB"/>
              <a:t>ing:</a:t>
            </a:r>
            <a:endParaRPr/>
          </a:p>
          <a:p>
            <a:pPr indent="-278765" lvl="1" marL="685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16666"/>
              <a:buChar char="•"/>
            </a:pPr>
            <a:r>
              <a:rPr lang="en-GB"/>
              <a:t>Compiler compiles your source code (the statements in your file) into a format known as byte code. Compilation is simply a translation step!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/>
              <a:t>Interpreting:</a:t>
            </a:r>
            <a:endParaRPr/>
          </a:p>
          <a:p>
            <a:pPr indent="-278765" lvl="1" marL="685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16666"/>
              <a:buChar char="•"/>
            </a:pPr>
            <a:r>
              <a:rPr lang="en-GB"/>
              <a:t>This involves the actual execution of generated code objects within some context.  The PMV (Python Virtual Machine) is a loop which just executes the bytecode statement by statement.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4"/>
          <p:cNvSpPr txBox="1"/>
          <p:nvPr>
            <p:ph type="title"/>
          </p:nvPr>
        </p:nvSpPr>
        <p:spPr>
          <a:xfrm>
            <a:off x="618750" y="479167"/>
            <a:ext cx="7762500" cy="17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Python Ecosystem</a:t>
            </a:r>
            <a:endParaRPr/>
          </a:p>
        </p:txBody>
      </p:sp>
      <p:sp>
        <p:nvSpPr>
          <p:cNvPr id="160" name="Google Shape;160;p24"/>
          <p:cNvSpPr txBox="1"/>
          <p:nvPr>
            <p:ph idx="1" type="body"/>
          </p:nvPr>
        </p:nvSpPr>
        <p:spPr>
          <a:xfrm>
            <a:off x="618750" y="2395833"/>
            <a:ext cx="7762500" cy="57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20193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/>
              <a:t>Cpython</a:t>
            </a:r>
            <a:endParaRPr/>
          </a:p>
          <a:p>
            <a:pPr indent="-265430" lvl="1" marL="685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6666"/>
              <a:buChar char="•"/>
            </a:pPr>
            <a:r>
              <a:rPr lang="en-GB"/>
              <a:t>Most widely used implementation of the language</a:t>
            </a:r>
            <a:endParaRPr/>
          </a:p>
          <a:p>
            <a:pPr indent="-205740" lvl="1" marL="685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/>
              <a:t>Standard Python Library</a:t>
            </a:r>
            <a:endParaRPr/>
          </a:p>
          <a:p>
            <a:pPr indent="-205740" lvl="1" marL="685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/>
              <a:t>Standard tools - </a:t>
            </a:r>
            <a:r>
              <a:rPr lang="en-GB">
                <a:solidFill>
                  <a:srgbClr val="FF0000"/>
                </a:solidFill>
              </a:rPr>
              <a:t>pip</a:t>
            </a:r>
            <a:r>
              <a:rPr lang="en-GB"/>
              <a:t>, easyinstall, pdb, venv, 2to3, pydoc, tabnanny</a:t>
            </a:r>
            <a:endParaRPr/>
          </a:p>
          <a:p>
            <a:pPr indent="-20193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/>
              <a:t>PyPi (aka the "Cheese shop")</a:t>
            </a:r>
            <a:endParaRPr/>
          </a:p>
          <a:p>
            <a:pPr indent="-205740" lvl="1" marL="685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/>
              <a:t>Python Package Index with over 235K packages, accessed by "pip"</a:t>
            </a:r>
            <a:endParaRPr/>
          </a:p>
          <a:p>
            <a:pPr indent="-76200" lvl="1" marL="685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0193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/>
              <a:t>Anaconda/Miniconda (Very large distribution with 100's addons)</a:t>
            </a:r>
            <a:endParaRPr/>
          </a:p>
          <a:p>
            <a:pPr indent="-20193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/>
              <a:t>Addon tools</a:t>
            </a:r>
            <a:endParaRPr/>
          </a:p>
          <a:p>
            <a:pPr indent="-205740" lvl="1" marL="685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/>
              <a:t>ipython/Jupyter notebooks</a:t>
            </a:r>
            <a:endParaRPr/>
          </a:p>
          <a:p>
            <a:pPr indent="-173355" lvl="1" marL="685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ct val="75000"/>
              <a:buChar char="•"/>
            </a:pPr>
            <a:r>
              <a:rPr lang="en-GB"/>
              <a:t>Spyder (IDE)</a:t>
            </a:r>
            <a:endParaRPr/>
          </a:p>
          <a:p>
            <a:pPr indent="-205740" lvl="1" marL="685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/>
              <a:t>Virtualenv (or use built-in "-m venv")</a:t>
            </a:r>
            <a:endParaRPr/>
          </a:p>
          <a:p>
            <a:pPr indent="-205740" lvl="1" marL="685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/>
              <a:t>Pipx (Creates self contained tool installs)</a:t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5"/>
          <p:cNvSpPr txBox="1"/>
          <p:nvPr>
            <p:ph type="title"/>
          </p:nvPr>
        </p:nvSpPr>
        <p:spPr>
          <a:xfrm>
            <a:off x="618750" y="479167"/>
            <a:ext cx="7762500" cy="17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Zen of Python</a:t>
            </a:r>
            <a:endParaRPr/>
          </a:p>
        </p:txBody>
      </p:sp>
      <p:sp>
        <p:nvSpPr>
          <p:cNvPr id="166" name="Google Shape;166;p25"/>
          <p:cNvSpPr txBox="1"/>
          <p:nvPr>
            <p:ph idx="1" type="body"/>
          </p:nvPr>
        </p:nvSpPr>
        <p:spPr>
          <a:xfrm>
            <a:off x="618750" y="2395833"/>
            <a:ext cx="3564900" cy="57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241934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/>
              <a:t>Long time Pythoneer Tim Peters succinctly channels the BDFL’s:</a:t>
            </a:r>
            <a:endParaRPr/>
          </a:p>
          <a:p>
            <a:pPr indent="-241934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/>
              <a:t>G</a:t>
            </a:r>
            <a:r>
              <a:rPr lang="en-GB"/>
              <a:t>uiding principles for Python's design into 20 aphorisms, only 19 of which have been written down:</a:t>
            </a:r>
            <a:endParaRPr/>
          </a:p>
          <a:p>
            <a:pPr indent="-10414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40029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/>
              <a:t>Beautiful is better than ugly.</a:t>
            </a:r>
            <a:endParaRPr/>
          </a:p>
          <a:p>
            <a:pPr indent="-240029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/>
              <a:t>Explicit is better than implicit.</a:t>
            </a:r>
            <a:endParaRPr/>
          </a:p>
          <a:p>
            <a:pPr indent="-240029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/>
              <a:t>Simple is better than complex.</a:t>
            </a:r>
            <a:endParaRPr/>
          </a:p>
          <a:p>
            <a:pPr indent="-240029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/>
              <a:t>Complex is better than complicated.</a:t>
            </a:r>
            <a:endParaRPr/>
          </a:p>
          <a:p>
            <a:pPr indent="-240029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/>
              <a:t>Flat is better than nested.</a:t>
            </a:r>
            <a:endParaRPr/>
          </a:p>
          <a:p>
            <a:pPr indent="-240029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/>
              <a:t>Sparse is better than dense.</a:t>
            </a:r>
            <a:endParaRPr/>
          </a:p>
          <a:p>
            <a:pPr indent="-240029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/>
              <a:t>Readability counts.</a:t>
            </a:r>
            <a:endParaRPr/>
          </a:p>
          <a:p>
            <a:pPr indent="-240029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/>
              <a:t>Special cases aren't special enough to break the rules.</a:t>
            </a:r>
            <a:endParaRPr/>
          </a:p>
          <a:p>
            <a:pPr indent="-240029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/>
              <a:t>Although practicality beats purity.</a:t>
            </a:r>
            <a:endParaRPr/>
          </a:p>
        </p:txBody>
      </p:sp>
      <p:sp>
        <p:nvSpPr>
          <p:cNvPr id="167" name="Google Shape;167;p25"/>
          <p:cNvSpPr txBox="1"/>
          <p:nvPr/>
        </p:nvSpPr>
        <p:spPr>
          <a:xfrm>
            <a:off x="4399342" y="2000000"/>
            <a:ext cx="4023000" cy="61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462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462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462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3622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Errors should never pass silently.</a:t>
            </a:r>
            <a:endParaRPr/>
          </a:p>
          <a:p>
            <a:pPr indent="-23622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Unless explicitly silenced.</a:t>
            </a:r>
            <a:endParaRPr/>
          </a:p>
          <a:p>
            <a:pPr indent="-23622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the face of ambiguity, refuse the temptation to guess.</a:t>
            </a:r>
            <a:endParaRPr/>
          </a:p>
          <a:p>
            <a:pPr indent="-23622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 should be one-- and preferably only one --obvious way to do it.</a:t>
            </a:r>
            <a:endParaRPr/>
          </a:p>
          <a:p>
            <a:pPr indent="-23622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Although that way may not be obvious at first unless you're Dutch.</a:t>
            </a:r>
            <a:endParaRPr/>
          </a:p>
          <a:p>
            <a:pPr indent="-23622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Now is better than never.</a:t>
            </a:r>
            <a:endParaRPr/>
          </a:p>
          <a:p>
            <a:pPr indent="-23622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Although never is often better than *right* now.</a:t>
            </a:r>
            <a:endParaRPr/>
          </a:p>
          <a:p>
            <a:pPr indent="-23622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the implementation is hard to explain, it's a bad idea.</a:t>
            </a:r>
            <a:endParaRPr/>
          </a:p>
          <a:p>
            <a:pPr indent="-23622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the implementation is easy to explain, it may be a good idea.</a:t>
            </a:r>
            <a:endParaRPr/>
          </a:p>
          <a:p>
            <a:pPr indent="-23622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Namespaces are one honking great idea -- let's do more of those!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6"/>
          <p:cNvSpPr txBox="1"/>
          <p:nvPr>
            <p:ph type="title"/>
          </p:nvPr>
        </p:nvSpPr>
        <p:spPr>
          <a:xfrm>
            <a:off x="618750" y="479167"/>
            <a:ext cx="7762500" cy="17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Install Anaconda or Python</a:t>
            </a:r>
            <a:endParaRPr/>
          </a:p>
        </p:txBody>
      </p:sp>
      <p:sp>
        <p:nvSpPr>
          <p:cNvPr id="173" name="Google Shape;173;p26"/>
          <p:cNvSpPr txBox="1"/>
          <p:nvPr>
            <p:ph idx="1" type="body"/>
          </p:nvPr>
        </p:nvSpPr>
        <p:spPr>
          <a:xfrm>
            <a:off x="618750" y="1994725"/>
            <a:ext cx="8108100" cy="63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35584" lvl="0" marL="2286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</a:pPr>
            <a:r>
              <a:rPr lang="en-GB" sz="2700"/>
              <a:t>Download from:</a:t>
            </a:r>
            <a:endParaRPr sz="2700"/>
          </a:p>
          <a:p>
            <a:pPr indent="0" lvl="1" marL="4572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GB" sz="2300" u="sng">
                <a:solidFill>
                  <a:schemeClr val="hlink"/>
                </a:solidFill>
                <a:hlinkClick r:id="rId3"/>
              </a:rPr>
              <a:t>https://www.python.org/downloads/release/python-380/</a:t>
            </a:r>
            <a:endParaRPr sz="2200"/>
          </a:p>
          <a:p>
            <a:pPr indent="0" lvl="1" marL="4572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GB" sz="2300"/>
              <a:t>Or </a:t>
            </a:r>
            <a:r>
              <a:rPr lang="en-GB" sz="2300" u="sng">
                <a:solidFill>
                  <a:schemeClr val="hlink"/>
                </a:solidFill>
                <a:hlinkClick r:id="rId4"/>
              </a:rPr>
              <a:t>https://www.anaconda.com/download/</a:t>
            </a:r>
            <a:r>
              <a:rPr lang="en-GB" sz="2300"/>
              <a:t> </a:t>
            </a:r>
            <a:endParaRPr sz="2300"/>
          </a:p>
          <a:p>
            <a:pPr indent="0" lvl="1" marL="4572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GB" sz="2300"/>
              <a:t>Or install minimal: </a:t>
            </a:r>
            <a:r>
              <a:rPr lang="en-GB" sz="2300" u="sng">
                <a:solidFill>
                  <a:schemeClr val="hlink"/>
                </a:solidFill>
                <a:highlight>
                  <a:srgbClr val="FFFF00"/>
                </a:highlight>
                <a:hlinkClick r:id="rId5"/>
              </a:rPr>
              <a:t>https://docs.conda.io/en/latest/miniconda.html</a:t>
            </a:r>
            <a:r>
              <a:rPr lang="en-GB" sz="2300">
                <a:highlight>
                  <a:srgbClr val="FFFF00"/>
                </a:highlight>
              </a:rPr>
              <a:t> </a:t>
            </a:r>
            <a:endParaRPr sz="2300"/>
          </a:p>
          <a:p>
            <a:pPr indent="0" lvl="1" marL="4572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i="1" lang="en-GB" sz="2300"/>
              <a:t>Note: installing with dual x login means that administrator install is preferred.</a:t>
            </a:r>
            <a:endParaRPr i="1" sz="2300"/>
          </a:p>
          <a:p>
            <a:pPr indent="-28575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2700"/>
              <a:buChar char="•"/>
            </a:pPr>
            <a:r>
              <a:rPr lang="en-GB" sz="2700"/>
              <a:t>Select latest version 3+ package.</a:t>
            </a:r>
            <a:endParaRPr sz="2700"/>
          </a:p>
          <a:p>
            <a:pPr indent="-260350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SzPts val="2300"/>
              <a:buChar char="•"/>
            </a:pPr>
            <a:r>
              <a:rPr lang="en-GB" sz="2300"/>
              <a:t>Most new programmers should use latest Python 3.</a:t>
            </a:r>
            <a:endParaRPr sz="2300"/>
          </a:p>
          <a:p>
            <a:pPr indent="-260350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SzPts val="2300"/>
              <a:buChar char="•"/>
            </a:pPr>
            <a:r>
              <a:rPr lang="en-GB" sz="2300"/>
              <a:t>Python 2 still around and Python 2.7 version is the best bridge to version 3.</a:t>
            </a:r>
            <a:endParaRPr sz="2300"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-235584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</a:pPr>
            <a:r>
              <a:rPr lang="en-GB" sz="2700"/>
              <a:t>Recommended other packages:</a:t>
            </a:r>
            <a:endParaRPr sz="2700"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i="1" lang="en-GB" sz="17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GB" sz="1700">
                <a:latin typeface="Courier New"/>
                <a:ea typeface="Courier New"/>
                <a:cs typeface="Courier New"/>
                <a:sym typeface="Courier New"/>
              </a:rPr>
              <a:t>conda install jupyter pandas matplotlib</a:t>
            </a:r>
            <a:endParaRPr sz="2700"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i="1" lang="en-GB" sz="17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GB" sz="1700">
                <a:latin typeface="Courier New"/>
                <a:ea typeface="Courier New"/>
                <a:cs typeface="Courier New"/>
                <a:sym typeface="Courier New"/>
              </a:rPr>
              <a:t>for %i in (jupyter,pandas,matplotlib) do pip install %i</a:t>
            </a:r>
            <a:endParaRPr sz="2700"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7"/>
          <p:cNvSpPr txBox="1"/>
          <p:nvPr>
            <p:ph type="title"/>
          </p:nvPr>
        </p:nvSpPr>
        <p:spPr>
          <a:xfrm>
            <a:off x="618750" y="479167"/>
            <a:ext cx="7762500" cy="17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 sz="4300"/>
              <a:t>Anaconda the Python distribution</a:t>
            </a:r>
            <a:endParaRPr sz="4300"/>
          </a:p>
        </p:txBody>
      </p:sp>
      <p:sp>
        <p:nvSpPr>
          <p:cNvPr id="179" name="Google Shape;179;p27"/>
          <p:cNvSpPr txBox="1"/>
          <p:nvPr>
            <p:ph idx="1" type="body"/>
          </p:nvPr>
        </p:nvSpPr>
        <p:spPr>
          <a:xfrm>
            <a:off x="618750" y="2395833"/>
            <a:ext cx="7762500" cy="57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Anaconda is the most popular Data Science Python (and 'R') distribution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Full Anaconda is rather bloated and Miniconda is much smaller.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"Conda" is a distribution and package management system containing 1000+ popular modules for python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Some notable packages are: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GB"/>
              <a:t>Jupyter (notebooks)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GB"/>
              <a:t>pandas (data analysis)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GB"/>
              <a:t>matplotlib (charting - can be difficult to install with pip)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GB"/>
              <a:t>xlsxwriter (Excel file creation)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GB"/>
              <a:t>flask (lightweight web framework)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8"/>
          <p:cNvSpPr txBox="1"/>
          <p:nvPr>
            <p:ph type="title"/>
          </p:nvPr>
        </p:nvSpPr>
        <p:spPr>
          <a:xfrm>
            <a:off x="689500" y="521617"/>
            <a:ext cx="7762500" cy="17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REF: Anaconda setup tips</a:t>
            </a:r>
            <a:endParaRPr/>
          </a:p>
        </p:txBody>
      </p:sp>
      <p:sp>
        <p:nvSpPr>
          <p:cNvPr id="185" name="Google Shape;185;p28"/>
          <p:cNvSpPr txBox="1"/>
          <p:nvPr>
            <p:ph idx="1" type="body"/>
          </p:nvPr>
        </p:nvSpPr>
        <p:spPr>
          <a:xfrm>
            <a:off x="618750" y="2395833"/>
            <a:ext cx="7762500" cy="57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219469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 sz="2383"/>
              <a:t>Initializing shells:</a:t>
            </a:r>
            <a:endParaRPr sz="2383"/>
          </a:p>
          <a:p>
            <a:pPr indent="0" lvl="1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14285"/>
              <a:buNone/>
            </a:pPr>
            <a:r>
              <a:rPr lang="en-GB" sz="2100">
                <a:latin typeface="Courier New"/>
                <a:ea typeface="Courier New"/>
                <a:cs typeface="Courier New"/>
                <a:sym typeface="Courier New"/>
              </a:rPr>
              <a:t>&gt; [path to anaconda]\condabin\conda init --all</a:t>
            </a:r>
            <a:endParaRPr sz="2100"/>
          </a:p>
          <a:p>
            <a:pPr indent="0" lvl="1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20981"/>
              <a:buNone/>
            </a:pPr>
            <a:r>
              <a:rPr i="1" lang="en-GB" sz="1983"/>
              <a:t>(Note that uninstall does not always clean this up)</a:t>
            </a:r>
            <a:endParaRPr sz="1983"/>
          </a:p>
          <a:p>
            <a:pPr indent="-219469" lvl="0" marL="228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 sz="2383"/>
              <a:t>Activating an environment:</a:t>
            </a:r>
            <a:endParaRPr sz="2383"/>
          </a:p>
          <a:p>
            <a:pPr indent="0" lvl="1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95238"/>
              <a:buNone/>
            </a:pPr>
            <a:r>
              <a:rPr lang="en-GB" sz="2100"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en-GB" sz="21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conda activate </a:t>
            </a:r>
            <a:r>
              <a:rPr lang="en-GB" sz="2100">
                <a:latin typeface="Courier New"/>
                <a:ea typeface="Courier New"/>
                <a:cs typeface="Courier New"/>
                <a:sym typeface="Courier New"/>
              </a:rPr>
              <a:t>[env]</a:t>
            </a:r>
            <a:endParaRPr sz="2100"/>
          </a:p>
          <a:p>
            <a:pPr indent="-219469" lvl="0" marL="228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 sz="2383"/>
              <a:t>To upgrade run the "Anaconda Prompt" and type:</a:t>
            </a:r>
            <a:endParaRPr sz="2383"/>
          </a:p>
          <a:p>
            <a:pPr indent="0" lvl="1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95238"/>
              <a:buNone/>
            </a:pPr>
            <a:r>
              <a:rPr lang="en-GB" sz="2100">
                <a:latin typeface="Courier New"/>
                <a:ea typeface="Courier New"/>
                <a:cs typeface="Courier New"/>
                <a:sym typeface="Courier New"/>
              </a:rPr>
              <a:t>&gt; conda update conda</a:t>
            </a:r>
            <a:endParaRPr sz="2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95238"/>
              <a:buNone/>
            </a:pPr>
            <a:r>
              <a:rPr lang="en-GB" sz="2100">
                <a:latin typeface="Courier New"/>
                <a:ea typeface="Courier New"/>
                <a:cs typeface="Courier New"/>
                <a:sym typeface="Courier New"/>
              </a:rPr>
              <a:t>&gt; conda update anaconda</a:t>
            </a:r>
            <a:endParaRPr sz="2100"/>
          </a:p>
          <a:p>
            <a:pPr indent="-219469" lvl="0" marL="228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 sz="2383"/>
              <a:t>To upgrade Anaconda Python for example from 3.7 =&gt; 3.8:</a:t>
            </a:r>
            <a:endParaRPr sz="2383"/>
          </a:p>
          <a:p>
            <a:pPr indent="0" lvl="1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95238"/>
              <a:buNone/>
            </a:pPr>
            <a:r>
              <a:rPr lang="en-GB" sz="2100">
                <a:latin typeface="Courier New"/>
                <a:ea typeface="Courier New"/>
                <a:cs typeface="Courier New"/>
                <a:sym typeface="Courier New"/>
              </a:rPr>
              <a:t>&gt; conda install python=3.8</a:t>
            </a:r>
            <a:endParaRPr sz="2100"/>
          </a:p>
          <a:p>
            <a:pPr indent="-219469" lvl="0" marL="228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 sz="2383"/>
              <a:t>Clean up old Anaconda packages from prompt using::</a:t>
            </a:r>
            <a:endParaRPr sz="2383"/>
          </a:p>
          <a:p>
            <a:pPr indent="0" lvl="1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95238"/>
              <a:buNone/>
            </a:pPr>
            <a:r>
              <a:rPr lang="en-GB" sz="2100">
                <a:latin typeface="Courier New"/>
                <a:ea typeface="Courier New"/>
                <a:cs typeface="Courier New"/>
                <a:sym typeface="Courier New"/>
              </a:rPr>
              <a:t>&gt; conda clean -a --dry-run</a:t>
            </a:r>
            <a:endParaRPr sz="2100"/>
          </a:p>
          <a:p>
            <a:pPr indent="0" lvl="1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95238"/>
              <a:buNone/>
            </a:pPr>
            <a:r>
              <a:rPr lang="en-GB" sz="2100">
                <a:latin typeface="Courier New"/>
                <a:ea typeface="Courier New"/>
                <a:cs typeface="Courier New"/>
                <a:sym typeface="Courier New"/>
              </a:rPr>
              <a:t>&gt; conda clean -a -y</a:t>
            </a:r>
            <a:endParaRPr sz="2100"/>
          </a:p>
          <a:p>
            <a:pPr indent="-219469" lvl="0" marL="228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 sz="2383"/>
              <a:t>Rebuild Anaconda Start menu::</a:t>
            </a:r>
            <a:endParaRPr sz="2383"/>
          </a:p>
          <a:p>
            <a:pPr indent="0" lvl="1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24719"/>
              <a:buNone/>
            </a:pPr>
            <a:r>
              <a:rPr lang="en-GB" sz="1683">
                <a:latin typeface="Courier New"/>
                <a:ea typeface="Courier New"/>
                <a:cs typeface="Courier New"/>
                <a:sym typeface="Courier New"/>
              </a:rPr>
              <a:t>&gt; "C:\Anaconda3\pythonw.exe" "C:\Anaconda3\Lib\_nsis.py" mkmenus</a:t>
            </a:r>
            <a:endParaRPr sz="1683">
              <a:latin typeface="Courier New"/>
              <a:ea typeface="Courier New"/>
              <a:cs typeface="Courier New"/>
              <a:sym typeface="Courier New"/>
            </a:endParaRPr>
          </a:p>
          <a:p>
            <a:pPr indent="-90804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9"/>
          <p:cNvSpPr txBox="1"/>
          <p:nvPr>
            <p:ph type="title"/>
          </p:nvPr>
        </p:nvSpPr>
        <p:spPr>
          <a:xfrm>
            <a:off x="618750" y="479167"/>
            <a:ext cx="7762500" cy="17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 sz="3800"/>
              <a:t>Setting default Anaconda environment</a:t>
            </a:r>
            <a:endParaRPr sz="3800"/>
          </a:p>
        </p:txBody>
      </p:sp>
      <p:sp>
        <p:nvSpPr>
          <p:cNvPr id="191" name="Google Shape;191;p29"/>
          <p:cNvSpPr txBox="1"/>
          <p:nvPr>
            <p:ph idx="1" type="body"/>
          </p:nvPr>
        </p:nvSpPr>
        <p:spPr>
          <a:xfrm>
            <a:off x="618750" y="2395823"/>
            <a:ext cx="7762500" cy="35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241934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/>
              <a:t>Configure anaconda to activate base (does not seem to work):</a:t>
            </a:r>
            <a:endParaRPr/>
          </a:p>
          <a:p>
            <a:pPr indent="0" lvl="2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GB" sz="2100">
                <a:latin typeface="Courier New"/>
                <a:ea typeface="Courier New"/>
                <a:cs typeface="Courier New"/>
                <a:sym typeface="Courier New"/>
              </a:rPr>
              <a:t>conda config --set auto_activate_base true </a:t>
            </a:r>
            <a:endParaRPr sz="2100">
              <a:latin typeface="Courier New"/>
              <a:ea typeface="Courier New"/>
              <a:cs typeface="Courier New"/>
              <a:sym typeface="Courier New"/>
            </a:endParaRPr>
          </a:p>
          <a:p>
            <a:pPr indent="-241934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/>
              <a:t>Alternative hack is to create your own launch script, e.g. condaenv.bat:</a:t>
            </a:r>
            <a:endParaRPr/>
          </a:p>
          <a:p>
            <a:pPr indent="0" lvl="2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@call "C:\Miniconda3\condabin\conda_hook.bat</a:t>
            </a:r>
            <a:endParaRPr/>
          </a:p>
          <a:p>
            <a:pPr indent="0" lvl="2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@conda activate</a:t>
            </a:r>
            <a:endParaRPr/>
          </a:p>
          <a:p>
            <a:pPr indent="-241934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/>
              <a:t>Setup the cmd registry to autorun your batch file (may need overwriting):</a:t>
            </a:r>
            <a:endParaRPr/>
          </a:p>
          <a:p>
            <a:pPr indent="0" lvl="2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[HKEY_CURRENT_USER\Software\Microsoft\Command</a:t>
            </a:r>
            <a:endParaRPr/>
          </a:p>
          <a:p>
            <a:pPr indent="0" lvl="2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AutoRun = "&lt;path to your bat file&gt;"</a:t>
            </a:r>
            <a:endParaRPr/>
          </a:p>
          <a:p>
            <a:pPr indent="-90804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pic>
        <p:nvPicPr>
          <p:cNvPr id="192" name="Google Shape;192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8750" y="6153925"/>
            <a:ext cx="7762499" cy="2278807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9"/>
          <p:cNvSpPr/>
          <p:nvPr/>
        </p:nvSpPr>
        <p:spPr>
          <a:xfrm>
            <a:off x="0" y="118241"/>
            <a:ext cx="0" cy="36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0"/>
          <p:cNvSpPr txBox="1"/>
          <p:nvPr>
            <p:ph type="title"/>
          </p:nvPr>
        </p:nvSpPr>
        <p:spPr>
          <a:xfrm>
            <a:off x="618750" y="479167"/>
            <a:ext cx="7762500" cy="17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 sz="4000"/>
              <a:t>Python =&gt; Windows integration tips</a:t>
            </a:r>
            <a:endParaRPr sz="4000"/>
          </a:p>
        </p:txBody>
      </p:sp>
      <p:sp>
        <p:nvSpPr>
          <p:cNvPr id="199" name="Google Shape;199;p30"/>
          <p:cNvSpPr txBox="1"/>
          <p:nvPr>
            <p:ph idx="1" type="body"/>
          </p:nvPr>
        </p:nvSpPr>
        <p:spPr>
          <a:xfrm>
            <a:off x="618750" y="1925000"/>
            <a:ext cx="7762500" cy="63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10000"/>
          </a:bodyPr>
          <a:lstStyle/>
          <a:p>
            <a:pPr indent="-241934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/>
              <a:t>The dual account is a real challenge for python &amp; library installs.</a:t>
            </a:r>
            <a:endParaRPr/>
          </a:p>
          <a:p>
            <a:pPr indent="-240029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/>
              <a:t>You may need to check the settings below in both normal accounts and your &lt;name&gt;x account.</a:t>
            </a:r>
            <a:endParaRPr/>
          </a:p>
          <a:p>
            <a:pPr indent="-241934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/>
              <a:t>There is a launcher included in python 3.3+ (but not Anaconda).</a:t>
            </a:r>
            <a:endParaRPr/>
          </a:p>
          <a:p>
            <a:pPr indent="-240029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/>
              <a:t>Type "py" from command line to check if installed.</a:t>
            </a:r>
            <a:endParaRPr/>
          </a:p>
          <a:p>
            <a:pPr indent="-240029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/>
              <a:t>Get from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https://bitbucket.org/vinay.sajip/pylauncher/downloads/</a:t>
            </a:r>
            <a:endParaRPr/>
          </a:p>
          <a:p>
            <a:pPr indent="-240029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/>
              <a:t>Try setting PYLAUNCH_DEBUG=1 in the environment to debug launcher issues.</a:t>
            </a:r>
            <a:endParaRPr/>
          </a:p>
          <a:p>
            <a:pPr indent="-241934" lvl="0" marL="228600" rtl="0" algn="l"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en-GB"/>
              <a:t>Within explorer right click any ".py" file and choose program as default to associate with the correct py.exe (in windows directory) or python.exe (in miniconda directory).</a:t>
            </a:r>
            <a:endParaRPr/>
          </a:p>
          <a:p>
            <a:pPr indent="-241934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/>
              <a:t>Checking associations to enable click and run etc: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4347"/>
              <a:buNone/>
            </a:pPr>
            <a:r>
              <a:rPr lang="en-GB" sz="2300">
                <a:latin typeface="Courier New"/>
                <a:ea typeface="Courier New"/>
                <a:cs typeface="Courier New"/>
                <a:sym typeface="Courier New"/>
              </a:rPr>
              <a:t>&gt; assoc | findstr -i python</a:t>
            </a:r>
            <a:endParaRPr sz="2300"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4347"/>
              <a:buNone/>
            </a:pPr>
            <a:r>
              <a:rPr lang="en-GB" sz="2300">
                <a:latin typeface="Courier New"/>
                <a:ea typeface="Courier New"/>
                <a:cs typeface="Courier New"/>
                <a:sym typeface="Courier New"/>
              </a:rPr>
              <a:t>&gt; ftype | findstr -i python</a:t>
            </a:r>
            <a:endParaRPr sz="2300"/>
          </a:p>
          <a:p>
            <a:pPr indent="-241934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/>
              <a:t>Setting file type (as admin):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4347"/>
              <a:buNone/>
            </a:pPr>
            <a:r>
              <a:rPr lang="en-GB" sz="2300">
                <a:latin typeface="Courier New"/>
                <a:ea typeface="Courier New"/>
                <a:cs typeface="Courier New"/>
                <a:sym typeface="Courier New"/>
              </a:rPr>
              <a:t>&gt; ftype &lt;specification&gt; as per example:</a:t>
            </a:r>
            <a:endParaRPr sz="2300"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4347"/>
              <a:buNone/>
            </a:pPr>
            <a:r>
              <a:rPr lang="en-GB" sz="2300">
                <a:latin typeface="Courier New"/>
                <a:ea typeface="Courier New"/>
                <a:cs typeface="Courier New"/>
                <a:sym typeface="Courier New"/>
              </a:rPr>
              <a:t>Python.ArchiveFile="C:\WINDOWS\py.exe" "%L" %*</a:t>
            </a:r>
            <a:endParaRPr sz="2300"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4347"/>
              <a:buNone/>
            </a:pPr>
            <a:r>
              <a:rPr lang="en-GB" sz="2300">
                <a:latin typeface="Courier New"/>
                <a:ea typeface="Courier New"/>
                <a:cs typeface="Courier New"/>
                <a:sym typeface="Courier New"/>
              </a:rPr>
              <a:t>Python.CompiledFile="C:\WINDOWS\py.exe" "%L" %*</a:t>
            </a:r>
            <a:endParaRPr sz="2300"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4347"/>
              <a:buNone/>
            </a:pPr>
            <a:r>
              <a:rPr lang="en-GB" sz="2300">
                <a:latin typeface="Courier New"/>
                <a:ea typeface="Courier New"/>
                <a:cs typeface="Courier New"/>
                <a:sym typeface="Courier New"/>
              </a:rPr>
              <a:t>Python.File="C:\WINDOWS\py.exe" "%L" %*</a:t>
            </a:r>
            <a:endParaRPr sz="2300"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4347"/>
              <a:buNone/>
            </a:pPr>
            <a:r>
              <a:rPr lang="en-GB" sz="2300">
                <a:latin typeface="Courier New"/>
                <a:ea typeface="Courier New"/>
                <a:cs typeface="Courier New"/>
                <a:sym typeface="Courier New"/>
              </a:rPr>
              <a:t>Python.NoConArchiveFile="C:\WINDOWS\pyw.exe" "%L" %*</a:t>
            </a:r>
            <a:endParaRPr sz="2300"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4347"/>
              <a:buNone/>
            </a:pPr>
            <a:r>
              <a:rPr lang="en-GB" sz="2300">
                <a:latin typeface="Courier New"/>
                <a:ea typeface="Courier New"/>
                <a:cs typeface="Courier New"/>
                <a:sym typeface="Courier New"/>
              </a:rPr>
              <a:t>Python.NoConFile="C:\WINDOWS\pyw.exe" "%L" %*</a:t>
            </a:r>
            <a:endParaRPr sz="23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1"/>
          <p:cNvSpPr txBox="1"/>
          <p:nvPr>
            <p:ph type="title"/>
          </p:nvPr>
        </p:nvSpPr>
        <p:spPr>
          <a:xfrm>
            <a:off x="618750" y="479167"/>
            <a:ext cx="7762500" cy="17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First steps into the REPL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 sz="2800"/>
              <a:t>(Read, Eval, Print Loop)</a:t>
            </a:r>
            <a:endParaRPr/>
          </a:p>
        </p:txBody>
      </p:sp>
      <p:sp>
        <p:nvSpPr>
          <p:cNvPr id="205" name="Google Shape;205;p31"/>
          <p:cNvSpPr txBox="1"/>
          <p:nvPr>
            <p:ph idx="1" type="body"/>
          </p:nvPr>
        </p:nvSpPr>
        <p:spPr>
          <a:xfrm>
            <a:off x="618750" y="2341875"/>
            <a:ext cx="7762500" cy="61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47500" lnSpcReduction="10000"/>
          </a:bodyPr>
          <a:lstStyle/>
          <a:p>
            <a:pPr indent="-30472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 sz="5050"/>
              <a:t>From a command prompt type (or try the pylauncher "py"):</a:t>
            </a:r>
            <a:endParaRPr sz="5050"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GB" sz="3500">
                <a:latin typeface="Courier New"/>
                <a:ea typeface="Courier New"/>
                <a:cs typeface="Courier New"/>
                <a:sym typeface="Courier New"/>
              </a:rPr>
              <a:t>&gt; python</a:t>
            </a:r>
            <a:endParaRPr/>
          </a:p>
          <a:p>
            <a:pPr indent="-30472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 sz="5050"/>
              <a:t>Once you have a python prompt, try these commands:</a:t>
            </a:r>
            <a:endParaRPr sz="5050"/>
          </a:p>
          <a:p>
            <a:pPr indent="-1524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3000"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GB" sz="3500">
                <a:latin typeface="Courier New"/>
                <a:ea typeface="Courier New"/>
                <a:cs typeface="Courier New"/>
                <a:sym typeface="Courier New"/>
              </a:rPr>
              <a:t>1+2*3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GB" sz="3500">
                <a:latin typeface="Courier New"/>
                <a:ea typeface="Courier New"/>
                <a:cs typeface="Courier New"/>
                <a:sym typeface="Courier New"/>
              </a:rPr>
              <a:t>print 'Hello World!'  # This would work under python2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GB" sz="3500">
                <a:latin typeface="Courier New"/>
                <a:ea typeface="Courier New"/>
                <a:cs typeface="Courier New"/>
                <a:sym typeface="Courier New"/>
              </a:rPr>
              <a:t>print('Hello World!') # Parenthesis needed for Python3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GB" sz="3500">
                <a:latin typeface="Courier New"/>
                <a:ea typeface="Courier New"/>
                <a:cs typeface="Courier New"/>
                <a:sym typeface="Courier New"/>
              </a:rPr>
              <a:t>name = 'Fred'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GB" sz="3500">
                <a:latin typeface="Courier New"/>
                <a:ea typeface="Courier New"/>
                <a:cs typeface="Courier New"/>
                <a:sym typeface="Courier New"/>
              </a:rPr>
              <a:t>print(name)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GB" sz="3500"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GB" sz="3500">
                <a:latin typeface="Courier New"/>
                <a:ea typeface="Courier New"/>
                <a:cs typeface="Courier New"/>
                <a:sym typeface="Courier New"/>
              </a:rPr>
              <a:t>greet = "Hello " + name + ', how are you?'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GB" sz="3500">
                <a:latin typeface="Courier New"/>
                <a:ea typeface="Courier New"/>
                <a:cs typeface="Courier New"/>
                <a:sym typeface="Courier New"/>
              </a:rPr>
              <a:t>print(greet)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GB" sz="3500">
                <a:latin typeface="Courier New"/>
                <a:ea typeface="Courier New"/>
                <a:cs typeface="Courier New"/>
                <a:sym typeface="Courier New"/>
              </a:rPr>
              <a:t>name = input('Enter your name?’)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GB" sz="3500">
                <a:latin typeface="Courier New"/>
                <a:ea typeface="Courier New"/>
                <a:cs typeface="Courier New"/>
                <a:sym typeface="Courier New"/>
              </a:rPr>
              <a:t>print(f'Hello {name.upper()}!')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GB" sz="3500">
                <a:latin typeface="Courier New"/>
                <a:ea typeface="Courier New"/>
                <a:cs typeface="Courier New"/>
                <a:sym typeface="Courier New"/>
              </a:rPr>
              <a:t>help()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GB" sz="3500">
                <a:latin typeface="Courier New"/>
                <a:ea typeface="Courier New"/>
                <a:cs typeface="Courier New"/>
                <a:sym typeface="Courier New"/>
              </a:rPr>
              <a:t>import sys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GB" sz="3500">
                <a:latin typeface="Courier New"/>
                <a:ea typeface="Courier New"/>
                <a:cs typeface="Courier New"/>
                <a:sym typeface="Courier New"/>
              </a:rPr>
              <a:t>sys.version</a:t>
            </a:r>
            <a:endParaRPr sz="3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GB" sz="3500">
                <a:latin typeface="Courier New"/>
                <a:ea typeface="Courier New"/>
                <a:cs typeface="Courier New"/>
                <a:sym typeface="Courier New"/>
              </a:rPr>
              <a:t>sys.prefix</a:t>
            </a:r>
            <a:endParaRPr sz="3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GB" sz="3500">
                <a:latin typeface="Courier New"/>
                <a:ea typeface="Courier New"/>
                <a:cs typeface="Courier New"/>
                <a:sym typeface="Courier New"/>
              </a:rPr>
              <a:t>sys.executable</a:t>
            </a:r>
            <a:endParaRPr sz="3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GB" sz="3500">
                <a:latin typeface="Courier New"/>
                <a:ea typeface="Courier New"/>
                <a:cs typeface="Courier New"/>
                <a:sym typeface="Courier New"/>
              </a:rPr>
              <a:t>import this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3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31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618750" y="479167"/>
            <a:ext cx="7762500" cy="17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Student system preparation</a:t>
            </a:r>
            <a:endParaRPr/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618750" y="2395833"/>
            <a:ext cx="7762500" cy="57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35814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GB" sz="2400"/>
              <a:t>Install Git for windows: </a:t>
            </a:r>
            <a:r>
              <a:rPr lang="en-GB" sz="2400" u="sng">
                <a:solidFill>
                  <a:schemeClr val="hlink"/>
                </a:solidFill>
                <a:hlinkClick r:id="rId3"/>
              </a:rPr>
              <a:t>https://git-scm.com/download/win</a:t>
            </a:r>
            <a:endParaRPr sz="2400"/>
          </a:p>
          <a:p>
            <a:pPr indent="-35814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GB" sz="2400"/>
              <a:t>Install Miniconda: </a:t>
            </a:r>
            <a:r>
              <a:rPr lang="en-GB" sz="2400" u="sng">
                <a:solidFill>
                  <a:schemeClr val="hlink"/>
                </a:solidFill>
                <a:hlinkClick r:id="rId4"/>
              </a:rPr>
              <a:t>https://docs.conda.io/en/latest/miniconda.html</a:t>
            </a:r>
            <a:endParaRPr sz="2400"/>
          </a:p>
          <a:p>
            <a:pPr indent="-35814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Char char="•"/>
            </a:pPr>
            <a:r>
              <a:rPr lang="en-GB" sz="2400">
                <a:solidFill>
                  <a:srgbClr val="FF0000"/>
                </a:solidFill>
              </a:rPr>
              <a:t>At time of writing use python 3.8.</a:t>
            </a:r>
            <a:endParaRPr sz="2400">
              <a:solidFill>
                <a:srgbClr val="FF0000"/>
              </a:solidFill>
            </a:endParaRPr>
          </a:p>
          <a:p>
            <a:pPr indent="-35814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Char char="•"/>
            </a:pPr>
            <a:r>
              <a:rPr lang="en-GB" sz="2400">
                <a:solidFill>
                  <a:srgbClr val="FF0000"/>
                </a:solidFill>
              </a:rPr>
              <a:t>Install as administrator for all users.</a:t>
            </a:r>
            <a:endParaRPr sz="2400">
              <a:solidFill>
                <a:srgbClr val="FF0000"/>
              </a:solidFill>
            </a:endParaRPr>
          </a:p>
          <a:p>
            <a:pPr indent="-35814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Char char="•"/>
            </a:pPr>
            <a:r>
              <a:rPr lang="en-GB" sz="2400">
                <a:solidFill>
                  <a:srgbClr val="FF0000"/>
                </a:solidFill>
              </a:rPr>
              <a:t>Install in C:\miniconda3 (</a:t>
            </a:r>
            <a:r>
              <a:rPr b="1" lang="en-GB" sz="2400" u="sng">
                <a:solidFill>
                  <a:srgbClr val="FF0000"/>
                </a:solidFill>
              </a:rPr>
              <a:t>not</a:t>
            </a:r>
            <a:r>
              <a:rPr lang="en-GB" sz="2400">
                <a:solidFill>
                  <a:srgbClr val="FF0000"/>
                </a:solidFill>
              </a:rPr>
              <a:t> into </a:t>
            </a:r>
            <a:r>
              <a:rPr lang="en-GB">
                <a:solidFill>
                  <a:srgbClr val="FF0000"/>
                </a:solidFill>
              </a:rPr>
              <a:t>P</a:t>
            </a:r>
            <a:r>
              <a:rPr lang="en-GB" sz="2400">
                <a:solidFill>
                  <a:srgbClr val="FF0000"/>
                </a:solidFill>
              </a:rPr>
              <a:t>rogramdata).</a:t>
            </a:r>
            <a:endParaRPr sz="2400">
              <a:solidFill>
                <a:srgbClr val="FF0000"/>
              </a:solidFill>
            </a:endParaRPr>
          </a:p>
          <a:p>
            <a:pPr indent="-35814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Char char="•"/>
            </a:pPr>
            <a:r>
              <a:rPr lang="en-GB">
                <a:solidFill>
                  <a:srgbClr val="FF0000"/>
                </a:solidFill>
              </a:rPr>
              <a:t>Do not tick to add to path.</a:t>
            </a:r>
            <a:endParaRPr>
              <a:solidFill>
                <a:srgbClr val="FF0000"/>
              </a:solidFill>
            </a:endParaRPr>
          </a:p>
          <a:p>
            <a:pPr indent="-35814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Char char="•"/>
            </a:pPr>
            <a:r>
              <a:rPr lang="en-GB">
                <a:solidFill>
                  <a:srgbClr val="FF0000"/>
                </a:solidFill>
              </a:rPr>
              <a:t>Make sure </a:t>
            </a:r>
            <a:r>
              <a:rPr lang="en-GB" sz="2400">
                <a:solidFill>
                  <a:srgbClr val="FF0000"/>
                </a:solidFill>
              </a:rPr>
              <a:t>register as the </a:t>
            </a:r>
            <a:r>
              <a:rPr lang="en-GB">
                <a:solidFill>
                  <a:srgbClr val="FF0000"/>
                </a:solidFill>
              </a:rPr>
              <a:t>system </a:t>
            </a:r>
            <a:r>
              <a:rPr lang="en-GB" sz="2400">
                <a:solidFill>
                  <a:srgbClr val="FF0000"/>
                </a:solidFill>
              </a:rPr>
              <a:t>python is ticked.</a:t>
            </a:r>
            <a:endParaRPr sz="2400">
              <a:solidFill>
                <a:srgbClr val="FF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  <a:p>
            <a:pPr indent="-35814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100000"/>
              <a:buChar char="•"/>
            </a:pPr>
            <a:r>
              <a:rPr lang="en-GB" sz="2400">
                <a:solidFill>
                  <a:srgbClr val="FF0000"/>
                </a:solidFill>
              </a:rPr>
              <a:t>Once installed from an admin "Anaconda prompt" (In the start menu) install the following:</a:t>
            </a:r>
            <a:endParaRPr sz="2400">
              <a:solidFill>
                <a:srgbClr val="FF0000"/>
              </a:solidFill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GB" sz="2100">
                <a:latin typeface="Courier New"/>
                <a:ea typeface="Courier New"/>
                <a:cs typeface="Courier New"/>
                <a:sym typeface="Courier New"/>
              </a:rPr>
              <a:t>conda install jupyter pandas matplotlib</a:t>
            </a:r>
            <a:endParaRPr sz="2100"/>
          </a:p>
          <a:p>
            <a:pPr indent="-35814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100000"/>
              <a:buChar char="•"/>
            </a:pPr>
            <a:r>
              <a:rPr lang="en-GB" sz="2400">
                <a:solidFill>
                  <a:srgbClr val="FF0000"/>
                </a:solidFill>
              </a:rPr>
              <a:t>Then run the following a</a:t>
            </a:r>
            <a:r>
              <a:rPr lang="en-GB">
                <a:solidFill>
                  <a:srgbClr val="FF0000"/>
                </a:solidFill>
              </a:rPr>
              <a:t>t both an</a:t>
            </a:r>
            <a:r>
              <a:rPr lang="en-GB" sz="2400">
                <a:solidFill>
                  <a:srgbClr val="FF0000"/>
                </a:solidFill>
              </a:rPr>
              <a:t> </a:t>
            </a:r>
            <a:r>
              <a:rPr lang="en-GB">
                <a:solidFill>
                  <a:srgbClr val="FF0000"/>
                </a:solidFill>
              </a:rPr>
              <a:t>“as </a:t>
            </a:r>
            <a:r>
              <a:rPr lang="en-GB" sz="2400">
                <a:solidFill>
                  <a:srgbClr val="FF0000"/>
                </a:solidFill>
              </a:rPr>
              <a:t>admin</a:t>
            </a:r>
            <a:r>
              <a:rPr lang="en-GB">
                <a:solidFill>
                  <a:srgbClr val="FF0000"/>
                </a:solidFill>
              </a:rPr>
              <a:t>”</a:t>
            </a:r>
            <a:r>
              <a:rPr lang="en-GB" sz="2400">
                <a:solidFill>
                  <a:srgbClr val="FF0000"/>
                </a:solidFill>
              </a:rPr>
              <a:t> and your own normal user conda prompt:</a:t>
            </a:r>
            <a:endParaRPr sz="2400">
              <a:solidFill>
                <a:srgbClr val="FF0000"/>
              </a:solidFill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GB" sz="2100">
                <a:latin typeface="Courier New"/>
                <a:ea typeface="Courier New"/>
                <a:cs typeface="Courier New"/>
                <a:sym typeface="Courier New"/>
              </a:rPr>
              <a:t>conda init --all</a:t>
            </a:r>
            <a:endParaRPr sz="2100"/>
          </a:p>
          <a:p>
            <a:pPr indent="-35814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ct val="100000"/>
              <a:buChar char="•"/>
            </a:pPr>
            <a:r>
              <a:rPr lang="en-GB" sz="2400"/>
              <a:t>This last action will setup the command shells</a:t>
            </a:r>
            <a:r>
              <a:rPr lang="en-GB"/>
              <a:t> to have C:\Miniconda3\condabin in the search path.</a:t>
            </a:r>
            <a:endParaRPr sz="2400"/>
          </a:p>
          <a:p>
            <a:pPr indent="-35814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GB" sz="2400"/>
              <a:t>You should now be able to issue “conda” commands from any prompt</a:t>
            </a:r>
            <a:r>
              <a:rPr lang="en-GB"/>
              <a:t>:</a:t>
            </a:r>
            <a:endParaRPr/>
          </a:p>
          <a:p>
            <a:pPr indent="0" lvl="0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GB" sz="2100">
                <a:latin typeface="Courier New"/>
                <a:ea typeface="Courier New"/>
                <a:cs typeface="Courier New"/>
                <a:sym typeface="Courier New"/>
              </a:rPr>
              <a:t>conda activate</a:t>
            </a:r>
            <a:endParaRPr sz="21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2"/>
          <p:cNvSpPr txBox="1"/>
          <p:nvPr>
            <p:ph type="title"/>
          </p:nvPr>
        </p:nvSpPr>
        <p:spPr>
          <a:xfrm>
            <a:off x="618750" y="479167"/>
            <a:ext cx="7762500" cy="17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Code block indentation</a:t>
            </a:r>
            <a:endParaRPr/>
          </a:p>
        </p:txBody>
      </p:sp>
      <p:sp>
        <p:nvSpPr>
          <p:cNvPr id="211" name="Google Shape;211;p32"/>
          <p:cNvSpPr txBox="1"/>
          <p:nvPr>
            <p:ph idx="1" type="body"/>
          </p:nvPr>
        </p:nvSpPr>
        <p:spPr>
          <a:xfrm>
            <a:off x="618750" y="1792874"/>
            <a:ext cx="7762500" cy="6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/>
              <a:t>Unlike many other languages which are delimited, e.g. Javascript: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if (hour &lt; 18) </a:t>
            </a:r>
            <a:r>
              <a:rPr lang="en-GB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  greeting = "Good day"</a:t>
            </a:r>
            <a:r>
              <a:rPr lang="en-GB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console.log(greeting)</a:t>
            </a:r>
            <a:r>
              <a:rPr lang="en-GB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/>
              <a:t>Python isn’t delimited and uses indentation to separate code blocks: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GB" sz="25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GB" sz="2500">
                <a:latin typeface="Courier New"/>
                <a:ea typeface="Courier New"/>
                <a:cs typeface="Courier New"/>
                <a:sym typeface="Courier New"/>
              </a:rPr>
              <a:t>if age &lt; 18: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GB" sz="25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sz="2500">
                <a:latin typeface="Courier New"/>
                <a:ea typeface="Courier New"/>
                <a:cs typeface="Courier New"/>
                <a:sym typeface="Courier New"/>
              </a:rPr>
              <a:t>print('You cannot drink’)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GB" sz="25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sz="2500">
                <a:latin typeface="Courier New"/>
                <a:ea typeface="Courier New"/>
                <a:cs typeface="Courier New"/>
                <a:sym typeface="Courier New"/>
              </a:rPr>
              <a:t>if age == 17: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GB" sz="25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GB" sz="2500">
                <a:latin typeface="Courier New"/>
                <a:ea typeface="Courier New"/>
                <a:cs typeface="Courier New"/>
                <a:sym typeface="Courier New"/>
              </a:rPr>
              <a:t>print('But you can drive')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GB" sz="2500">
                <a:latin typeface="Courier New"/>
                <a:ea typeface="Courier New"/>
                <a:cs typeface="Courier New"/>
                <a:sym typeface="Courier New"/>
              </a:rPr>
              <a:t>else: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GB" sz="25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sz="2500">
                <a:latin typeface="Courier New"/>
                <a:ea typeface="Courier New"/>
                <a:cs typeface="Courier New"/>
                <a:sym typeface="Courier New"/>
              </a:rPr>
              <a:t>print('You can drink and drive')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GB" sz="25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sz="2500">
                <a:latin typeface="Courier New"/>
                <a:ea typeface="Courier New"/>
                <a:cs typeface="Courier New"/>
                <a:sym typeface="Courier New"/>
              </a:rPr>
              <a:t>print('But you must not, "drink and drive"')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500"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/>
              <a:t>Can be spaces or tabs </a:t>
            </a:r>
            <a:r>
              <a:rPr b="1" lang="en-GB" u="sng">
                <a:solidFill>
                  <a:srgbClr val="FF0000"/>
                </a:solidFill>
              </a:rPr>
              <a:t>but must be consistent</a:t>
            </a:r>
            <a:r>
              <a:rPr lang="en-GB"/>
              <a:t> (Tabnanny is a tool to fix indentation issues).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/>
              <a:t>To exit the REPL on Windows type Ctrl-Z &lt;enter&gt;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/>
              <a:t>Unix type Ctrl-D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/>
              <a:t>Or type "exit()"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3"/>
          <p:cNvSpPr txBox="1"/>
          <p:nvPr>
            <p:ph type="title"/>
          </p:nvPr>
        </p:nvSpPr>
        <p:spPr>
          <a:xfrm>
            <a:off x="618750" y="479167"/>
            <a:ext cx="7762500" cy="17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Creating a hello world script</a:t>
            </a:r>
            <a:endParaRPr/>
          </a:p>
        </p:txBody>
      </p:sp>
      <p:sp>
        <p:nvSpPr>
          <p:cNvPr id="217" name="Google Shape;217;p33"/>
          <p:cNvSpPr txBox="1"/>
          <p:nvPr>
            <p:ph idx="1" type="body"/>
          </p:nvPr>
        </p:nvSpPr>
        <p:spPr>
          <a:xfrm>
            <a:off x="618750" y="2395833"/>
            <a:ext cx="7762500" cy="57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/>
              <a:t>At command prompt create a script file: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77777"/>
              <a:buNone/>
            </a:pP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mkdir %USERPROFILE%\pytut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77777"/>
              <a:buNone/>
            </a:pP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cd %USERPROFILE%\pytut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77777"/>
              <a:buNone/>
            </a:pP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Notepad hello.py</a:t>
            </a:r>
            <a:endParaRPr sz="18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/>
              <a:t>Type &amp; save the following code into notepad or another editor being careful to use consistent spacing </a:t>
            </a:r>
            <a:r>
              <a:rPr lang="en-GB" sz="2800"/>
              <a:t>&lt;Tab&gt; or &lt;Spaces&gt; for each indent:</a:t>
            </a:r>
            <a:endParaRPr sz="28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78947"/>
              <a:buNone/>
            </a:pPr>
            <a:r>
              <a:rPr lang="en-GB" sz="1900">
                <a:latin typeface="Courier New"/>
                <a:ea typeface="Courier New"/>
                <a:cs typeface="Courier New"/>
                <a:sym typeface="Courier New"/>
              </a:rPr>
              <a:t>def greet(name=None):</a:t>
            </a:r>
            <a:endParaRPr sz="1900"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78947"/>
              <a:buNone/>
            </a:pPr>
            <a:r>
              <a:rPr lang="en-GB" sz="1900">
                <a:latin typeface="Courier New"/>
                <a:ea typeface="Courier New"/>
                <a:cs typeface="Courier New"/>
                <a:sym typeface="Courier New"/>
              </a:rPr>
              <a:t>    if not name:</a:t>
            </a:r>
            <a:endParaRPr sz="1900"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78947"/>
              <a:buNone/>
            </a:pPr>
            <a:r>
              <a:rPr lang="en-GB" sz="1900">
                <a:latin typeface="Courier New"/>
                <a:ea typeface="Courier New"/>
                <a:cs typeface="Courier New"/>
                <a:sym typeface="Courier New"/>
              </a:rPr>
              <a:t>        name = 'World'</a:t>
            </a:r>
            <a:endParaRPr sz="1900"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78947"/>
              <a:buNone/>
            </a:pPr>
            <a:r>
              <a:rPr lang="en-GB" sz="1900">
                <a:latin typeface="Courier New"/>
                <a:ea typeface="Courier New"/>
                <a:cs typeface="Courier New"/>
                <a:sym typeface="Courier New"/>
              </a:rPr>
              <a:t>    text = 'Hello ' + name + '!'</a:t>
            </a:r>
            <a:endParaRPr sz="1900"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78947"/>
              <a:buNone/>
            </a:pPr>
            <a:r>
              <a:rPr lang="en-GB" sz="1900">
                <a:latin typeface="Courier New"/>
                <a:ea typeface="Courier New"/>
                <a:cs typeface="Courier New"/>
                <a:sym typeface="Courier New"/>
              </a:rPr>
              <a:t>    print(text)</a:t>
            </a:r>
            <a:endParaRPr sz="1900"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78947"/>
              <a:buNone/>
            </a:pPr>
            <a:r>
              <a:t/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78947"/>
              <a:buNone/>
            </a:pPr>
            <a:r>
              <a:rPr lang="en-GB" sz="1900">
                <a:latin typeface="Courier New"/>
                <a:ea typeface="Courier New"/>
                <a:cs typeface="Courier New"/>
                <a:sym typeface="Courier New"/>
              </a:rPr>
              <a:t>greet()</a:t>
            </a:r>
            <a:endParaRPr sz="1900"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78947"/>
              <a:buNone/>
            </a:pPr>
            <a:r>
              <a:rPr lang="en-GB" sz="1900">
                <a:latin typeface="Courier New"/>
                <a:ea typeface="Courier New"/>
                <a:cs typeface="Courier New"/>
                <a:sym typeface="Courier New"/>
              </a:rPr>
              <a:t>answer = input('What is your name? ')</a:t>
            </a:r>
            <a:endParaRPr sz="1900"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78947"/>
              <a:buNone/>
            </a:pPr>
            <a:r>
              <a:rPr lang="en-GB" sz="1900">
                <a:latin typeface="Courier New"/>
                <a:ea typeface="Courier New"/>
                <a:cs typeface="Courier New"/>
                <a:sym typeface="Courier New"/>
              </a:rPr>
              <a:t>greet(answer)</a:t>
            </a:r>
            <a:endParaRPr sz="1900"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/>
              <a:t>To run the script from the command line: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69565"/>
              <a:buNone/>
            </a:pPr>
            <a:r>
              <a:rPr lang="en-GB" sz="2300">
                <a:latin typeface="Courier New"/>
                <a:ea typeface="Courier New"/>
                <a:cs typeface="Courier New"/>
                <a:sym typeface="Courier New"/>
              </a:rPr>
              <a:t>&gt; python hello.py</a:t>
            </a:r>
            <a:endParaRPr sz="2300"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69565"/>
              <a:buNone/>
            </a:pPr>
            <a:r>
              <a:rPr lang="en-GB" sz="2300"/>
              <a:t>(you may need to “conda activate” first)</a:t>
            </a:r>
            <a:endParaRPr sz="2300">
              <a:latin typeface="Courier New"/>
              <a:ea typeface="Courier New"/>
              <a:cs typeface="Courier New"/>
              <a:sym typeface="Courier New"/>
            </a:endParaRPr>
          </a:p>
          <a:p>
            <a:pPr indent="-90804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4"/>
          <p:cNvSpPr txBox="1"/>
          <p:nvPr>
            <p:ph type="title"/>
          </p:nvPr>
        </p:nvSpPr>
        <p:spPr>
          <a:xfrm>
            <a:off x="618750" y="-8"/>
            <a:ext cx="7762500" cy="17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Exercise</a:t>
            </a:r>
            <a:endParaRPr/>
          </a:p>
        </p:txBody>
      </p:sp>
      <p:sp>
        <p:nvSpPr>
          <p:cNvPr id="223" name="Google Shape;223;p34"/>
          <p:cNvSpPr txBox="1"/>
          <p:nvPr>
            <p:ph idx="1" type="body"/>
          </p:nvPr>
        </p:nvSpPr>
        <p:spPr>
          <a:xfrm>
            <a:off x="618750" y="1231125"/>
            <a:ext cx="6852900" cy="46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501015" lvl="0" marL="5143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GB"/>
              <a:t>Install and start “Thonny” (</a:t>
            </a:r>
            <a:r>
              <a:rPr lang="en-GB" u="sng">
                <a:solidFill>
                  <a:schemeClr val="hlink"/>
                </a:solidFill>
                <a:hlinkClick r:id="rId3"/>
              </a:rPr>
              <a:t>https://thonny.org/</a:t>
            </a:r>
            <a:r>
              <a:rPr lang="en-GB"/>
              <a:t>)</a:t>
            </a:r>
            <a:endParaRPr/>
          </a:p>
          <a:p>
            <a:pPr indent="-501015" lvl="0" marL="5143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GB"/>
              <a:t>Create a new file and type the same code from previous page into the Thonny editor and save as “greet1.py” into the pytut directory.</a:t>
            </a:r>
            <a:endParaRPr/>
          </a:p>
          <a:p>
            <a:pPr indent="-501015" lvl="0" marL="5143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GB"/>
              <a:t>Ensure tick is on for View =&gt; Variables &amp; shell.</a:t>
            </a:r>
            <a:endParaRPr/>
          </a:p>
          <a:p>
            <a:pPr indent="-501015" lvl="0" marL="5143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GB"/>
              <a:t>Start the code with Run =&gt; Debug (faster).</a:t>
            </a:r>
            <a:endParaRPr/>
          </a:p>
          <a:p>
            <a:pPr indent="-501015" lvl="0" marL="5143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GB"/>
              <a:t>Use keys F6 – step over,  F7 – step into.</a:t>
            </a:r>
            <a:endParaRPr/>
          </a:p>
          <a:p>
            <a:pPr indent="-501015" lvl="0" marL="5143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GB"/>
              <a:t>Once more but use, Ctrl+F5, Debug (nicer).</a:t>
            </a:r>
            <a:endParaRPr/>
          </a:p>
          <a:p>
            <a:pPr indent="-501015" lvl="0" marL="5143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GB"/>
              <a:t>Observe the variables and shell output.</a:t>
            </a:r>
            <a:endParaRPr/>
          </a:p>
          <a:p>
            <a:pPr indent="-502919" lvl="1" marL="9715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lphaLcParenR"/>
            </a:pPr>
            <a:r>
              <a:rPr i="1" lang="en-GB"/>
              <a:t>What happens if you move the function to the end of the script?</a:t>
            </a:r>
            <a:endParaRPr/>
          </a:p>
          <a:p>
            <a:pPr indent="-502919" lvl="1" marL="9715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lphaLcParenR"/>
            </a:pPr>
            <a:r>
              <a:rPr i="1" lang="en-GB"/>
              <a:t>Why does it error (see the assistant)?</a:t>
            </a:r>
            <a:endParaRPr/>
          </a:p>
          <a:p>
            <a:pPr indent="-502919" lvl="1" marL="9715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lphaLcParenR"/>
            </a:pPr>
            <a:r>
              <a:rPr i="1" lang="en-GB"/>
              <a:t>Advanced: try stepping countdown.py and factor.py (in thonny dir)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pic>
        <p:nvPicPr>
          <p:cNvPr descr="A screenshot of a social media post&#10;&#10;Description automatically generated" id="224" name="Google Shape;224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47395" y="5066026"/>
            <a:ext cx="4613899" cy="380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5"/>
          <p:cNvSpPr txBox="1"/>
          <p:nvPr>
            <p:ph type="title"/>
          </p:nvPr>
        </p:nvSpPr>
        <p:spPr>
          <a:xfrm>
            <a:off x="618750" y="479167"/>
            <a:ext cx="7762500" cy="17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REF: Python Naming Conventions</a:t>
            </a:r>
            <a:endParaRPr/>
          </a:p>
        </p:txBody>
      </p:sp>
      <p:sp>
        <p:nvSpPr>
          <p:cNvPr id="230" name="Google Shape;230;p35"/>
          <p:cNvSpPr txBox="1"/>
          <p:nvPr>
            <p:ph idx="1" type="body"/>
          </p:nvPr>
        </p:nvSpPr>
        <p:spPr>
          <a:xfrm>
            <a:off x="618750" y="2395833"/>
            <a:ext cx="3508200" cy="57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GB" sz="1600" u="sng"/>
              <a:t>General</a:t>
            </a:r>
            <a:endParaRPr/>
          </a:p>
          <a:p>
            <a:pPr indent="-23622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GB" sz="1600"/>
              <a:t>Avoid using names that are too general or too wordy. Strike a good balance between the two.</a:t>
            </a:r>
            <a:endParaRPr/>
          </a:p>
          <a:p>
            <a:pPr indent="-23622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GB" sz="1600"/>
              <a:t>Bad: data_structure, my_list, info_map, dictionary_for_the_purpose_of_storing_data_representing_word_definitions</a:t>
            </a:r>
            <a:endParaRPr/>
          </a:p>
          <a:p>
            <a:pPr indent="-23622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GB" sz="1600"/>
              <a:t>Good: user_profile, menu_options, word_definitions</a:t>
            </a:r>
            <a:endParaRPr sz="1600"/>
          </a:p>
          <a:p>
            <a:pPr indent="-23622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GB" sz="1600"/>
              <a:t>Don’t be a jackass and name things “O”, “l”, or “I”</a:t>
            </a:r>
            <a:endParaRPr/>
          </a:p>
          <a:p>
            <a:pPr indent="-23622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GB" sz="1600"/>
              <a:t>When using CamelCase names, capitalize all letters of an abbreviation (e.g. HTTPserver)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GB" sz="1600" u="sng"/>
              <a:t>Packages</a:t>
            </a:r>
            <a:endParaRPr/>
          </a:p>
          <a:p>
            <a:pPr indent="-23622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GB" sz="1600"/>
              <a:t>Package names should be all lower case</a:t>
            </a:r>
            <a:endParaRPr/>
          </a:p>
          <a:p>
            <a:pPr indent="-23622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GB" sz="1600"/>
              <a:t>When multiple words are needed, an underscore should separate them</a:t>
            </a:r>
            <a:endParaRPr/>
          </a:p>
          <a:p>
            <a:pPr indent="-23622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GB" sz="1600"/>
              <a:t>It is usually preferable to stick to 1 word names</a:t>
            </a:r>
            <a:endParaRPr/>
          </a:p>
        </p:txBody>
      </p:sp>
      <p:sp>
        <p:nvSpPr>
          <p:cNvPr id="231" name="Google Shape;231;p35"/>
          <p:cNvSpPr txBox="1"/>
          <p:nvPr/>
        </p:nvSpPr>
        <p:spPr>
          <a:xfrm>
            <a:off x="4500000" y="2402193"/>
            <a:ext cx="3508200" cy="57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b="1" i="0" lang="en-GB" sz="15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Modules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b="0" i="0" lang="en-GB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Module names should be all lower case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b="0" i="0" lang="en-GB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multiple words are needed, an underscore should separate them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b="0" i="0" lang="en-GB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is usually preferable to stick to 1 word names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b="1" i="0" lang="en-GB" sz="15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Classes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b="0" i="0" lang="en-GB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 names should follow the UpperCaseCamelCase convention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b="0" i="0" lang="en-GB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Python’s built-in classes, however are typically lowercase words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b="0" i="0" lang="en-GB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Exception classes should end in “Error”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GB" sz="16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Global (module-level) Variables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Global variables should be all lowercase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Words in a global variable name should be separated by an underscore</a:t>
            </a:r>
            <a:endParaRPr/>
          </a:p>
          <a:p>
            <a:pPr indent="-13335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6"/>
          <p:cNvSpPr txBox="1"/>
          <p:nvPr>
            <p:ph type="title"/>
          </p:nvPr>
        </p:nvSpPr>
        <p:spPr>
          <a:xfrm>
            <a:off x="618750" y="479167"/>
            <a:ext cx="7762500" cy="17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 sz="4000"/>
              <a:t>REF: Python Naming Conventions (2)</a:t>
            </a:r>
            <a:endParaRPr sz="4000"/>
          </a:p>
        </p:txBody>
      </p:sp>
      <p:sp>
        <p:nvSpPr>
          <p:cNvPr id="237" name="Google Shape;237;p36"/>
          <p:cNvSpPr txBox="1"/>
          <p:nvPr>
            <p:ph idx="1" type="body"/>
          </p:nvPr>
        </p:nvSpPr>
        <p:spPr>
          <a:xfrm>
            <a:off x="618750" y="2395833"/>
            <a:ext cx="3508200" cy="57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2500" lnSpcReduction="20000"/>
          </a:bodyPr>
          <a:lstStyle/>
          <a:p>
            <a:pPr indent="-241934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GB" u="sng"/>
              <a:t>Instance Variables</a:t>
            </a:r>
            <a:endParaRPr/>
          </a:p>
          <a:p>
            <a:pPr indent="-241934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/>
              <a:t>Instance variable names should be all lower case</a:t>
            </a:r>
            <a:endParaRPr/>
          </a:p>
          <a:p>
            <a:pPr indent="-241934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/>
              <a:t>Words in an instance variable name should be separated by an underscore</a:t>
            </a:r>
            <a:endParaRPr/>
          </a:p>
          <a:p>
            <a:pPr indent="-241934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/>
              <a:t>Non-public instance variables should begin with a single underscore</a:t>
            </a:r>
            <a:endParaRPr/>
          </a:p>
          <a:p>
            <a:pPr indent="-241934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/>
              <a:t>If an instance name needs to be mangled, two underscores may begin its name</a:t>
            </a:r>
            <a:endParaRPr/>
          </a:p>
          <a:p>
            <a:pPr indent="-241934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GB" u="sng"/>
              <a:t>Methods</a:t>
            </a:r>
            <a:endParaRPr/>
          </a:p>
          <a:p>
            <a:pPr indent="-241934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/>
              <a:t>Method names should be all lower case</a:t>
            </a:r>
            <a:endParaRPr/>
          </a:p>
          <a:p>
            <a:pPr indent="-241934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/>
              <a:t>Words in an method name should be separated by an underscore</a:t>
            </a:r>
            <a:endParaRPr/>
          </a:p>
          <a:p>
            <a:pPr indent="-241934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/>
              <a:t>Non-public method should begin with a single underscore</a:t>
            </a:r>
            <a:endParaRPr/>
          </a:p>
          <a:p>
            <a:pPr indent="-241934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/>
              <a:t>If a method name needs to be mangled, two underscores may begin its name</a:t>
            </a:r>
            <a:endParaRPr/>
          </a:p>
        </p:txBody>
      </p:sp>
      <p:sp>
        <p:nvSpPr>
          <p:cNvPr id="238" name="Google Shape;238;p36"/>
          <p:cNvSpPr txBox="1"/>
          <p:nvPr/>
        </p:nvSpPr>
        <p:spPr>
          <a:xfrm>
            <a:off x="4500000" y="2402193"/>
            <a:ext cx="3508200" cy="57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241934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en-GB" sz="28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Method Arguments</a:t>
            </a:r>
            <a:endParaRPr/>
          </a:p>
          <a:p>
            <a:pPr indent="-241934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GB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Instance methods should have their first argument named ‘self’.</a:t>
            </a:r>
            <a:endParaRPr/>
          </a:p>
          <a:p>
            <a:pPr indent="-241934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GB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 methods should have their first argument named ‘cls’</a:t>
            </a:r>
            <a:endParaRPr/>
          </a:p>
          <a:p>
            <a:pPr indent="-241934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en-GB" sz="28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Functions</a:t>
            </a:r>
            <a:endParaRPr/>
          </a:p>
          <a:p>
            <a:pPr indent="-241934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GB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 names should be all lower case</a:t>
            </a:r>
            <a:endParaRPr/>
          </a:p>
          <a:p>
            <a:pPr indent="-241934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GB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Words in a function name should be separated by an underscore</a:t>
            </a:r>
            <a:endParaRPr/>
          </a:p>
          <a:p>
            <a:pPr indent="-241934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en-GB" sz="28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Constants</a:t>
            </a:r>
            <a:endParaRPr/>
          </a:p>
          <a:p>
            <a:pPr indent="-241934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GB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Constant names must be fully capitalized</a:t>
            </a:r>
            <a:endParaRPr/>
          </a:p>
          <a:p>
            <a:pPr indent="-241934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GB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Words in a constant name should be separated by an underscore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7"/>
          <p:cNvSpPr txBox="1"/>
          <p:nvPr>
            <p:ph type="title"/>
          </p:nvPr>
        </p:nvSpPr>
        <p:spPr>
          <a:xfrm>
            <a:off x="618750" y="479167"/>
            <a:ext cx="7762500" cy="17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iPython (Interactive Python)</a:t>
            </a:r>
            <a:endParaRPr/>
          </a:p>
        </p:txBody>
      </p:sp>
      <p:sp>
        <p:nvSpPr>
          <p:cNvPr id="244" name="Google Shape;244;p37"/>
          <p:cNvSpPr txBox="1"/>
          <p:nvPr>
            <p:ph idx="1" type="body"/>
          </p:nvPr>
        </p:nvSpPr>
        <p:spPr>
          <a:xfrm>
            <a:off x="618750" y="2395833"/>
            <a:ext cx="7762500" cy="57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10000"/>
          </a:bodyPr>
          <a:lstStyle/>
          <a:p>
            <a:pPr indent="-241934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/>
              <a:t>Provides an enhanced python REPL (Read Eval Print Loop) with syntax highlighting and auto completion.</a:t>
            </a:r>
            <a:endParaRPr/>
          </a:p>
          <a:p>
            <a:pPr indent="-241934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/>
              <a:t>Miniconda users may need to install with "conda install jupyter"</a:t>
            </a:r>
            <a:endParaRPr/>
          </a:p>
          <a:p>
            <a:pPr indent="-241934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/>
              <a:t>From a command prompt start with "ipython"</a:t>
            </a:r>
            <a:endParaRPr/>
          </a:p>
          <a:p>
            <a:pPr indent="-241934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/>
              <a:t>Note: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GB"/>
              <a:t>? = Help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GB"/>
              <a:t>%quickref = Reference of all ipython syntax/magics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GB"/>
              <a:t>help() = Python interactive help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GB"/>
              <a:t>&lt;tab&gt; completion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GB"/>
              <a:t>&lt;command&gt;? | ?&lt;command&gt; = Object introspection and help (docstring)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GB"/>
              <a:t>! = to run shell commands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GB"/>
              <a:t>%magic and %%magic  (%timeit)</a:t>
            </a:r>
            <a:endParaRPr/>
          </a:p>
          <a:p>
            <a:pPr indent="-241934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/>
              <a:t>Try some of the previous python commands.</a:t>
            </a:r>
            <a:endParaRPr/>
          </a:p>
          <a:p>
            <a:pPr indent="-241934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/>
              <a:t>Ctrl-Z does not work - try "exit"</a:t>
            </a:r>
            <a:endParaRPr/>
          </a:p>
          <a:p>
            <a:pPr indent="0" lvl="0" marL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00000"/>
              <a:buNone/>
            </a:pPr>
            <a:r>
              <a:rPr i="1" lang="en-GB">
                <a:solidFill>
                  <a:srgbClr val="FF0000"/>
                </a:solidFill>
              </a:rPr>
              <a:t>Fix: Revert from version 3.0.8: conda install prompt_toolkit=2.0.10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8"/>
          <p:cNvSpPr txBox="1"/>
          <p:nvPr>
            <p:ph type="title"/>
          </p:nvPr>
        </p:nvSpPr>
        <p:spPr>
          <a:xfrm>
            <a:off x="618750" y="47967"/>
            <a:ext cx="7762500" cy="17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Jupyter (iPython) notebook</a:t>
            </a:r>
            <a:endParaRPr/>
          </a:p>
        </p:txBody>
      </p:sp>
      <p:sp>
        <p:nvSpPr>
          <p:cNvPr id="250" name="Google Shape;250;p38"/>
          <p:cNvSpPr txBox="1"/>
          <p:nvPr>
            <p:ph idx="1" type="body"/>
          </p:nvPr>
        </p:nvSpPr>
        <p:spPr>
          <a:xfrm>
            <a:off x="556975" y="1490225"/>
            <a:ext cx="7886100" cy="34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241934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/>
              <a:t>Jupyter is the newer language agnostic frontend.</a:t>
            </a:r>
            <a:endParaRPr/>
          </a:p>
          <a:p>
            <a:pPr indent="-241934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/>
              <a:t>Built upon iPython to provide a web application.</a:t>
            </a:r>
            <a:endParaRPr/>
          </a:p>
          <a:p>
            <a:pPr indent="-241934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/>
              <a:t>Great for coding and documentation at the same time.</a:t>
            </a:r>
            <a:endParaRPr/>
          </a:p>
          <a:p>
            <a:pPr indent="-241934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/>
              <a:t>From Anaconda menu start the "Jupyter notebook" or at your “pytut” command prompt type "jupyter notebook".</a:t>
            </a:r>
            <a:endParaRPr/>
          </a:p>
          <a:p>
            <a:pPr indent="-240029" lvl="1" marL="685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/>
              <a:t>Note that CWD is %USERPROFILE% directory unless you use CLI.</a:t>
            </a:r>
            <a:endParaRPr/>
          </a:p>
          <a:p>
            <a:pPr indent="-240029" lvl="1" marL="685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/>
              <a:t>Miniconda users may need to install with "conda install jupyter"</a:t>
            </a:r>
            <a:endParaRPr/>
          </a:p>
          <a:p>
            <a:pPr indent="-241934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/>
              <a:t>Once opened a New=&gt;Python3 notebook you can rename from "Untitled" to "#Scrap"</a:t>
            </a:r>
            <a:endParaRPr/>
          </a:p>
          <a:p>
            <a:pPr indent="-241934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GB"/>
              <a:t>Exercise: Go through the notebook tour (in the help menu).</a:t>
            </a:r>
            <a:endParaRPr/>
          </a:p>
        </p:txBody>
      </p:sp>
      <p:graphicFrame>
        <p:nvGraphicFramePr>
          <p:cNvPr id="251" name="Google Shape;251;p38"/>
          <p:cNvGraphicFramePr/>
          <p:nvPr/>
        </p:nvGraphicFramePr>
        <p:xfrm>
          <a:off x="777238" y="532083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{D2B50DD4-2A13-4F72-91B7-360666F6C465}</a:tableStyleId>
              </a:tblPr>
              <a:tblGrid>
                <a:gridCol w="3129625"/>
                <a:gridCol w="4315900"/>
              </a:tblGrid>
              <a:tr h="2663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2200" u="none" cap="none" strike="noStrike"/>
                        <a:t>&lt;ESC&gt; </a:t>
                      </a:r>
                      <a:r>
                        <a:rPr lang="en-GB" sz="2200" u="none" cap="none" strike="noStrike"/>
                        <a:t>= command mode </a:t>
                      </a:r>
                      <a:endParaRPr sz="16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2200"/>
                        <a:t>&lt;Enter&gt; </a:t>
                      </a:r>
                      <a:r>
                        <a:rPr lang="en-GB" sz="2200"/>
                        <a:t>=  edit mode</a:t>
                      </a:r>
                      <a:endParaRPr sz="16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b="1" lang="en-GB" sz="2200"/>
                        <a:t>&lt;shift&gt;+&lt;enter&gt; </a:t>
                      </a:r>
                      <a:r>
                        <a:rPr lang="en-GB" sz="2200"/>
                        <a:t>= run cell</a:t>
                      </a:r>
                      <a:endParaRPr sz="16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2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2200"/>
                        <a:t>A</a:t>
                      </a:r>
                      <a:r>
                        <a:rPr lang="en-GB" sz="2200"/>
                        <a:t> = create cell above</a:t>
                      </a:r>
                      <a:endParaRPr sz="16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2200"/>
                        <a:t>B </a:t>
                      </a:r>
                      <a:r>
                        <a:rPr lang="en-GB" sz="2200"/>
                        <a:t>= create cell below</a:t>
                      </a:r>
                      <a:endParaRPr sz="16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2200"/>
                        <a:t>DD</a:t>
                      </a:r>
                      <a:r>
                        <a:rPr lang="en-GB" sz="2200"/>
                        <a:t> = delete cell</a:t>
                      </a:r>
                      <a:endParaRPr sz="1600"/>
                    </a:p>
                  </a:txBody>
                  <a:tcPr marT="60000" marB="60000" marR="51300" marL="513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b="1" lang="en-GB" sz="2200"/>
                        <a:t>H</a:t>
                      </a:r>
                      <a:r>
                        <a:rPr lang="en-GB" sz="2200"/>
                        <a:t> = help </a:t>
                      </a:r>
                      <a:endParaRPr sz="16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lang="en-GB" sz="2200"/>
                        <a:t>M = set cell to markdown </a:t>
                      </a:r>
                      <a:endParaRPr sz="16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2200"/>
                        <a:t>L</a:t>
                      </a:r>
                      <a:r>
                        <a:rPr lang="en-GB" sz="2200"/>
                        <a:t> = Toggle line numbers</a:t>
                      </a:r>
                      <a:endParaRPr sz="16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2200"/>
                        <a:t>&lt;shift&gt;+&lt;tab&gt; </a:t>
                      </a:r>
                      <a:r>
                        <a:rPr lang="en-GB" sz="2200"/>
                        <a:t>= Show parameter help (doc string)</a:t>
                      </a:r>
                      <a:endParaRPr sz="16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2200"/>
                        <a:t>! </a:t>
                      </a:r>
                      <a:r>
                        <a:rPr lang="en-GB" sz="2200"/>
                        <a:t>= to run shell commands</a:t>
                      </a:r>
                      <a:endParaRPr sz="16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2200"/>
                        <a:t>%magic </a:t>
                      </a:r>
                      <a:r>
                        <a:rPr lang="en-GB" sz="2200"/>
                        <a:t>and </a:t>
                      </a:r>
                      <a:r>
                        <a:rPr b="1" lang="en-GB" sz="2200"/>
                        <a:t>%%magic</a:t>
                      </a:r>
                      <a:endParaRPr sz="1600"/>
                    </a:p>
                  </a:txBody>
                  <a:tcPr marT="60000" marB="60000" marR="51300" marL="51300"/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9"/>
          <p:cNvSpPr txBox="1"/>
          <p:nvPr>
            <p:ph type="title"/>
          </p:nvPr>
        </p:nvSpPr>
        <p:spPr>
          <a:xfrm>
            <a:off x="618750" y="479167"/>
            <a:ext cx="7762500" cy="17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Jupyter Architecture</a:t>
            </a:r>
            <a:endParaRPr/>
          </a:p>
        </p:txBody>
      </p:sp>
      <p:pic>
        <p:nvPicPr>
          <p:cNvPr descr="Architecture — Jupyter Documentation 4.1.1 alpha documentation" id="257" name="Google Shape;257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7025" y="1641975"/>
            <a:ext cx="7643350" cy="4310710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39"/>
          <p:cNvSpPr/>
          <p:nvPr/>
        </p:nvSpPr>
        <p:spPr>
          <a:xfrm>
            <a:off x="618750" y="5952674"/>
            <a:ext cx="8019900" cy="20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GB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IP:</a:t>
            </a:r>
            <a:r>
              <a:rPr b="0" i="0" lang="en-GB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set a particular browser for your jupyter notebooks</a:t>
            </a: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CMD prompt run: "jupyter notebook --generate-config"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Change the following line in resultant file: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c.NotebookApp.browser = '"C:\\Program Files (x86)\\Microsoft\\Edge\\Application\\msedge.exe" %s'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0"/>
          <p:cNvSpPr txBox="1"/>
          <p:nvPr>
            <p:ph type="title"/>
          </p:nvPr>
        </p:nvSpPr>
        <p:spPr>
          <a:xfrm>
            <a:off x="618750" y="479167"/>
            <a:ext cx="7762500" cy="17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Google colaboratory</a:t>
            </a:r>
            <a:endParaRPr/>
          </a:p>
        </p:txBody>
      </p:sp>
      <p:sp>
        <p:nvSpPr>
          <p:cNvPr id="264" name="Google Shape;264;p40"/>
          <p:cNvSpPr txBox="1"/>
          <p:nvPr>
            <p:ph idx="1" type="body"/>
          </p:nvPr>
        </p:nvSpPr>
        <p:spPr>
          <a:xfrm>
            <a:off x="618750" y="2395833"/>
            <a:ext cx="7762500" cy="57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What is "Colab"?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It's Jupyter in the cloud and much more...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Best let google explain: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https://colab.research.google.com/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After this course I would recommend trying "</a:t>
            </a:r>
            <a:r>
              <a:rPr lang="en-GB">
                <a:solidFill>
                  <a:srgbClr val="FF0000"/>
                </a:solidFill>
              </a:rPr>
              <a:t>Machine learning crash course</a:t>
            </a:r>
            <a:r>
              <a:rPr lang="en-GB"/>
              <a:t>" from the Colabs intro notebook.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1"/>
          <p:cNvSpPr txBox="1"/>
          <p:nvPr>
            <p:ph type="title"/>
          </p:nvPr>
        </p:nvSpPr>
        <p:spPr>
          <a:xfrm>
            <a:off x="614063" y="2243751"/>
            <a:ext cx="7762500" cy="37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GB"/>
              <a:t>Part 2</a:t>
            </a:r>
            <a:endParaRPr/>
          </a:p>
        </p:txBody>
      </p:sp>
      <p:sp>
        <p:nvSpPr>
          <p:cNvPr id="270" name="Google Shape;270;p41"/>
          <p:cNvSpPr txBox="1"/>
          <p:nvPr>
            <p:ph idx="1" type="body"/>
          </p:nvPr>
        </p:nvSpPr>
        <p:spPr>
          <a:xfrm>
            <a:off x="614063" y="6022917"/>
            <a:ext cx="7762500" cy="19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r>
              <a:rPr lang="en-GB"/>
              <a:t>Language fundamentals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r>
              <a:rPr lang="en-GB"/>
              <a:t>Into the interactive Jupyter notebooks...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r>
              <a:rPr i="1" lang="en-GB"/>
              <a:t>Open  the #Scrap notebook</a:t>
            </a:r>
            <a:endParaRPr i="1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r>
              <a:rPr i="1" lang="en-GB"/>
              <a:t>Followed by  </a:t>
            </a:r>
            <a:r>
              <a:rPr i="1" lang="en-GB"/>
              <a:t>PyTut2.1_JupyterOrientation notebook</a:t>
            </a:r>
            <a:endParaRPr i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618750" y="-8"/>
            <a:ext cx="7762500" cy="17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Python alternative </a:t>
            </a:r>
            <a:r>
              <a:rPr lang="en-GB"/>
              <a:t>preparation</a:t>
            </a:r>
            <a:r>
              <a:rPr lang="en-GB"/>
              <a:t> (do not use)</a:t>
            </a:r>
            <a:endParaRPr/>
          </a:p>
        </p:txBody>
      </p:sp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618750" y="2054100"/>
            <a:ext cx="7762500" cy="67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GB" sz="2400"/>
              <a:t>Install Git for windows: </a:t>
            </a:r>
            <a:r>
              <a:rPr lang="en-GB" sz="2400" u="sng">
                <a:solidFill>
                  <a:schemeClr val="hlink"/>
                </a:solidFill>
                <a:hlinkClick r:id="rId3"/>
              </a:rPr>
              <a:t>https://git-scm.com/download/win</a:t>
            </a:r>
            <a:endParaRPr sz="2400"/>
          </a:p>
          <a:p>
            <a:pPr indent="-27432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GB" sz="2400"/>
              <a:t>Install Python 3.8 (as admin):</a:t>
            </a:r>
            <a:endParaRPr/>
          </a:p>
          <a:p>
            <a:pPr indent="-260984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r>
              <a:rPr lang="en-GB" sz="1700" u="sng">
                <a:solidFill>
                  <a:schemeClr val="hlink"/>
                </a:solidFill>
                <a:hlinkClick r:id="rId4"/>
              </a:rPr>
              <a:t>https://www.python.org/downloads/release/python-388/</a:t>
            </a:r>
            <a:r>
              <a:rPr lang="en-GB" sz="1700"/>
              <a:t> </a:t>
            </a:r>
            <a:r>
              <a:rPr lang="en-GB" sz="2000"/>
              <a:t>(Windows installer 64-bit at the bottom)</a:t>
            </a:r>
            <a:endParaRPr/>
          </a:p>
          <a:p>
            <a:pPr indent="-2667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000"/>
              <a:buChar char="•"/>
            </a:pPr>
            <a:r>
              <a:rPr lang="en-GB" sz="2000">
                <a:solidFill>
                  <a:srgbClr val="FF0000"/>
                </a:solidFill>
              </a:rPr>
              <a:t>Install into directory: C:\python38</a:t>
            </a:r>
            <a:endParaRPr/>
          </a:p>
          <a:p>
            <a:pPr indent="-2667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000"/>
              <a:buChar char="•"/>
            </a:pPr>
            <a:r>
              <a:rPr lang="en-GB" sz="2000">
                <a:solidFill>
                  <a:srgbClr val="FF0000"/>
                </a:solidFill>
              </a:rPr>
              <a:t>Add following to your system path (if you miss installer question):</a:t>
            </a:r>
            <a:endParaRPr/>
          </a:p>
          <a:p>
            <a:pPr indent="-25908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600"/>
              <a:buChar char="•"/>
            </a:pPr>
            <a:r>
              <a:rPr lang="en-GB" sz="1600">
                <a:solidFill>
                  <a:srgbClr val="FF0000"/>
                </a:solidFill>
              </a:rPr>
              <a:t>C:\python38</a:t>
            </a:r>
            <a:endParaRPr/>
          </a:p>
          <a:p>
            <a:pPr indent="-25908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600"/>
              <a:buChar char="•"/>
            </a:pPr>
            <a:r>
              <a:rPr lang="en-GB" sz="1600">
                <a:solidFill>
                  <a:srgbClr val="FF0000"/>
                </a:solidFill>
              </a:rPr>
              <a:t>C:\python38\Scripts</a:t>
            </a:r>
            <a:endParaRPr/>
          </a:p>
          <a:p>
            <a:pPr indent="-27432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GB" sz="2400"/>
              <a:t>From a command prompt test if python is working: 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python&lt;enter&gt;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exit()&lt;enter&gt;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pip install jupyter pandas matplotlib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2"/>
          <p:cNvSpPr txBox="1"/>
          <p:nvPr>
            <p:ph type="title"/>
          </p:nvPr>
        </p:nvSpPr>
        <p:spPr>
          <a:xfrm>
            <a:off x="614063" y="2243751"/>
            <a:ext cx="7762500" cy="37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GB"/>
              <a:t>Part 3</a:t>
            </a:r>
            <a:endParaRPr/>
          </a:p>
        </p:txBody>
      </p:sp>
      <p:sp>
        <p:nvSpPr>
          <p:cNvPr id="276" name="Google Shape;276;p42"/>
          <p:cNvSpPr txBox="1"/>
          <p:nvPr>
            <p:ph idx="1" type="body"/>
          </p:nvPr>
        </p:nvSpPr>
        <p:spPr>
          <a:xfrm>
            <a:off x="614063" y="6022917"/>
            <a:ext cx="7762500" cy="19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r>
              <a:rPr lang="en-GB"/>
              <a:t>Loops, functions, Classes, etc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r>
              <a:rPr lang="en-GB"/>
              <a:t>Into the interactive tutorial notebooks...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r>
              <a:rPr i="1" lang="en-GB"/>
              <a:t>Open  the PyTut3.1_ForLoops notebook</a:t>
            </a:r>
            <a:endParaRPr i="1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3"/>
          <p:cNvSpPr txBox="1"/>
          <p:nvPr>
            <p:ph type="title"/>
          </p:nvPr>
        </p:nvSpPr>
        <p:spPr>
          <a:xfrm>
            <a:off x="618750" y="479167"/>
            <a:ext cx="7762500" cy="17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Prepare for next section</a:t>
            </a:r>
            <a:endParaRPr/>
          </a:p>
        </p:txBody>
      </p:sp>
      <p:sp>
        <p:nvSpPr>
          <p:cNvPr id="282" name="Google Shape;282;p43"/>
          <p:cNvSpPr txBox="1"/>
          <p:nvPr>
            <p:ph idx="1" type="body"/>
          </p:nvPr>
        </p:nvSpPr>
        <p:spPr>
          <a:xfrm>
            <a:off x="618750" y="2395833"/>
            <a:ext cx="7762500" cy="57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Clone the tutorial repository using "GIT CMD":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GB" sz="1700">
                <a:latin typeface="Courier New"/>
                <a:ea typeface="Courier New"/>
                <a:cs typeface="Courier New"/>
                <a:sym typeface="Courier New"/>
              </a:rPr>
              <a:t>mkdir %USERPROFILE%\pytut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GB" sz="1700">
                <a:latin typeface="Courier New"/>
                <a:ea typeface="Courier New"/>
                <a:cs typeface="Courier New"/>
                <a:sym typeface="Courier New"/>
              </a:rPr>
              <a:t>cd %USERPROFILE%\pytut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GB" sz="1700">
                <a:latin typeface="Courier New"/>
                <a:ea typeface="Courier New"/>
                <a:cs typeface="Courier New"/>
                <a:sym typeface="Courier New"/>
              </a:rPr>
              <a:t>git clone </a:t>
            </a:r>
            <a:r>
              <a:rPr lang="en-GB" sz="170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https://github.com/mrkbutty/PythonTutButty02.git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-889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</a:pPr>
            <a:r>
              <a:t/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4"/>
          <p:cNvSpPr txBox="1"/>
          <p:nvPr>
            <p:ph type="title"/>
          </p:nvPr>
        </p:nvSpPr>
        <p:spPr>
          <a:xfrm>
            <a:off x="614063" y="2243751"/>
            <a:ext cx="7762500" cy="37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GB"/>
              <a:t>Part 4</a:t>
            </a:r>
            <a:endParaRPr/>
          </a:p>
        </p:txBody>
      </p:sp>
      <p:sp>
        <p:nvSpPr>
          <p:cNvPr id="288" name="Google Shape;288;p44"/>
          <p:cNvSpPr txBox="1"/>
          <p:nvPr>
            <p:ph idx="1" type="body"/>
          </p:nvPr>
        </p:nvSpPr>
        <p:spPr>
          <a:xfrm>
            <a:off x="614063" y="6022917"/>
            <a:ext cx="7762500" cy="19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r>
              <a:rPr lang="en-GB"/>
              <a:t>Vscode editor &amp; Namespaces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</a:pPr>
            <a:r>
              <a:rPr i="1" lang="en-GB"/>
              <a:t>Open  the PyTut4.1_Namespaces notebook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5"/>
          <p:cNvSpPr txBox="1"/>
          <p:nvPr>
            <p:ph type="title"/>
          </p:nvPr>
        </p:nvSpPr>
        <p:spPr>
          <a:xfrm>
            <a:off x="618750" y="479167"/>
            <a:ext cx="7762500" cy="17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VScode Exercise</a:t>
            </a:r>
            <a:endParaRPr/>
          </a:p>
        </p:txBody>
      </p:sp>
      <p:sp>
        <p:nvSpPr>
          <p:cNvPr id="294" name="Google Shape;294;p45"/>
          <p:cNvSpPr txBox="1"/>
          <p:nvPr>
            <p:ph idx="1" type="body"/>
          </p:nvPr>
        </p:nvSpPr>
        <p:spPr>
          <a:xfrm>
            <a:off x="618750" y="2395833"/>
            <a:ext cx="7762500" cy="57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159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GB" sz="2600"/>
              <a:t>Ensure GIT for windows is installed: </a:t>
            </a:r>
            <a:endParaRPr sz="2600"/>
          </a:p>
          <a:p>
            <a:pPr indent="0" lvl="0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GB" sz="2200" u="sng">
                <a:solidFill>
                  <a:schemeClr val="hlink"/>
                </a:solidFill>
                <a:hlinkClick r:id="rId3"/>
              </a:rPr>
              <a:t>https://git-scm.com/download/win</a:t>
            </a:r>
            <a:endParaRPr sz="2200"/>
          </a:p>
          <a:p>
            <a:pPr indent="-2159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GB" sz="2600"/>
              <a:t>Install VScode as your development environment:</a:t>
            </a:r>
            <a:endParaRPr sz="2600"/>
          </a:p>
          <a:p>
            <a:pPr indent="0" lvl="0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GB" sz="2200" u="sng">
                <a:solidFill>
                  <a:schemeClr val="hlink"/>
                </a:solidFill>
                <a:hlinkClick r:id="rId4"/>
              </a:rPr>
              <a:t>https://code.visualstudio.com/download</a:t>
            </a:r>
            <a:endParaRPr sz="2200"/>
          </a:p>
          <a:p>
            <a:pPr indent="-2159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GB" sz="2600"/>
              <a:t>Install recommended VScode extensions:</a:t>
            </a:r>
            <a:endParaRPr sz="2600"/>
          </a:p>
          <a:p>
            <a:pPr indent="0" lvl="0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GB" sz="2200"/>
              <a:t>Python, Pylance, Material Icons, (Docker if adventurous)</a:t>
            </a:r>
            <a:endParaRPr sz="2200"/>
          </a:p>
          <a:p>
            <a:pPr indent="-2159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GB" sz="2600"/>
              <a:t>Go through the VScode python intro tutorial:</a:t>
            </a:r>
            <a:endParaRPr sz="2600"/>
          </a:p>
          <a:p>
            <a:pPr indent="0" lvl="0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GB" sz="2200" u="sng">
                <a:solidFill>
                  <a:schemeClr val="hlink"/>
                </a:solidFill>
                <a:hlinkClick r:id="rId5"/>
              </a:rPr>
              <a:t>https://code.visualstudio.com/docs/python/python-tutorial</a:t>
            </a:r>
            <a:endParaRPr/>
          </a:p>
          <a:p>
            <a:pPr indent="0" lvl="0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GB" sz="2200"/>
              <a:t>Start at the section:</a:t>
            </a:r>
            <a:endParaRPr sz="2200"/>
          </a:p>
          <a:p>
            <a:pPr indent="0" lvl="0" marL="1371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rgbClr val="44444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“Start VS Code in a project (workspace) folder”</a:t>
            </a:r>
            <a:endParaRPr sz="2200"/>
          </a:p>
          <a:p>
            <a:pPr indent="0" lvl="1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6"/>
          <p:cNvSpPr txBox="1"/>
          <p:nvPr>
            <p:ph type="title"/>
          </p:nvPr>
        </p:nvSpPr>
        <p:spPr>
          <a:xfrm>
            <a:off x="618750" y="97092"/>
            <a:ext cx="7762500" cy="17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Namespaces</a:t>
            </a:r>
            <a:endParaRPr/>
          </a:p>
        </p:txBody>
      </p:sp>
      <p:sp>
        <p:nvSpPr>
          <p:cNvPr id="300" name="Google Shape;300;p46"/>
          <p:cNvSpPr txBox="1"/>
          <p:nvPr>
            <p:ph idx="1" type="body"/>
          </p:nvPr>
        </p:nvSpPr>
        <p:spPr>
          <a:xfrm>
            <a:off x="463050" y="1446975"/>
            <a:ext cx="8214300" cy="34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215265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i="1" lang="en-GB"/>
              <a:t>Open the new PythonTutButty02 folder in vscode</a:t>
            </a:r>
            <a:endParaRPr i="1"/>
          </a:p>
          <a:p>
            <a:pPr indent="-21526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GB"/>
              <a:t>LEGB</a:t>
            </a:r>
            <a:r>
              <a:rPr lang="en-GB"/>
              <a:t> stand for </a:t>
            </a:r>
            <a:r>
              <a:rPr b="1" lang="en-GB"/>
              <a:t>Local, Enclosing, Global, and Built-in</a:t>
            </a:r>
            <a:r>
              <a:rPr lang="en-GB"/>
              <a:t> scopes:</a:t>
            </a:r>
            <a:endParaRPr/>
          </a:p>
          <a:p>
            <a:pPr indent="-21526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GB"/>
              <a:t>Local (or function) scope </a:t>
            </a:r>
            <a:r>
              <a:rPr lang="en-GB"/>
              <a:t>is the code block or body of any Python function or lambda expression. This Python scope contains the names that you define inside the function.</a:t>
            </a:r>
            <a:endParaRPr/>
          </a:p>
          <a:p>
            <a:pPr indent="-21526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GB"/>
              <a:t>Enclosing (or nonlocal) scope</a:t>
            </a:r>
            <a:r>
              <a:rPr lang="en-GB"/>
              <a:t> is a special scope that only exists for nested functions.</a:t>
            </a:r>
            <a:endParaRPr/>
          </a:p>
          <a:p>
            <a:pPr indent="-21526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GB"/>
              <a:t>Global (or module) scope</a:t>
            </a:r>
            <a:r>
              <a:rPr lang="en-GB"/>
              <a:t> is the top-most scope in a Python program, script, or module.</a:t>
            </a:r>
            <a:endParaRPr/>
          </a:p>
          <a:p>
            <a:pPr indent="-21526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GB"/>
              <a:t>Built-in scope </a:t>
            </a:r>
            <a:r>
              <a:rPr lang="en-GB"/>
              <a:t>is a special Python scope that contains names such as keywords, functions, exceptions, and other attributes that are built into Python. </a:t>
            </a:r>
            <a:endParaRPr/>
          </a:p>
        </p:txBody>
      </p:sp>
      <p:pic>
        <p:nvPicPr>
          <p:cNvPr id="301" name="Google Shape;301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70700" y="4520850"/>
            <a:ext cx="4369400" cy="4210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7"/>
          <p:cNvSpPr txBox="1"/>
          <p:nvPr>
            <p:ph type="title"/>
          </p:nvPr>
        </p:nvSpPr>
        <p:spPr>
          <a:xfrm>
            <a:off x="618750" y="479167"/>
            <a:ext cx="7762500" cy="17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Prepare for next section</a:t>
            </a:r>
            <a:endParaRPr/>
          </a:p>
        </p:txBody>
      </p:sp>
      <p:sp>
        <p:nvSpPr>
          <p:cNvPr id="307" name="Google Shape;307;p47"/>
          <p:cNvSpPr txBox="1"/>
          <p:nvPr>
            <p:ph idx="1" type="body"/>
          </p:nvPr>
        </p:nvSpPr>
        <p:spPr>
          <a:xfrm>
            <a:off x="618750" y="2395833"/>
            <a:ext cx="7762500" cy="57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Clone the tutorial repository using "GIT CMD":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GB" sz="1700">
                <a:latin typeface="Courier New"/>
                <a:ea typeface="Courier New"/>
                <a:cs typeface="Courier New"/>
                <a:sym typeface="Courier New"/>
              </a:rPr>
              <a:t>mkdir %USERPROFILE%\pytut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GB" sz="1700">
                <a:latin typeface="Courier New"/>
                <a:ea typeface="Courier New"/>
                <a:cs typeface="Courier New"/>
                <a:sym typeface="Courier New"/>
              </a:rPr>
              <a:t>cd %USERPROFILE%\pytut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GB" sz="1700">
                <a:latin typeface="Courier New"/>
                <a:ea typeface="Courier New"/>
                <a:cs typeface="Courier New"/>
                <a:sym typeface="Courier New"/>
              </a:rPr>
              <a:t>git clone </a:t>
            </a:r>
            <a:r>
              <a:rPr lang="en-GB" sz="170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https://github.com/mrkbutty/PythonTutButty03.git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-1143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GB" sz="3200"/>
              <a:t>Open the new PythonTutButty03 folder in vscode</a:t>
            </a:r>
            <a:endParaRPr sz="3200"/>
          </a:p>
          <a:p>
            <a:pPr indent="-1143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8"/>
          <p:cNvSpPr txBox="1"/>
          <p:nvPr>
            <p:ph type="title"/>
          </p:nvPr>
        </p:nvSpPr>
        <p:spPr>
          <a:xfrm>
            <a:off x="618750" y="479167"/>
            <a:ext cx="7762500" cy="17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CLI programs</a:t>
            </a:r>
            <a:endParaRPr/>
          </a:p>
        </p:txBody>
      </p:sp>
      <p:sp>
        <p:nvSpPr>
          <p:cNvPr id="313" name="Google Shape;313;p48"/>
          <p:cNvSpPr txBox="1"/>
          <p:nvPr>
            <p:ph idx="1" type="body"/>
          </p:nvPr>
        </p:nvSpPr>
        <p:spPr>
          <a:xfrm>
            <a:off x="618750" y="2395833"/>
            <a:ext cx="7762500" cy="57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Why?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GB"/>
              <a:t>Quick to develop.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GB"/>
              <a:t>If you follow a sensible structure can easily be included in web &amp; GUI apps.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Good CLI program structure: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GB"/>
              <a:t>If __name__=='__main__' to call cli function.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GB"/>
              <a:t>cli function parses and handles CLI arguments.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GB"/>
              <a:t>Separate functions with main processing functionality.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GB"/>
              <a:t>Separate functions to render the output (text, html, etc).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GB"/>
              <a:t>It can be a good idea for render functions to return strings and only print when the format is 'text'.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9"/>
          <p:cNvSpPr txBox="1"/>
          <p:nvPr>
            <p:ph type="title"/>
          </p:nvPr>
        </p:nvSpPr>
        <p:spPr>
          <a:xfrm>
            <a:off x="614063" y="2243751"/>
            <a:ext cx="7762500" cy="37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GB"/>
              <a:t>Part 5</a:t>
            </a:r>
            <a:endParaRPr/>
          </a:p>
        </p:txBody>
      </p:sp>
      <p:sp>
        <p:nvSpPr>
          <p:cNvPr id="319" name="Google Shape;319;p49"/>
          <p:cNvSpPr txBox="1"/>
          <p:nvPr>
            <p:ph idx="1" type="body"/>
          </p:nvPr>
        </p:nvSpPr>
        <p:spPr>
          <a:xfrm>
            <a:off x="614063" y="6022917"/>
            <a:ext cx="7762500" cy="19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r>
              <a:rPr lang="en-GB"/>
              <a:t>Files &amp; First CLI programs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r>
              <a:rPr i="1" lang="en-GB"/>
              <a:t>Open  the PyTut5.1_Files notebook</a:t>
            </a:r>
            <a:endParaRPr i="1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50"/>
          <p:cNvSpPr txBox="1"/>
          <p:nvPr>
            <p:ph type="title"/>
          </p:nvPr>
        </p:nvSpPr>
        <p:spPr>
          <a:xfrm>
            <a:off x="618750" y="479167"/>
            <a:ext cx="7762500" cy="17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Debugging</a:t>
            </a:r>
            <a:endParaRPr/>
          </a:p>
        </p:txBody>
      </p:sp>
      <p:sp>
        <p:nvSpPr>
          <p:cNvPr id="325" name="Google Shape;325;p50"/>
          <p:cNvSpPr txBox="1"/>
          <p:nvPr>
            <p:ph idx="1" type="body"/>
          </p:nvPr>
        </p:nvSpPr>
        <p:spPr>
          <a:xfrm>
            <a:off x="618750" y="2395833"/>
            <a:ext cx="7762500" cy="57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25527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/>
              <a:t>Don't use print statements! Unless you have to ☺ (prefer a debug output option)</a:t>
            </a:r>
            <a:endParaRPr/>
          </a:p>
          <a:p>
            <a:pPr indent="-25527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/>
              <a:t>Many IDE have built in debuggers.</a:t>
            </a:r>
            <a:endParaRPr/>
          </a:p>
          <a:p>
            <a:pPr indent="-25527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/>
              <a:t>Running a script from command line with the debugger:</a:t>
            </a:r>
            <a:endParaRPr/>
          </a:p>
          <a:p>
            <a:pPr indent="0" lvl="2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GB" sz="2400">
                <a:latin typeface="Courier New"/>
                <a:ea typeface="Courier New"/>
                <a:cs typeface="Courier New"/>
                <a:sym typeface="Courier New"/>
              </a:rPr>
              <a:t>&gt; python -m pdb -c continue myscript.py</a:t>
            </a:r>
            <a:endParaRPr/>
          </a:p>
          <a:p>
            <a:pPr indent="-255269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 sz="2800"/>
              <a:t>Or put one of these into a script to break into pdb:</a:t>
            </a:r>
            <a:endParaRPr/>
          </a:p>
          <a:p>
            <a:pPr indent="0" lvl="2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GB" sz="2400">
                <a:latin typeface="Courier New"/>
                <a:ea typeface="Courier New"/>
                <a:cs typeface="Courier New"/>
                <a:sym typeface="Courier New"/>
              </a:rPr>
              <a:t>import pdb; pdb.set_trace()   # &lt; python 3.7</a:t>
            </a:r>
            <a:endParaRPr/>
          </a:p>
          <a:p>
            <a:pPr indent="0" lvl="2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GB" sz="2400">
                <a:latin typeface="Courier New"/>
                <a:ea typeface="Courier New"/>
                <a:cs typeface="Courier New"/>
                <a:sym typeface="Courier New"/>
              </a:rPr>
              <a:t>breakpoint()  # Python 3.7+</a:t>
            </a:r>
            <a:endParaRPr sz="2400"/>
          </a:p>
          <a:p>
            <a:pPr indent="-25908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 sz="3200"/>
              <a:t>PDB Quick Ref:</a:t>
            </a:r>
            <a:endParaRPr/>
          </a:p>
          <a:p>
            <a:pPr indent="-255269" lvl="1" marL="6858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GB" sz="2800"/>
              <a:t>h(elp) [command]</a:t>
            </a:r>
            <a:r>
              <a:rPr lang="en-GB" sz="2800"/>
              <a:t> = help.</a:t>
            </a:r>
            <a:r>
              <a:rPr b="1" lang="en-GB" sz="2800"/>
              <a:t> </a:t>
            </a:r>
            <a:endParaRPr/>
          </a:p>
          <a:p>
            <a:pPr indent="-255269" lvl="1" marL="6858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GB" sz="2800"/>
              <a:t>p(rint) &lt;expr&gt;</a:t>
            </a:r>
            <a:r>
              <a:rPr lang="en-GB" sz="2800"/>
              <a:t> = print expression.</a:t>
            </a:r>
            <a:endParaRPr/>
          </a:p>
          <a:p>
            <a:pPr indent="-255269" lvl="1" marL="6858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GB" sz="2800"/>
              <a:t>pp</a:t>
            </a:r>
            <a:r>
              <a:rPr lang="en-GB" sz="2800"/>
              <a:t> </a:t>
            </a:r>
            <a:r>
              <a:rPr b="1" lang="en-GB" sz="2800"/>
              <a:t>&lt;expr&gt;</a:t>
            </a:r>
            <a:r>
              <a:rPr lang="en-GB" sz="2800"/>
              <a:t> = pretty-print expression (good for long lists etc).</a:t>
            </a:r>
            <a:endParaRPr/>
          </a:p>
          <a:p>
            <a:pPr indent="-255269" lvl="1" marL="6858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GB" sz="2800"/>
              <a:t>l(ist) [first [,last] | .] </a:t>
            </a:r>
            <a:r>
              <a:rPr lang="en-GB" sz="2800"/>
              <a:t>= list lines or '.' for current position.  </a:t>
            </a:r>
            <a:r>
              <a:rPr b="1" lang="en-GB" sz="2800">
                <a:solidFill>
                  <a:srgbClr val="FF0000"/>
                </a:solidFill>
              </a:rPr>
              <a:t>("l." is your friend)</a:t>
            </a:r>
            <a:endParaRPr/>
          </a:p>
          <a:p>
            <a:pPr indent="-255269" lvl="1" marL="6858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GB" sz="2800"/>
              <a:t>ll</a:t>
            </a:r>
            <a:r>
              <a:rPr lang="en-GB" sz="2800"/>
              <a:t> = long list current function or frame.</a:t>
            </a:r>
            <a:endParaRPr/>
          </a:p>
          <a:p>
            <a:pPr indent="-255269" lvl="1" marL="6858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GB" sz="2800"/>
              <a:t>n(ext)</a:t>
            </a:r>
            <a:r>
              <a:rPr lang="en-GB" sz="2800"/>
              <a:t> = execute until next.</a:t>
            </a:r>
            <a:endParaRPr/>
          </a:p>
          <a:p>
            <a:pPr indent="-255269" lvl="1" marL="6858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GB" sz="2800"/>
              <a:t>s(tep)</a:t>
            </a:r>
            <a:r>
              <a:rPr lang="en-GB" sz="2800"/>
              <a:t> = execute and step into.</a:t>
            </a:r>
            <a:endParaRPr/>
          </a:p>
          <a:p>
            <a:pPr indent="-255269" lvl="1" marL="6858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GB" sz="2800"/>
              <a:t>unt</a:t>
            </a:r>
            <a:r>
              <a:rPr lang="en-GB" sz="2800"/>
              <a:t> &lt;line&gt; = execuate up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51"/>
          <p:cNvSpPr txBox="1"/>
          <p:nvPr>
            <p:ph type="title"/>
          </p:nvPr>
        </p:nvSpPr>
        <p:spPr>
          <a:xfrm>
            <a:off x="614063" y="2243751"/>
            <a:ext cx="7762500" cy="37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GB"/>
              <a:t>Part 6</a:t>
            </a:r>
            <a:endParaRPr/>
          </a:p>
        </p:txBody>
      </p:sp>
      <p:sp>
        <p:nvSpPr>
          <p:cNvPr id="331" name="Google Shape;331;p51"/>
          <p:cNvSpPr txBox="1"/>
          <p:nvPr>
            <p:ph idx="1" type="body"/>
          </p:nvPr>
        </p:nvSpPr>
        <p:spPr>
          <a:xfrm>
            <a:off x="614063" y="6022917"/>
            <a:ext cx="7762500" cy="19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r>
              <a:rPr lang="en-GB"/>
              <a:t>Pandas etc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r>
              <a:rPr i="1" lang="en-GB"/>
              <a:t>Open  the PyTut6_Pandas notebook</a:t>
            </a:r>
            <a:endParaRPr i="1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title"/>
          </p:nvPr>
        </p:nvSpPr>
        <p:spPr>
          <a:xfrm>
            <a:off x="618750" y="479167"/>
            <a:ext cx="7762500" cy="1739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Install Vscode &amp; Thonny</a:t>
            </a:r>
            <a:endParaRPr/>
          </a:p>
        </p:txBody>
      </p:sp>
      <p:sp>
        <p:nvSpPr>
          <p:cNvPr id="103" name="Google Shape;103;p16"/>
          <p:cNvSpPr txBox="1"/>
          <p:nvPr>
            <p:ph idx="1" type="body"/>
          </p:nvPr>
        </p:nvSpPr>
        <p:spPr>
          <a:xfrm>
            <a:off x="308700" y="2395825"/>
            <a:ext cx="5070000" cy="3707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5270" lvl="0" marL="2286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GB"/>
              <a:t>Install Vscode: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https://code.visualstudio.com/</a:t>
            </a:r>
            <a:endParaRPr/>
          </a:p>
          <a:p>
            <a:pPr indent="-251459" lvl="1" marL="685800" rtl="0" algn="l">
              <a:spcBef>
                <a:spcPts val="500"/>
              </a:spcBef>
              <a:spcAft>
                <a:spcPts val="0"/>
              </a:spcAft>
              <a:buSzPts val="2400"/>
              <a:buChar char="•"/>
            </a:pPr>
            <a:r>
              <a:rPr lang="en-GB"/>
              <a:t>Use the stable build.</a:t>
            </a:r>
            <a:endParaRPr/>
          </a:p>
          <a:p>
            <a:pPr indent="-251459" lvl="1" marL="685800" rtl="0" algn="l">
              <a:spcBef>
                <a:spcPts val="500"/>
              </a:spcBef>
              <a:spcAft>
                <a:spcPts val="0"/>
              </a:spcAft>
              <a:buSzPts val="2400"/>
              <a:buChar char="•"/>
            </a:pPr>
            <a:r>
              <a:rPr lang="en-GB"/>
              <a:t>And install extensions for python &amp; pylance.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55270" lvl="0" marL="2286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GB"/>
              <a:t>Install Thonny: </a:t>
            </a:r>
            <a:r>
              <a:rPr lang="en-GB" u="sng">
                <a:solidFill>
                  <a:schemeClr val="hlink"/>
                </a:solidFill>
                <a:hlinkClick r:id="rId4"/>
              </a:rPr>
              <a:t>https://thonny.org/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104" name="Google Shape;104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73075" y="1770704"/>
            <a:ext cx="3105150" cy="561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50300" y="6102924"/>
            <a:ext cx="2794150" cy="152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52"/>
          <p:cNvSpPr txBox="1"/>
          <p:nvPr>
            <p:ph type="title"/>
          </p:nvPr>
        </p:nvSpPr>
        <p:spPr>
          <a:xfrm>
            <a:off x="614063" y="2243751"/>
            <a:ext cx="7762500" cy="37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GB"/>
              <a:t>Part 7</a:t>
            </a:r>
            <a:endParaRPr/>
          </a:p>
        </p:txBody>
      </p:sp>
      <p:sp>
        <p:nvSpPr>
          <p:cNvPr id="337" name="Google Shape;337;p52"/>
          <p:cNvSpPr txBox="1"/>
          <p:nvPr>
            <p:ph idx="1" type="body"/>
          </p:nvPr>
        </p:nvSpPr>
        <p:spPr>
          <a:xfrm>
            <a:off x="614063" y="6022917"/>
            <a:ext cx="7762500" cy="19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r>
              <a:rPr lang="en-GB"/>
              <a:t>Advanced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r>
              <a:rPr i="1" lang="en-GB"/>
              <a:t>Open  the PyTut7_Advanced notebook</a:t>
            </a:r>
            <a:endParaRPr i="1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53"/>
          <p:cNvSpPr txBox="1"/>
          <p:nvPr>
            <p:ph type="title"/>
          </p:nvPr>
        </p:nvSpPr>
        <p:spPr>
          <a:xfrm>
            <a:off x="618750" y="479167"/>
            <a:ext cx="7762500" cy="17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Other reading &amp; projects</a:t>
            </a:r>
            <a:endParaRPr/>
          </a:p>
        </p:txBody>
      </p:sp>
      <p:sp>
        <p:nvSpPr>
          <p:cNvPr id="343" name="Google Shape;343;p53"/>
          <p:cNvSpPr txBox="1"/>
          <p:nvPr>
            <p:ph idx="1" type="body"/>
          </p:nvPr>
        </p:nvSpPr>
        <p:spPr>
          <a:xfrm>
            <a:off x="618750" y="2395833"/>
            <a:ext cx="7762500" cy="57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225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https://colab.research.google.com/</a:t>
            </a:r>
            <a:r>
              <a:rPr lang="en-GB"/>
              <a:t> </a:t>
            </a:r>
            <a:endParaRPr/>
          </a:p>
          <a:p>
            <a:pPr indent="-22225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</a:pPr>
            <a:r>
              <a:rPr lang="en-GB" sz="2700" u="sng">
                <a:solidFill>
                  <a:schemeClr val="hlink"/>
                </a:solidFill>
                <a:hlinkClick r:id="rId4"/>
              </a:rPr>
              <a:t>https://realpython.com/python-application-layouts/</a:t>
            </a:r>
            <a:endParaRPr sz="2700"/>
          </a:p>
          <a:p>
            <a:pPr indent="-222250" lvl="0" marL="228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</a:pPr>
            <a:r>
              <a:rPr lang="en-GB" sz="2700" u="sng">
                <a:solidFill>
                  <a:schemeClr val="hlink"/>
                </a:solidFill>
                <a:hlinkClick r:id="rId5"/>
              </a:rPr>
              <a:t>https://dbader.org/</a:t>
            </a:r>
            <a:endParaRPr sz="2700"/>
          </a:p>
          <a:p>
            <a:pPr indent="-222250" lvl="0" marL="228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</a:pPr>
            <a:r>
              <a:rPr lang="en-GB" sz="2700" u="sng">
                <a:solidFill>
                  <a:schemeClr val="hlink"/>
                </a:solidFill>
                <a:hlinkClick r:id="rId6"/>
              </a:rPr>
              <a:t>https://github.com/vinta/awesome-python</a:t>
            </a:r>
            <a:endParaRPr sz="2700"/>
          </a:p>
          <a:p>
            <a:pPr indent="-222250" lvl="0" marL="228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</a:pPr>
            <a:r>
              <a:rPr lang="en-GB" sz="2700" u="sng">
                <a:solidFill>
                  <a:schemeClr val="hlink"/>
                </a:solidFill>
                <a:hlinkClick r:id="rId7"/>
              </a:rPr>
              <a:t>https://pythonawesome.com/</a:t>
            </a:r>
            <a:endParaRPr sz="2700"/>
          </a:p>
          <a:p>
            <a:pPr indent="-50800" lvl="0" marL="228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700"/>
          </a:p>
          <a:p>
            <a:pPr indent="-222250" lvl="0" marL="228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</a:pPr>
            <a:r>
              <a:rPr lang="en-GB" sz="2700" u="sng">
                <a:solidFill>
                  <a:schemeClr val="hlink"/>
                </a:solidFill>
                <a:hlinkClick r:id="rId8"/>
              </a:rPr>
              <a:t>https://www.streamlit.io/</a:t>
            </a:r>
            <a:endParaRPr sz="2700"/>
          </a:p>
          <a:p>
            <a:pPr indent="-222250" lvl="0" marL="228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</a:pPr>
            <a:r>
              <a:rPr lang="en-GB" sz="2700" u="sng">
                <a:solidFill>
                  <a:schemeClr val="hlink"/>
                </a:solidFill>
                <a:hlinkClick r:id="rId9"/>
              </a:rPr>
              <a:t>https://wooey.readthedocs.io/en/latest/</a:t>
            </a:r>
            <a:endParaRPr sz="2700"/>
          </a:p>
          <a:p>
            <a:pPr indent="-222250" lvl="0" marL="228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</a:pPr>
            <a:r>
              <a:rPr lang="en-GB" sz="2700" u="sng">
                <a:solidFill>
                  <a:schemeClr val="hlink"/>
                </a:solidFill>
                <a:hlinkClick r:id="rId10"/>
              </a:rPr>
              <a:t>https://github.com/man-group/dtale</a:t>
            </a:r>
            <a:endParaRPr sz="2700"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618750" y="-403708"/>
            <a:ext cx="7762500" cy="17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Install problems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500000" y="745775"/>
            <a:ext cx="7762500" cy="15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Maybe carbon black or Windows security:</a:t>
            </a:r>
            <a:endParaRPr/>
          </a:p>
          <a:p>
            <a:pPr indent="-1651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GB"/>
              <a:t>Ask IT to add you to a less restricted policy!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12" name="Google Shape;11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7700" y="1572837"/>
            <a:ext cx="3169375" cy="58543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02500" y="2882919"/>
            <a:ext cx="2112125" cy="2455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834686" y="1572788"/>
            <a:ext cx="4673813" cy="257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965276" y="6119563"/>
            <a:ext cx="3789300" cy="274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216334" y="6798105"/>
            <a:ext cx="1498300" cy="1700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677675" y="3872500"/>
            <a:ext cx="4080125" cy="232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>
            <p:ph type="title"/>
          </p:nvPr>
        </p:nvSpPr>
        <p:spPr>
          <a:xfrm>
            <a:off x="618750" y="479167"/>
            <a:ext cx="7762500" cy="17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Prepare for next section</a:t>
            </a:r>
            <a:endParaRPr/>
          </a:p>
        </p:txBody>
      </p:sp>
      <p:sp>
        <p:nvSpPr>
          <p:cNvPr id="123" name="Google Shape;123;p18"/>
          <p:cNvSpPr txBox="1"/>
          <p:nvPr>
            <p:ph idx="1" type="body"/>
          </p:nvPr>
        </p:nvSpPr>
        <p:spPr>
          <a:xfrm>
            <a:off x="618750" y="2395833"/>
            <a:ext cx="7762500" cy="57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92100" lvl="0" marL="2286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GB"/>
              <a:t>Clone the tutorial repository using "GIT CMD":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700">
                <a:latin typeface="Courier New"/>
                <a:ea typeface="Courier New"/>
                <a:cs typeface="Courier New"/>
                <a:sym typeface="Courier New"/>
              </a:rPr>
              <a:t>mkdir %USERPROFILE%\pytut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700">
                <a:latin typeface="Courier New"/>
                <a:ea typeface="Courier New"/>
                <a:cs typeface="Courier New"/>
                <a:sym typeface="Courier New"/>
              </a:rPr>
              <a:t>cd %USERPROFILE%\pytut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700">
                <a:latin typeface="Courier New"/>
                <a:ea typeface="Courier New"/>
                <a:cs typeface="Courier New"/>
                <a:sym typeface="Courier New"/>
              </a:rPr>
              <a:t>git clone </a:t>
            </a:r>
            <a:r>
              <a:rPr lang="en-GB" sz="170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https://github.com/mrkbutty/PythonTutButty01.git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  <a:p>
            <a:pPr indent="-1143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/>
          <p:nvPr>
            <p:ph type="title"/>
          </p:nvPr>
        </p:nvSpPr>
        <p:spPr>
          <a:xfrm>
            <a:off x="618750" y="479167"/>
            <a:ext cx="7762500" cy="17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Welcome</a:t>
            </a:r>
            <a:endParaRPr/>
          </a:p>
        </p:txBody>
      </p:sp>
      <p:sp>
        <p:nvSpPr>
          <p:cNvPr id="129" name="Google Shape;129;p19"/>
          <p:cNvSpPr txBox="1"/>
          <p:nvPr>
            <p:ph idx="1" type="body"/>
          </p:nvPr>
        </p:nvSpPr>
        <p:spPr>
          <a:xfrm>
            <a:off x="618750" y="2395833"/>
            <a:ext cx="7762500" cy="57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10000"/>
          </a:bodyPr>
          <a:lstStyle/>
          <a:p>
            <a:pPr indent="-215265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/>
              <a:t>Note I'm not an experienced teacher.</a:t>
            </a:r>
            <a:endParaRPr/>
          </a:p>
          <a:p>
            <a:pPr indent="-215265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/>
              <a:t>The remote aspect of this course will likely be challenging.</a:t>
            </a:r>
            <a:endParaRPr/>
          </a:p>
          <a:p>
            <a:pPr indent="-217170" lvl="1" marL="6858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100000"/>
              <a:buChar char="•"/>
            </a:pPr>
            <a:r>
              <a:rPr b="1" lang="en-GB">
                <a:solidFill>
                  <a:srgbClr val="FF0000"/>
                </a:solidFill>
              </a:rPr>
              <a:t>So </a:t>
            </a:r>
            <a:r>
              <a:rPr b="1" lang="en-GB" u="sng">
                <a:solidFill>
                  <a:srgbClr val="FF0000"/>
                </a:solidFill>
              </a:rPr>
              <a:t>please</a:t>
            </a:r>
            <a:r>
              <a:rPr b="1" lang="en-GB">
                <a:solidFill>
                  <a:srgbClr val="FF0000"/>
                </a:solidFill>
              </a:rPr>
              <a:t> give feedback and ask questions as we go.</a:t>
            </a:r>
            <a:endParaRPr/>
          </a:p>
          <a:p>
            <a:pPr indent="-215265" lvl="0" marL="228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/>
              <a:t>When &amp; how long would you like to break for lunch?</a:t>
            </a:r>
            <a:endParaRPr/>
          </a:p>
          <a:p>
            <a:pPr indent="-215265" lvl="0" marL="228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/>
              <a:t>Let me know when you want or need a break?</a:t>
            </a:r>
            <a:endParaRPr/>
          </a:p>
          <a:p>
            <a:pPr indent="-64135" lvl="0" marL="228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15265" lvl="0" marL="228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/>
              <a:t>About me &amp; you:</a:t>
            </a:r>
            <a:endParaRPr/>
          </a:p>
          <a:p>
            <a:pPr indent="-445770" lvl="1" marL="9144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GB"/>
              <a:t>Your favourite learning technique (book, classroom, video, etc)? </a:t>
            </a:r>
            <a:endParaRPr/>
          </a:p>
          <a:p>
            <a:pPr indent="-445770" lvl="1" marL="9144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GB"/>
              <a:t>Python experience?</a:t>
            </a:r>
            <a:endParaRPr/>
          </a:p>
          <a:p>
            <a:pPr indent="-445770" lvl="1" marL="9144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GB"/>
              <a:t>Other programming experience?</a:t>
            </a:r>
            <a:endParaRPr/>
          </a:p>
          <a:p>
            <a:pPr indent="-445770" lvl="1" marL="9144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GB"/>
              <a:t>Why you want to learn Python and what you might use it for?</a:t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>
            <p:ph type="title"/>
          </p:nvPr>
        </p:nvSpPr>
        <p:spPr>
          <a:xfrm>
            <a:off x="618750" y="479167"/>
            <a:ext cx="7762500" cy="17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Agenda</a:t>
            </a:r>
            <a:endParaRPr/>
          </a:p>
        </p:txBody>
      </p:sp>
      <p:sp>
        <p:nvSpPr>
          <p:cNvPr id="135" name="Google Shape;135;p20"/>
          <p:cNvSpPr txBox="1"/>
          <p:nvPr>
            <p:ph idx="1" type="body"/>
          </p:nvPr>
        </p:nvSpPr>
        <p:spPr>
          <a:xfrm>
            <a:off x="618750" y="2395833"/>
            <a:ext cx="7762500" cy="57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Intro to Python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Installation and setup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First steps with Repl, Scripts, </a:t>
            </a:r>
            <a:r>
              <a:rPr lang="en-GB"/>
              <a:t>Thonny and into </a:t>
            </a:r>
            <a:r>
              <a:rPr lang="en-GB"/>
              <a:t> Jupyter (iPython)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Core Language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Modules &amp; namespaces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Editors and IDE's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First standalone CLI programs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Advanced Python (files, regex, zip files, pandas, excel)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 txBox="1"/>
          <p:nvPr>
            <p:ph type="title"/>
          </p:nvPr>
        </p:nvSpPr>
        <p:spPr>
          <a:xfrm>
            <a:off x="614063" y="2243751"/>
            <a:ext cx="7762500" cy="37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GB"/>
              <a:t>Part 1</a:t>
            </a:r>
            <a:endParaRPr/>
          </a:p>
        </p:txBody>
      </p:sp>
      <p:sp>
        <p:nvSpPr>
          <p:cNvPr id="141" name="Google Shape;141;p21"/>
          <p:cNvSpPr txBox="1"/>
          <p:nvPr>
            <p:ph idx="1" type="body"/>
          </p:nvPr>
        </p:nvSpPr>
        <p:spPr>
          <a:xfrm>
            <a:off x="614063" y="6022917"/>
            <a:ext cx="7762500" cy="19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r>
              <a:rPr lang="en-GB"/>
              <a:t>Introduction, installation &amp; first steps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