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07" r:id="rId4"/>
    <p:sldId id="306" r:id="rId5"/>
    <p:sldId id="258" r:id="rId6"/>
    <p:sldId id="257" r:id="rId7"/>
    <p:sldId id="299" r:id="rId8"/>
    <p:sldId id="259" r:id="rId9"/>
    <p:sldId id="275" r:id="rId10"/>
    <p:sldId id="293" r:id="rId11"/>
    <p:sldId id="263" r:id="rId12"/>
    <p:sldId id="262" r:id="rId13"/>
    <p:sldId id="264" r:id="rId14"/>
    <p:sldId id="261" r:id="rId15"/>
    <p:sldId id="289" r:id="rId16"/>
    <p:sldId id="290" r:id="rId17"/>
    <p:sldId id="260" r:id="rId18"/>
    <p:sldId id="269" r:id="rId19"/>
    <p:sldId id="271" r:id="rId20"/>
    <p:sldId id="270" r:id="rId21"/>
    <p:sldId id="265" r:id="rId22"/>
    <p:sldId id="272" r:id="rId23"/>
    <p:sldId id="267" r:id="rId24"/>
    <p:sldId id="266" r:id="rId25"/>
    <p:sldId id="273" r:id="rId26"/>
    <p:sldId id="308" r:id="rId27"/>
    <p:sldId id="300" r:id="rId28"/>
    <p:sldId id="301" r:id="rId29"/>
    <p:sldId id="298" r:id="rId30"/>
    <p:sldId id="304" r:id="rId31"/>
    <p:sldId id="274" r:id="rId32"/>
    <p:sldId id="287" r:id="rId33"/>
    <p:sldId id="296" r:id="rId34"/>
    <p:sldId id="303" r:id="rId35"/>
    <p:sldId id="276" r:id="rId36"/>
    <p:sldId id="291" r:id="rId37"/>
    <p:sldId id="305" r:id="rId38"/>
    <p:sldId id="288" r:id="rId39"/>
    <p:sldId id="285" r:id="rId40"/>
    <p:sldId id="284" r:id="rId41"/>
    <p:sldId id="283" r:id="rId42"/>
    <p:sldId id="280" r:id="rId43"/>
    <p:sldId id="2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6A3-01AF-4DAF-BF1A-9D063CD3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CE19-CA63-4DCC-B6EA-4AFA569C1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B1B5-88C1-4936-91C7-7BF955F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3CF7-B83C-4702-AE51-71B8C07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D772-4778-4451-B37A-70E5A64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1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2E5C-0A88-40EF-9A6F-5D28E12F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971B-0B6A-48F0-994C-AFCC01C5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6A10-A7B3-4B2F-B662-313DAEE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2F68-3795-4461-A59A-D61DD500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61D-DF86-4D7A-9908-8800B6C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80CC-D431-4182-918E-99452E54C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31B4-E1A7-45CB-885B-ACBE7769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98FB-0F77-477A-8D79-CF60893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373D-A4BC-49DF-975D-25E6F71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698C-14B8-4A05-A02D-3A2B878B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CBC6-88C9-4DD5-A56A-180C9F37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EA59-2D50-499A-9062-30A58AFB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CB58-16DD-4700-9EE8-CD38EC4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B58E-51EA-42AC-B98F-205F375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D153-49A0-47B0-982C-BC4B03A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158-5AE3-4245-8E18-2690FF58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7EE3-2AA1-408B-9698-0CB2F24C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BF1B-BCF7-4E2C-B547-21DA6DB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CD0A-4963-4654-9B02-2DFE234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81FE-E78B-469A-A5AF-A3E7C528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E96-3CEB-4D88-B764-5DA0E6D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12F0-8A29-4B7B-9C08-8B4FFC40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0237-F327-4AEB-B6C6-51A8DB29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DBFD-211A-4C2D-AF26-38B9157F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363-C7D9-441A-924D-AF0ED606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D8C4-8EFA-4CD4-87F5-B092061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E94-C983-4F1A-AA1C-8FE15A01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D130-C75D-4969-8901-F471AC8F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D23-FA97-4755-AF4B-A4BFC86D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41817-C18A-476A-8A21-F204C9F1E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F8A72-BF6B-43B3-A59B-83740F6E9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EBB9-C7CD-493B-B305-77DFDFD0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8AE7F-DC07-431D-851E-7C20861D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3C2E9-9ACC-442D-B4AB-4FE9386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D07D-16A0-4A2A-8160-5811CF9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D241A-2698-4DA8-9B66-913544C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F7C22-0B6E-4816-A2A1-0F15431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6BE9-5435-4847-8A9A-07E86B2A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EBCA3-D12D-47C5-97A4-E1216F4D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3478-C04D-41F1-A342-5B89428F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C0639-0446-4847-A523-27BD7DFF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FBC-527D-4E07-B34E-C42A46C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CF56-B562-48A4-B12D-C9B217D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403-9169-4278-BEAF-CF9466D6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559F-2133-47EE-896D-1C6D82B9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458D-2F35-46FF-806F-9A88B37A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E763-CDED-4758-BB3B-9D817907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127-672A-4278-A269-DB83260A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4F94-BA87-4C9E-9A41-708924F9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2C0E-9E9F-4604-A250-BE046516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4137-2B30-45D0-88BE-3E60E9F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FDC9-AC7D-4809-A782-ABE6957E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5F04-02F2-437F-A6C9-19C8E9C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836B-46B1-4901-9550-9435B008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2AAD-D7DE-4285-8072-C96F8099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7CB-0FB2-45B5-9F1C-2E9D59D5D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2885-F4E9-4389-AA0C-7ED12AFA1E2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7A20-36C1-4E37-9B93-896CC537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90B3-A1F8-4ACF-82FD-C56453924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en/latest/miniconda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vinay.sajip/pylauncher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onny.org/" TargetMode="Externa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kbutty/PythonTutButty0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88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honny.org/" TargetMode="External"/><Relationship Id="rId4" Type="http://schemas.openxmlformats.org/officeDocument/2006/relationships/hyperlink" Target="https://code.visualstudio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python/python-tutoria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kbutty/PythonTutButty03.g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n-group/dtale" TargetMode="External"/><Relationship Id="rId3" Type="http://schemas.openxmlformats.org/officeDocument/2006/relationships/hyperlink" Target="https://dbader.org/" TargetMode="External"/><Relationship Id="rId7" Type="http://schemas.openxmlformats.org/officeDocument/2006/relationships/hyperlink" Target="https://wooey.readthedocs.io/en/latest/" TargetMode="External"/><Relationship Id="rId2" Type="http://schemas.openxmlformats.org/officeDocument/2006/relationships/hyperlink" Target="https://realpython.com/python-application-layou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eamlit.io/" TargetMode="External"/><Relationship Id="rId5" Type="http://schemas.openxmlformats.org/officeDocument/2006/relationships/hyperlink" Target="https://pythonawesome.com/" TargetMode="External"/><Relationship Id="rId4" Type="http://schemas.openxmlformats.org/officeDocument/2006/relationships/hyperlink" Target="https://github.com/vinta/awesome-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16C1-CD14-4496-BD41-929019D3B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Butty’s 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55B09-BEB5-402C-8C6B-79EF2157E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Butterworth</a:t>
            </a:r>
          </a:p>
          <a:p>
            <a:r>
              <a:rPr lang="en-GB" dirty="0"/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9562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CB3-1C90-452E-9DB8-B3A19C9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6FE2-FFE9-40A7-BA2B-FE3CBFD1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Cpython</a:t>
            </a:r>
            <a:r>
              <a:rPr lang="en-GB" dirty="0"/>
              <a:t> (most widely used implementation of the language)</a:t>
            </a:r>
          </a:p>
          <a:p>
            <a:pPr lvl="1"/>
            <a:r>
              <a:rPr lang="en-GB" dirty="0"/>
              <a:t>Standard Python Library</a:t>
            </a:r>
          </a:p>
          <a:p>
            <a:pPr lvl="1"/>
            <a:r>
              <a:rPr lang="en-GB" dirty="0"/>
              <a:t>Standard tools - </a:t>
            </a:r>
            <a:r>
              <a:rPr lang="en-GB" dirty="0">
                <a:solidFill>
                  <a:srgbClr val="FF0000"/>
                </a:solidFill>
              </a:rPr>
              <a:t>pip</a:t>
            </a:r>
            <a:r>
              <a:rPr lang="en-GB" dirty="0"/>
              <a:t>, </a:t>
            </a:r>
            <a:r>
              <a:rPr lang="en-GB" dirty="0" err="1"/>
              <a:t>easyinstall</a:t>
            </a:r>
            <a:r>
              <a:rPr lang="en-GB" dirty="0"/>
              <a:t>, </a:t>
            </a:r>
            <a:r>
              <a:rPr lang="en-GB" dirty="0" err="1"/>
              <a:t>pdb</a:t>
            </a:r>
            <a:r>
              <a:rPr lang="en-GB" dirty="0"/>
              <a:t>, </a:t>
            </a:r>
            <a:r>
              <a:rPr lang="en-GB" dirty="0" err="1"/>
              <a:t>venv</a:t>
            </a:r>
            <a:r>
              <a:rPr lang="en-GB" dirty="0"/>
              <a:t>, 2to3, </a:t>
            </a:r>
            <a:r>
              <a:rPr lang="en-GB" dirty="0" err="1"/>
              <a:t>pydoc</a:t>
            </a:r>
            <a:r>
              <a:rPr lang="en-GB" dirty="0"/>
              <a:t>, </a:t>
            </a:r>
            <a:r>
              <a:rPr lang="en-GB" dirty="0" err="1"/>
              <a:t>tabnanny</a:t>
            </a:r>
            <a:endParaRPr lang="en-GB" dirty="0"/>
          </a:p>
          <a:p>
            <a:r>
              <a:rPr lang="en-GB" dirty="0" err="1"/>
              <a:t>PyPi</a:t>
            </a:r>
            <a:r>
              <a:rPr lang="en-GB" dirty="0"/>
              <a:t> (aka the "Cheese shop")</a:t>
            </a:r>
          </a:p>
          <a:p>
            <a:pPr lvl="1"/>
            <a:r>
              <a:rPr lang="en-GB" dirty="0"/>
              <a:t>Python Package Index with over 235K packages, accessed by "pip"</a:t>
            </a:r>
          </a:p>
          <a:p>
            <a:r>
              <a:rPr lang="en-GB" dirty="0"/>
              <a:t>Anaconda/</a:t>
            </a:r>
            <a:r>
              <a:rPr lang="en-GB" dirty="0" err="1"/>
              <a:t>Miniconda</a:t>
            </a:r>
            <a:r>
              <a:rPr lang="en-GB" dirty="0"/>
              <a:t> (Very large distribution with 100's addons)</a:t>
            </a:r>
          </a:p>
          <a:p>
            <a:r>
              <a:rPr lang="en-GB" dirty="0"/>
              <a:t>Addon tools</a:t>
            </a:r>
          </a:p>
          <a:p>
            <a:pPr lvl="1"/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pPr lvl="1"/>
            <a:r>
              <a:rPr lang="en-GB" dirty="0" err="1"/>
              <a:t>Virtualenv</a:t>
            </a:r>
            <a:r>
              <a:rPr lang="en-GB" dirty="0"/>
              <a:t> (or use built-in "-m </a:t>
            </a:r>
            <a:r>
              <a:rPr lang="en-GB" dirty="0" err="1"/>
              <a:t>venv</a:t>
            </a:r>
            <a:r>
              <a:rPr lang="en-GB" dirty="0"/>
              <a:t>")</a:t>
            </a:r>
          </a:p>
          <a:p>
            <a:pPr lvl="1"/>
            <a:r>
              <a:rPr lang="en-GB" dirty="0" err="1"/>
              <a:t>Pipx</a:t>
            </a:r>
            <a:r>
              <a:rPr lang="en-GB" dirty="0"/>
              <a:t> (Creates self contained tool installs)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8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781-0974-404C-B814-534D65BA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DB1E-0AB3-4CA1-A5EE-992C1AC5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Long time </a:t>
            </a:r>
            <a:r>
              <a:rPr lang="en-GB" dirty="0" err="1"/>
              <a:t>Pythoneer</a:t>
            </a:r>
            <a:r>
              <a:rPr lang="en-GB" dirty="0"/>
              <a:t> Tim Peters succinctly channels the BDFL’s </a:t>
            </a:r>
          </a:p>
          <a:p>
            <a:r>
              <a:rPr lang="en-GB" dirty="0"/>
              <a:t>Guiding principles for Python's design into 20 aphorisms, only 19 of which have been written down:</a:t>
            </a:r>
          </a:p>
          <a:p>
            <a:endParaRPr lang="en-GB" dirty="0"/>
          </a:p>
          <a:p>
            <a:pPr lvl="1"/>
            <a:r>
              <a:rPr lang="en-GB" dirty="0"/>
              <a:t>Beautiful is better than ugly.</a:t>
            </a:r>
          </a:p>
          <a:p>
            <a:pPr lvl="1"/>
            <a:r>
              <a:rPr lang="en-GB" dirty="0"/>
              <a:t>Explicit is better than implicit.</a:t>
            </a:r>
          </a:p>
          <a:p>
            <a:pPr lvl="1"/>
            <a:r>
              <a:rPr lang="en-GB" dirty="0"/>
              <a:t>Simple is better than complex.</a:t>
            </a:r>
          </a:p>
          <a:p>
            <a:pPr lvl="1"/>
            <a:r>
              <a:rPr lang="en-GB" dirty="0"/>
              <a:t>Complex is better than complicated.</a:t>
            </a:r>
          </a:p>
          <a:p>
            <a:pPr lvl="1"/>
            <a:r>
              <a:rPr lang="en-GB" dirty="0"/>
              <a:t>Flat is better than nested.</a:t>
            </a:r>
          </a:p>
          <a:p>
            <a:pPr lvl="1"/>
            <a:r>
              <a:rPr lang="en-GB" dirty="0"/>
              <a:t>Sparse is better than dense.</a:t>
            </a:r>
          </a:p>
          <a:p>
            <a:pPr lvl="1"/>
            <a:r>
              <a:rPr lang="en-GB" dirty="0"/>
              <a:t>Readability counts.</a:t>
            </a:r>
          </a:p>
          <a:p>
            <a:pPr lvl="1"/>
            <a:r>
              <a:rPr lang="en-GB" dirty="0"/>
              <a:t>Special cases aren't special enough to break the rules.</a:t>
            </a:r>
          </a:p>
          <a:p>
            <a:pPr lvl="1"/>
            <a:r>
              <a:rPr lang="en-GB" dirty="0"/>
              <a:t>Although practicality beats purity.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1EA3E-CB8A-45C9-9E2B-FCA9A666D970}"/>
              </a:ext>
            </a:extLst>
          </p:cNvPr>
          <p:cNvSpPr txBox="1">
            <a:spLocks/>
          </p:cNvSpPr>
          <p:nvPr/>
        </p:nvSpPr>
        <p:spPr>
          <a:xfrm>
            <a:off x="5959642" y="1524000"/>
            <a:ext cx="5450305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Errors should never pass silently.</a:t>
            </a:r>
          </a:p>
          <a:p>
            <a:r>
              <a:rPr lang="en-GB" sz="1600" dirty="0"/>
              <a:t>Unless explicitly silenced.</a:t>
            </a:r>
          </a:p>
          <a:p>
            <a:r>
              <a:rPr lang="en-GB" sz="1600" dirty="0"/>
              <a:t>In the face of ambiguity, refuse the temptation to guess.</a:t>
            </a:r>
          </a:p>
          <a:p>
            <a:r>
              <a:rPr lang="en-GB" sz="1600" dirty="0"/>
              <a:t>There should be one-- and preferably only one --obvious way to do it.</a:t>
            </a:r>
          </a:p>
          <a:p>
            <a:r>
              <a:rPr lang="en-GB" sz="1600" dirty="0"/>
              <a:t>Although that way may not be obvious at first unless you're Dutch.</a:t>
            </a:r>
          </a:p>
          <a:p>
            <a:r>
              <a:rPr lang="en-GB" sz="1600" dirty="0"/>
              <a:t>Now is better than never.</a:t>
            </a:r>
          </a:p>
          <a:p>
            <a:r>
              <a:rPr lang="en-GB" sz="1600" dirty="0"/>
              <a:t>Although never is often better than *right* now.</a:t>
            </a:r>
          </a:p>
          <a:p>
            <a:r>
              <a:rPr lang="en-GB" sz="1600" dirty="0"/>
              <a:t>If the implementation is hard to explain, it's a bad idea.</a:t>
            </a:r>
          </a:p>
          <a:p>
            <a:r>
              <a:rPr lang="en-GB" sz="1600" dirty="0"/>
              <a:t>If the implementation is easy to explain, it may be a good idea.</a:t>
            </a:r>
          </a:p>
          <a:p>
            <a:r>
              <a:rPr lang="en-GB" sz="1600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56965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4FF4-5CA9-4925-8AAB-0D62ABB9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Anaconda 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52D5-6EE9-414E-8590-20964D98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Download from: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https://www.python.org/downloads/release/python-380/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Or </a:t>
            </a:r>
            <a:r>
              <a:rPr lang="en-GB" dirty="0">
                <a:hlinkClick r:id="rId3"/>
              </a:rPr>
              <a:t>https://www.anaconda.com/download/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Or install minimal: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https://docs.conda.io/en/latest/miniconda.html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marL="457200" lvl="1" indent="0">
              <a:buNone/>
            </a:pPr>
            <a:r>
              <a:rPr lang="en-GB" i="1" dirty="0"/>
              <a:t>Note: installing with dual x login means that administrator install is preferred.</a:t>
            </a:r>
          </a:p>
          <a:p>
            <a:r>
              <a:rPr lang="en-GB" dirty="0"/>
              <a:t>Recommend </a:t>
            </a:r>
            <a:r>
              <a:rPr lang="en-GB" b="1" dirty="0" err="1"/>
              <a:t>Miniconda</a:t>
            </a:r>
            <a:r>
              <a:rPr lang="en-GB" dirty="0"/>
              <a:t> or Python (other packages needed):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pandas matplotlib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%i in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ipython,pandas,matplotlib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do pip install %i</a:t>
            </a:r>
          </a:p>
          <a:p>
            <a:pPr>
              <a:lnSpc>
                <a:spcPct val="100000"/>
              </a:lnSpc>
            </a:pPr>
            <a:r>
              <a:rPr lang="en-GB" dirty="0"/>
              <a:t>Select latest version 3+ package.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Most new programmers should use latest Python 3.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Python 2 still around and Python 2.7 version is the best bridge to version 3.</a:t>
            </a:r>
          </a:p>
        </p:txBody>
      </p:sp>
    </p:spTree>
    <p:extLst>
      <p:ext uri="{BB962C8B-B14F-4D97-AF65-F5344CB8AC3E}">
        <p14:creationId xmlns:p14="http://schemas.microsoft.com/office/powerpoint/2010/main" val="19735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CC0-8017-4F02-A17C-9118D9FD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the Python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3A48-DCBF-4DAF-93E8-D7121132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Anaconda is the most popular Data Science Python (and 'R') distribution</a:t>
            </a:r>
          </a:p>
          <a:p>
            <a:r>
              <a:rPr lang="en-GB" dirty="0"/>
              <a:t>Full Anaconda is rather bloated and </a:t>
            </a:r>
            <a:r>
              <a:rPr lang="en-GB" dirty="0" err="1"/>
              <a:t>Miniconda</a:t>
            </a:r>
            <a:r>
              <a:rPr lang="en-GB" dirty="0"/>
              <a:t> is much smaller.</a:t>
            </a:r>
          </a:p>
          <a:p>
            <a:r>
              <a:rPr lang="en-GB" dirty="0"/>
              <a:t>"</a:t>
            </a:r>
            <a:r>
              <a:rPr lang="en-GB" dirty="0" err="1"/>
              <a:t>Conda</a:t>
            </a:r>
            <a:r>
              <a:rPr lang="en-GB" dirty="0"/>
              <a:t>" is a distribution and package management system containing 1000+ popular modules for python</a:t>
            </a:r>
          </a:p>
          <a:p>
            <a:r>
              <a:rPr lang="en-GB" dirty="0"/>
              <a:t>Most notable packages are:</a:t>
            </a:r>
          </a:p>
          <a:p>
            <a:pPr lvl="1"/>
            <a:r>
              <a:rPr lang="en-GB" dirty="0" err="1"/>
              <a:t>Jupyter</a:t>
            </a:r>
            <a:r>
              <a:rPr lang="en-GB" dirty="0"/>
              <a:t> (notebooks)</a:t>
            </a:r>
          </a:p>
          <a:p>
            <a:pPr lvl="1"/>
            <a:r>
              <a:rPr lang="en-GB" dirty="0"/>
              <a:t>pandas (data analysis)</a:t>
            </a:r>
          </a:p>
          <a:p>
            <a:pPr lvl="1"/>
            <a:r>
              <a:rPr lang="en-GB" dirty="0"/>
              <a:t>matplotlib (charting - can be difficult to install with pip)</a:t>
            </a:r>
          </a:p>
          <a:p>
            <a:pPr lvl="1"/>
            <a:r>
              <a:rPr lang="en-GB" dirty="0" err="1"/>
              <a:t>xlsxwriter</a:t>
            </a:r>
            <a:r>
              <a:rPr lang="en-GB" dirty="0"/>
              <a:t> (Excel file creation)</a:t>
            </a:r>
          </a:p>
          <a:p>
            <a:pPr lvl="1"/>
            <a:r>
              <a:rPr lang="en-GB" dirty="0"/>
              <a:t>flask (lightweight web framework)</a:t>
            </a:r>
          </a:p>
        </p:txBody>
      </p:sp>
    </p:spTree>
    <p:extLst>
      <p:ext uri="{BB962C8B-B14F-4D97-AF65-F5344CB8AC3E}">
        <p14:creationId xmlns:p14="http://schemas.microsoft.com/office/powerpoint/2010/main" val="223863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B5CD-6AF7-4618-8CFE-9D49F59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4232-3BA9-4211-B55D-64B68A8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Initializing shells:</a:t>
            </a:r>
          </a:p>
          <a:p>
            <a:pPr marL="457200" lvl="1" indent="0">
              <a:buNone/>
            </a:pPr>
            <a:r>
              <a:rPr lang="en-GB" dirty="0"/>
              <a:t>&gt; [path to anaconda]\</a:t>
            </a:r>
            <a:r>
              <a:rPr lang="en-GB" dirty="0" err="1"/>
              <a:t>condabin</a:t>
            </a:r>
            <a:r>
              <a:rPr lang="en-GB" dirty="0"/>
              <a:t>\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--all</a:t>
            </a:r>
          </a:p>
          <a:p>
            <a:pPr marL="457200" lvl="1" indent="0">
              <a:buNone/>
            </a:pPr>
            <a:r>
              <a:rPr lang="en-GB" i="1" dirty="0"/>
              <a:t>(Note that uninstall does not clean this up)</a:t>
            </a:r>
          </a:p>
          <a:p>
            <a:r>
              <a:rPr lang="en-GB" dirty="0"/>
              <a:t>Activating an environment: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[env]</a:t>
            </a:r>
          </a:p>
          <a:p>
            <a:r>
              <a:rPr lang="en-GB" dirty="0"/>
              <a:t>To upgrade run the "Anaconda Prompt" and type: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anaconda</a:t>
            </a:r>
          </a:p>
          <a:p>
            <a:r>
              <a:rPr lang="en-GB" dirty="0"/>
              <a:t>To upgrade Anaconda Python for example from 3.7 =&gt; 3.8: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python=3.8</a:t>
            </a:r>
          </a:p>
          <a:p>
            <a:r>
              <a:rPr lang="en-GB" dirty="0"/>
              <a:t>Clean up old Anaconda packages from prompt using::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--dry-run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-y</a:t>
            </a:r>
          </a:p>
          <a:p>
            <a:r>
              <a:rPr lang="en-GB" dirty="0"/>
              <a:t>Rebuild Anaconda Start menu::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 "C:\Anaconda3\pythonw.exe" "C:\Anaconda3\Lib\_nsis.py"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mkmenus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2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4915-072C-49E5-BC68-37554FC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=&gt; Windows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B37-B0DE-4C77-A427-16DB7637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86251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dual account is a real challenge for python &amp; library installs.</a:t>
            </a:r>
          </a:p>
          <a:p>
            <a:pPr lvl="1"/>
            <a:r>
              <a:rPr lang="en-GB" dirty="0"/>
              <a:t>You may need to check the settings below in both normal accounts and your &lt;name&gt;x account.</a:t>
            </a:r>
          </a:p>
          <a:p>
            <a:r>
              <a:rPr lang="en-GB" dirty="0"/>
              <a:t>There is a launcher included in python 3.3+ (but not Anaconda).</a:t>
            </a:r>
          </a:p>
          <a:p>
            <a:pPr lvl="1"/>
            <a:r>
              <a:rPr lang="en-GB" dirty="0"/>
              <a:t>Type "</a:t>
            </a:r>
            <a:r>
              <a:rPr lang="en-GB" dirty="0" err="1"/>
              <a:t>py</a:t>
            </a:r>
            <a:r>
              <a:rPr lang="en-GB" dirty="0"/>
              <a:t>" from command line to check if installed.</a:t>
            </a:r>
          </a:p>
          <a:p>
            <a:pPr lvl="1"/>
            <a:r>
              <a:rPr lang="en-GB" dirty="0"/>
              <a:t>Get from </a:t>
            </a:r>
            <a:r>
              <a:rPr lang="en-GB" dirty="0">
                <a:hlinkClick r:id="rId2"/>
              </a:rPr>
              <a:t>https://bitbucket.org/vinay.sajip/pylauncher/downloads/</a:t>
            </a:r>
            <a:endParaRPr lang="en-GB" dirty="0"/>
          </a:p>
          <a:p>
            <a:pPr lvl="1"/>
            <a:r>
              <a:rPr lang="en-GB" dirty="0"/>
              <a:t>Try setting PYLAUNCH_DEBUG=1 in the environment to debug launcher issues.</a:t>
            </a:r>
          </a:p>
          <a:p>
            <a:r>
              <a:rPr lang="en-GB" dirty="0"/>
              <a:t>Checking associations: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</a:p>
          <a:p>
            <a:r>
              <a:rPr lang="en-GB" dirty="0"/>
              <a:t>Setting file type (as admin):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&lt;specification&gt; as per example: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Python.ArchiveFile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Python.CompiledFile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Python.NoConArchiveFile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="C:\WINDOWS\pyw.exe"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Python.NoConFile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="C:\WINDOWS\pyw.exe" "%L" %*</a:t>
            </a:r>
          </a:p>
          <a:p>
            <a:r>
              <a:rPr lang="en-GB" dirty="0"/>
              <a:t>Within explorer right click any ".</a:t>
            </a:r>
            <a:r>
              <a:rPr lang="en-GB" dirty="0" err="1"/>
              <a:t>py</a:t>
            </a:r>
            <a:r>
              <a:rPr lang="en-GB" dirty="0"/>
              <a:t>" file and choose program as default to associate with the correct py.exe (in windows directory) or python.exe (in </a:t>
            </a:r>
            <a:r>
              <a:rPr lang="en-GB" dirty="0" err="1"/>
              <a:t>miniconda</a:t>
            </a:r>
            <a:r>
              <a:rPr lang="en-GB" dirty="0"/>
              <a:t> directory).</a:t>
            </a:r>
          </a:p>
        </p:txBody>
      </p:sp>
    </p:spTree>
    <p:extLst>
      <p:ext uri="{BB962C8B-B14F-4D97-AF65-F5344CB8AC3E}">
        <p14:creationId xmlns:p14="http://schemas.microsoft.com/office/powerpoint/2010/main" val="15613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33DE-9865-468F-8AA2-CCC33ACD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default Anaconda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A75D-FC01-47FF-A9AB-FBE1D627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115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Configure anaconda to activate base (does not seem to work):</a:t>
            </a:r>
          </a:p>
          <a:p>
            <a:pPr marL="914400" lvl="2" indent="0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config --set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auto_activate_base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Alternative hack is to create your own launch script, e.g. condaenv.bat: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@call "C:\Miniconda3\condabin\conda_hook.bat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@conda activate</a:t>
            </a:r>
          </a:p>
          <a:p>
            <a:r>
              <a:rPr lang="en-GB" dirty="0"/>
              <a:t>Setup the </a:t>
            </a:r>
            <a:r>
              <a:rPr lang="en-GB" dirty="0" err="1"/>
              <a:t>cmd</a:t>
            </a:r>
            <a:r>
              <a:rPr lang="en-GB" dirty="0"/>
              <a:t> registry to autorun your batch file (may need overwriting):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[HKEY_CURRENT_USER\Software\Microsoft\Command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"&lt;path to your bat file&gt;"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4EC0-1706-4321-B9DC-F3B6A57B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50" y="4225634"/>
            <a:ext cx="7106642" cy="208626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AFDA25D-A69F-45A5-9676-1E861D03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2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2FC-1830-417C-BC32-FA64EB5C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 into the REPL </a:t>
            </a:r>
            <a:r>
              <a:rPr lang="en-GB" sz="2800" dirty="0"/>
              <a:t>(Read, Eval, Print Loop)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8A8-B3C5-45CF-9035-58C1D2B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000" dirty="0"/>
              <a:t>From a command prompt type (or try the </a:t>
            </a:r>
            <a:r>
              <a:rPr lang="en-GB" sz="3000" dirty="0" err="1"/>
              <a:t>pylauncher</a:t>
            </a:r>
            <a:r>
              <a:rPr lang="en-GB" sz="3000" dirty="0"/>
              <a:t> "</a:t>
            </a:r>
            <a:r>
              <a:rPr lang="en-GB" sz="3000" dirty="0" err="1"/>
              <a:t>py</a:t>
            </a:r>
            <a:r>
              <a:rPr lang="en-GB" sz="3000" dirty="0"/>
              <a:t>"):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</a:t>
            </a:r>
          </a:p>
          <a:p>
            <a:r>
              <a:rPr lang="en-GB" sz="3000" dirty="0"/>
              <a:t>Once you have a python prompt, try these commands:</a:t>
            </a:r>
          </a:p>
          <a:p>
            <a:endParaRPr lang="en-GB" sz="3000" dirty="0"/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1+2*3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 'Hello World!'  # This would work under python2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World!') # Parenthesis needed for Python3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'Fred'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greet = "Hello " + name + '!'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input('Enter your name?’)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()}!')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sys.version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sys.prefix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sys.executable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pPr marL="457200" lvl="1" indent="0">
              <a:buNone/>
            </a:pPr>
            <a:endParaRPr lang="en-GB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3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4635-A1B2-430B-B803-F4F25072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block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3DAF-B3F6-490B-A4F3-7F1AA831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Python isn’t delimited and uses indentation to separate code blocks: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cannot drink’)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== 17: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can drive')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 drink and drive')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must not, "drink and drive"')</a:t>
            </a:r>
          </a:p>
          <a:p>
            <a:pPr marL="457200" lvl="1" indent="0">
              <a:buNone/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Can be spaces or tabs but must be consistent (</a:t>
            </a:r>
            <a:r>
              <a:rPr lang="en-GB" dirty="0" err="1"/>
              <a:t>Tabnanny</a:t>
            </a:r>
            <a:r>
              <a:rPr lang="en-GB" dirty="0"/>
              <a:t> is a tool to fix indentation issues).</a:t>
            </a:r>
          </a:p>
          <a:p>
            <a:r>
              <a:rPr lang="en-GB" dirty="0"/>
              <a:t>To exit the REPL on Windows type Ctrl-Z &lt;enter&gt; </a:t>
            </a:r>
          </a:p>
          <a:p>
            <a:r>
              <a:rPr lang="en-GB" dirty="0"/>
              <a:t>Unix type Ctrl-D</a:t>
            </a:r>
          </a:p>
          <a:p>
            <a:r>
              <a:rPr lang="en-GB" dirty="0"/>
              <a:t>Or type "exit()"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6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29FF-F8DC-4038-84B6-13920D91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hello world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2B6-52C2-4B62-B03E-42A82F6F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At command prompt create a script file: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%USERPROFILE%\Documents\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cd %USERPROFILE%\Documents\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hello.py</a:t>
            </a:r>
          </a:p>
          <a:p>
            <a:r>
              <a:rPr lang="en-GB" dirty="0"/>
              <a:t>Type &amp; save the following code into notepad or another editor being careful to use consistent spacing </a:t>
            </a:r>
            <a:r>
              <a:rPr lang="en-GB" sz="2800" dirty="0"/>
              <a:t>&lt;Tab&gt; or &lt;Spaces&gt; for each indent: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def greet(name=None):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name==None or name=='':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'World'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'Hello ' + name + '!'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print(text)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input('What is your name? ')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greet(answer)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 run the script from the command line: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 python hello.py</a:t>
            </a:r>
          </a:p>
          <a:p>
            <a:pPr marL="457200" lvl="1" indent="0">
              <a:buNone/>
            </a:pPr>
            <a:r>
              <a:rPr lang="en-GB" sz="1600" dirty="0"/>
              <a:t>(you may need to “</a:t>
            </a:r>
            <a:r>
              <a:rPr lang="en-GB" sz="1600" dirty="0" err="1"/>
              <a:t>conda</a:t>
            </a:r>
            <a:r>
              <a:rPr lang="en-GB" sz="1600" dirty="0"/>
              <a:t> activate” first)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4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7FD-D01A-4747-B848-30539482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system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77F9-DD82-4B43-A592-15A44395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Install Git for windows: </a:t>
            </a:r>
            <a:r>
              <a:rPr lang="en-GB" dirty="0">
                <a:hlinkClick r:id="rId2"/>
              </a:rPr>
              <a:t>https://git-scm.com/download/win</a:t>
            </a:r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Miniconda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https://docs.conda.io/en/latest/miniconda.html</a:t>
            </a:r>
            <a:endParaRPr lang="en-GB" dirty="0"/>
          </a:p>
          <a:p>
            <a:pPr lvl="1"/>
            <a:r>
              <a:rPr lang="en-GB" dirty="0"/>
              <a:t>At time of writing use python 3.8</a:t>
            </a:r>
          </a:p>
          <a:p>
            <a:pPr lvl="1"/>
            <a:r>
              <a:rPr lang="en-GB" dirty="0"/>
              <a:t>Install as administrator for all users.</a:t>
            </a:r>
          </a:p>
          <a:p>
            <a:pPr lvl="1"/>
            <a:r>
              <a:rPr lang="en-GB" dirty="0"/>
              <a:t>Once installed from an admin "Anaconda prompt" (In the start menu) install the following: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pandas matplotlib</a:t>
            </a:r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https://code.visualstudio.com/</a:t>
            </a:r>
            <a:endParaRPr lang="en-GB" dirty="0"/>
          </a:p>
          <a:p>
            <a:pPr lvl="1"/>
            <a:r>
              <a:rPr lang="en-GB" dirty="0"/>
              <a:t>Use the stable build.</a:t>
            </a:r>
          </a:p>
          <a:p>
            <a:pPr lvl="1"/>
            <a:r>
              <a:rPr lang="en-GB" dirty="0"/>
              <a:t>And install extensions for python &amp; </a:t>
            </a:r>
            <a:r>
              <a:rPr lang="en-GB" dirty="0" err="1"/>
              <a:t>pylance</a:t>
            </a:r>
            <a:r>
              <a:rPr lang="en-GB" dirty="0"/>
              <a:t>.</a:t>
            </a:r>
          </a:p>
          <a:p>
            <a:r>
              <a:rPr lang="en-GB" dirty="0"/>
              <a:t>Install </a:t>
            </a:r>
            <a:r>
              <a:rPr lang="en-GB" dirty="0" err="1"/>
              <a:t>Thonny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https://thonny.org/</a:t>
            </a:r>
            <a:endParaRPr lang="en-GB" dirty="0"/>
          </a:p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https://github.com/mrkbutty/PythonTutButty01.git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6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6E4-1A94-4BB3-BEFB-0E7CF7C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375D-6BA5-4897-A20D-2111E319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0657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and start “</a:t>
            </a:r>
            <a:r>
              <a:rPr lang="en-GB" dirty="0" err="1"/>
              <a:t>Thonny</a:t>
            </a:r>
            <a:r>
              <a:rPr lang="en-GB" dirty="0"/>
              <a:t>” (</a:t>
            </a:r>
            <a:r>
              <a:rPr lang="en-GB" dirty="0">
                <a:hlinkClick r:id="rId2"/>
              </a:rPr>
              <a:t>https://thonny.org/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Type the same code from previous page into the </a:t>
            </a:r>
            <a:r>
              <a:rPr lang="en-GB" dirty="0" err="1"/>
              <a:t>Thonny</a:t>
            </a:r>
            <a:r>
              <a:rPr lang="en-GB" dirty="0"/>
              <a:t> editor and save as “greet1.py”.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Ensure tick is on for View =&gt; Variables &amp; shell.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the code with Run =&gt; Debug (faster).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keys F6 – step over,  F7 – step into.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more but use, Ctrl+F5, Debug (nicer).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Observe the variables and shell output.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What happens if you move the function to the end of the script?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Why does it error (see the assistant)?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Advanced: try stepping countdown.py and factor.py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788617-E318-49E8-9B14-8C4A2A85D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6" y="2590231"/>
            <a:ext cx="4351903" cy="35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b="1" u="sng" dirty="0"/>
              <a:t>General</a:t>
            </a:r>
          </a:p>
          <a:p>
            <a:r>
              <a:rPr lang="en-GB" sz="1600" dirty="0"/>
              <a:t>Avoid using names that are too general or too wordy. Strike a good balance between the two.</a:t>
            </a:r>
          </a:p>
          <a:p>
            <a:r>
              <a:rPr lang="en-GB" sz="1600" dirty="0"/>
              <a:t>Bad: </a:t>
            </a:r>
            <a:r>
              <a:rPr lang="en-GB" sz="1600" dirty="0" err="1"/>
              <a:t>data_structure</a:t>
            </a:r>
            <a:r>
              <a:rPr lang="en-GB" sz="1600" dirty="0"/>
              <a:t>, </a:t>
            </a:r>
            <a:r>
              <a:rPr lang="en-GB" sz="1600" dirty="0" err="1"/>
              <a:t>my_list</a:t>
            </a:r>
            <a:r>
              <a:rPr lang="en-GB" sz="1600" dirty="0"/>
              <a:t>, </a:t>
            </a:r>
            <a:r>
              <a:rPr lang="en-GB" sz="1600" dirty="0" err="1"/>
              <a:t>info_map</a:t>
            </a:r>
            <a:r>
              <a:rPr lang="en-GB" sz="1600" dirty="0"/>
              <a:t>, dictionary_for_the_purpose_of_storing_data_representing_word_definitions</a:t>
            </a:r>
          </a:p>
          <a:p>
            <a:r>
              <a:rPr lang="en-GB" sz="1600" dirty="0"/>
              <a:t>Good: </a:t>
            </a:r>
            <a:r>
              <a:rPr lang="en-GB" sz="1600" dirty="0" err="1"/>
              <a:t>user_profile</a:t>
            </a:r>
            <a:r>
              <a:rPr lang="en-GB" sz="1600" dirty="0"/>
              <a:t>, </a:t>
            </a:r>
            <a:r>
              <a:rPr lang="en-GB" sz="1600" dirty="0" err="1"/>
              <a:t>menu_options</a:t>
            </a:r>
            <a:r>
              <a:rPr lang="en-GB" sz="1600" dirty="0"/>
              <a:t>, </a:t>
            </a:r>
            <a:r>
              <a:rPr lang="en-GB" sz="1600" dirty="0" err="1"/>
              <a:t>word_definitions</a:t>
            </a:r>
            <a:endParaRPr lang="en-GB" sz="1600" dirty="0"/>
          </a:p>
          <a:p>
            <a:r>
              <a:rPr lang="en-GB" sz="1600" dirty="0"/>
              <a:t>Don’t be a jackass and name things “O”, “l”, or “I”</a:t>
            </a:r>
          </a:p>
          <a:p>
            <a:r>
              <a:rPr lang="en-GB" sz="1600" dirty="0"/>
              <a:t>When using CamelCase names, capitalize all letters of an abbreviation (e.g. </a:t>
            </a:r>
            <a:r>
              <a:rPr lang="en-GB" sz="1600" dirty="0" err="1"/>
              <a:t>HTTPserver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b="1" u="sng" dirty="0"/>
              <a:t>Packages</a:t>
            </a:r>
          </a:p>
          <a:p>
            <a:r>
              <a:rPr lang="en-GB" sz="1600" dirty="0"/>
              <a:t>Package names should be all lower case</a:t>
            </a:r>
          </a:p>
          <a:p>
            <a:r>
              <a:rPr lang="en-GB" sz="1600" dirty="0"/>
              <a:t>When multiple words are needed, an underscore should separate them</a:t>
            </a:r>
          </a:p>
          <a:p>
            <a:r>
              <a:rPr lang="en-GB" sz="1600" dirty="0"/>
              <a:t>It is usually preferable to stick to 1 word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u="sng" dirty="0"/>
              <a:t>Modules</a:t>
            </a:r>
          </a:p>
          <a:p>
            <a:r>
              <a:rPr lang="en-GB" sz="1500" dirty="0"/>
              <a:t>Module names should be all lower case</a:t>
            </a:r>
          </a:p>
          <a:p>
            <a:r>
              <a:rPr lang="en-GB" sz="1500" dirty="0"/>
              <a:t>When multiple words are needed, an underscore should separate them</a:t>
            </a:r>
          </a:p>
          <a:p>
            <a:r>
              <a:rPr lang="en-GB" sz="1500" dirty="0"/>
              <a:t>It is usually preferable to stick to 1 word names</a:t>
            </a:r>
          </a:p>
          <a:p>
            <a:pPr marL="0" indent="0">
              <a:buNone/>
            </a:pPr>
            <a:r>
              <a:rPr lang="en-GB" sz="1500" b="1" u="sng" dirty="0"/>
              <a:t>Classes</a:t>
            </a:r>
          </a:p>
          <a:p>
            <a:r>
              <a:rPr lang="en-GB" sz="1500" dirty="0"/>
              <a:t>Class names should follow the </a:t>
            </a:r>
            <a:r>
              <a:rPr lang="en-GB" sz="1500" dirty="0" err="1"/>
              <a:t>UpperCaseCamelCase</a:t>
            </a:r>
            <a:r>
              <a:rPr lang="en-GB" sz="1500" dirty="0"/>
              <a:t> convention</a:t>
            </a:r>
          </a:p>
          <a:p>
            <a:r>
              <a:rPr lang="en-GB" sz="1500" dirty="0"/>
              <a:t>Python’s built-in classes, however are typically lowercase words</a:t>
            </a:r>
          </a:p>
          <a:p>
            <a:r>
              <a:rPr lang="en-GB" sz="1500" dirty="0"/>
              <a:t>Exception classes should end in “Error”</a:t>
            </a:r>
          </a:p>
          <a:p>
            <a:pPr marL="0" indent="0">
              <a:buNone/>
            </a:pPr>
            <a:r>
              <a:rPr lang="en-GB" sz="1600" b="1" u="sng" dirty="0"/>
              <a:t>Global (module-level) Variables</a:t>
            </a:r>
          </a:p>
          <a:p>
            <a:r>
              <a:rPr lang="en-GB" sz="1600" dirty="0"/>
              <a:t>Global variables should be all lowercase</a:t>
            </a:r>
          </a:p>
          <a:p>
            <a:r>
              <a:rPr lang="en-GB" sz="1600" dirty="0"/>
              <a:t>Words in a global variable name should be separated by an underscore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4158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55000" lnSpcReduction="20000"/>
          </a:bodyPr>
          <a:lstStyle/>
          <a:p>
            <a:r>
              <a:rPr lang="en-GB" b="1" u="sng" dirty="0"/>
              <a:t>Instance Variables</a:t>
            </a:r>
          </a:p>
          <a:p>
            <a:r>
              <a:rPr lang="en-GB" dirty="0"/>
              <a:t>Instance variable names should be all lower case</a:t>
            </a:r>
          </a:p>
          <a:p>
            <a:r>
              <a:rPr lang="en-GB" dirty="0"/>
              <a:t>Words in an instance variable name should be separated by an underscore</a:t>
            </a:r>
          </a:p>
          <a:p>
            <a:r>
              <a:rPr lang="en-GB" dirty="0"/>
              <a:t>Non-public instance variables should begin with a single underscore</a:t>
            </a:r>
          </a:p>
          <a:p>
            <a:r>
              <a:rPr lang="en-GB" dirty="0"/>
              <a:t>If an instance name needs to be mangled, two underscores may begin its name</a:t>
            </a:r>
          </a:p>
          <a:p>
            <a:r>
              <a:rPr lang="en-GB" b="1" u="sng" dirty="0"/>
              <a:t>Methods</a:t>
            </a:r>
          </a:p>
          <a:p>
            <a:r>
              <a:rPr lang="en-GB" dirty="0"/>
              <a:t>Method names should be all lower case</a:t>
            </a:r>
          </a:p>
          <a:p>
            <a:r>
              <a:rPr lang="en-GB" dirty="0"/>
              <a:t>Words in an method name should be separated by an underscore</a:t>
            </a:r>
          </a:p>
          <a:p>
            <a:r>
              <a:rPr lang="en-GB" dirty="0"/>
              <a:t>Non-public method should begin with a single underscore</a:t>
            </a:r>
          </a:p>
          <a:p>
            <a:r>
              <a:rPr lang="en-GB" dirty="0"/>
              <a:t>If a method name needs to be mangled, two underscores may begin its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/>
              <a:t>Method Arguments</a:t>
            </a:r>
          </a:p>
          <a:p>
            <a:r>
              <a:rPr lang="en-GB" dirty="0"/>
              <a:t>Instance methods should have their first argument named ‘self’.</a:t>
            </a:r>
          </a:p>
          <a:p>
            <a:r>
              <a:rPr lang="en-GB" dirty="0"/>
              <a:t>Class methods should have their first argument named ‘</a:t>
            </a:r>
            <a:r>
              <a:rPr lang="en-GB" dirty="0" err="1"/>
              <a:t>cls</a:t>
            </a:r>
            <a:r>
              <a:rPr lang="en-GB" dirty="0"/>
              <a:t>’</a:t>
            </a:r>
          </a:p>
          <a:p>
            <a:r>
              <a:rPr lang="en-GB" b="1" u="sng" dirty="0"/>
              <a:t>Functions</a:t>
            </a:r>
          </a:p>
          <a:p>
            <a:r>
              <a:rPr lang="en-GB" dirty="0"/>
              <a:t>Function names should be all lower case</a:t>
            </a:r>
          </a:p>
          <a:p>
            <a:r>
              <a:rPr lang="en-GB" dirty="0"/>
              <a:t>Words in a function name should be separated by an underscore</a:t>
            </a:r>
          </a:p>
          <a:p>
            <a:r>
              <a:rPr lang="en-GB" b="1" u="sng" dirty="0"/>
              <a:t>Constants</a:t>
            </a:r>
          </a:p>
          <a:p>
            <a:r>
              <a:rPr lang="en-GB" dirty="0"/>
              <a:t>Constant names must be fully capitalized</a:t>
            </a:r>
          </a:p>
          <a:p>
            <a:r>
              <a:rPr lang="en-GB" dirty="0"/>
              <a:t>Words in a constant name should be separated by an underscore</a:t>
            </a:r>
          </a:p>
        </p:txBody>
      </p:sp>
    </p:spTree>
    <p:extLst>
      <p:ext uri="{BB962C8B-B14F-4D97-AF65-F5344CB8AC3E}">
        <p14:creationId xmlns:p14="http://schemas.microsoft.com/office/powerpoint/2010/main" val="18681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375-0FD6-4D07-8B13-337A223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iPython</a:t>
            </a:r>
            <a:r>
              <a:rPr lang="en-GB" dirty="0"/>
              <a:t> (Interactive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382D-203F-4A5F-9E29-D5D99710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Provides an enhanced python REPL (Read Eval Print Loop) with syntax highlighting and auto completion.</a:t>
            </a:r>
          </a:p>
          <a:p>
            <a:r>
              <a:rPr lang="en-GB" dirty="0" err="1"/>
              <a:t>Miniconda</a:t>
            </a:r>
            <a:r>
              <a:rPr lang="en-GB" dirty="0"/>
              <a:t> users may need to install with "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"</a:t>
            </a:r>
          </a:p>
          <a:p>
            <a:r>
              <a:rPr lang="en-GB" dirty="0"/>
              <a:t>From a command prompt start with "</a:t>
            </a:r>
            <a:r>
              <a:rPr lang="en-GB" dirty="0" err="1"/>
              <a:t>ipython</a:t>
            </a:r>
            <a:r>
              <a:rPr lang="en-GB" dirty="0"/>
              <a:t>"</a:t>
            </a:r>
          </a:p>
          <a:p>
            <a:r>
              <a:rPr lang="en-GB" dirty="0"/>
              <a:t>Note:</a:t>
            </a:r>
          </a:p>
          <a:p>
            <a:pPr marL="457200" lvl="1" indent="0">
              <a:buNone/>
            </a:pPr>
            <a:r>
              <a:rPr lang="en-GB" dirty="0"/>
              <a:t>? = Help</a:t>
            </a:r>
          </a:p>
          <a:p>
            <a:pPr marL="457200" lvl="1" indent="0">
              <a:buNone/>
            </a:pPr>
            <a:r>
              <a:rPr lang="en-GB" dirty="0"/>
              <a:t>%</a:t>
            </a:r>
            <a:r>
              <a:rPr lang="en-GB" dirty="0" err="1"/>
              <a:t>quickref</a:t>
            </a:r>
            <a:r>
              <a:rPr lang="en-GB" dirty="0"/>
              <a:t> = Reference of all </a:t>
            </a:r>
            <a:r>
              <a:rPr lang="en-GB" dirty="0" err="1"/>
              <a:t>ipython</a:t>
            </a:r>
            <a:r>
              <a:rPr lang="en-GB" dirty="0"/>
              <a:t> syntax/magics</a:t>
            </a:r>
          </a:p>
          <a:p>
            <a:pPr marL="457200" lvl="1" indent="0">
              <a:buNone/>
            </a:pPr>
            <a:r>
              <a:rPr lang="en-GB" dirty="0"/>
              <a:t>help() = Python interactive help</a:t>
            </a:r>
          </a:p>
          <a:p>
            <a:pPr marL="457200" lvl="1" indent="0">
              <a:buNone/>
            </a:pPr>
            <a:r>
              <a:rPr lang="en-GB" dirty="0"/>
              <a:t>&lt;tab&gt; completion</a:t>
            </a:r>
          </a:p>
          <a:p>
            <a:pPr marL="457200" lvl="1" indent="0">
              <a:buNone/>
            </a:pPr>
            <a:r>
              <a:rPr lang="en-GB" dirty="0"/>
              <a:t>&lt;command&gt;? | ?&lt;command&gt; = Object introspection and help (docstring)</a:t>
            </a:r>
          </a:p>
          <a:p>
            <a:pPr marL="457200" lvl="1" indent="0">
              <a:buNone/>
            </a:pPr>
            <a:r>
              <a:rPr lang="en-GB" dirty="0"/>
              <a:t>! = to run shell commands</a:t>
            </a:r>
          </a:p>
          <a:p>
            <a:pPr marL="457200" lvl="1" indent="0">
              <a:buNone/>
            </a:pPr>
            <a:r>
              <a:rPr lang="en-GB" dirty="0"/>
              <a:t>%magic and %%magic  (%</a:t>
            </a:r>
            <a:r>
              <a:rPr lang="en-GB" dirty="0" err="1"/>
              <a:t>timeit</a:t>
            </a:r>
            <a:r>
              <a:rPr lang="en-GB" dirty="0"/>
              <a:t>)</a:t>
            </a:r>
          </a:p>
          <a:p>
            <a:r>
              <a:rPr lang="en-GB" dirty="0"/>
              <a:t>Try some of the previous python commands.</a:t>
            </a:r>
          </a:p>
          <a:p>
            <a:r>
              <a:rPr lang="en-GB" dirty="0"/>
              <a:t>Ctrl-Z does not work - try "exit"</a:t>
            </a:r>
          </a:p>
          <a:p>
            <a:pPr marL="0" indent="0" algn="r">
              <a:buNone/>
            </a:pPr>
            <a:r>
              <a:rPr lang="en-GB" i="1" dirty="0">
                <a:solidFill>
                  <a:srgbClr val="FF0000"/>
                </a:solidFill>
              </a:rPr>
              <a:t>Fix: Revert from version 3.0.8: </a:t>
            </a:r>
            <a:r>
              <a:rPr lang="en-GB" i="1" dirty="0" err="1">
                <a:solidFill>
                  <a:srgbClr val="FF0000"/>
                </a:solidFill>
              </a:rPr>
              <a:t>conda</a:t>
            </a:r>
            <a:r>
              <a:rPr lang="en-GB" i="1" dirty="0">
                <a:solidFill>
                  <a:srgbClr val="FF0000"/>
                </a:solidFill>
              </a:rPr>
              <a:t> install </a:t>
            </a:r>
            <a:r>
              <a:rPr lang="en-GB" i="1" dirty="0" err="1">
                <a:solidFill>
                  <a:srgbClr val="FF0000"/>
                </a:solidFill>
              </a:rPr>
              <a:t>prompt_toolkit</a:t>
            </a:r>
            <a:r>
              <a:rPr lang="en-GB" i="1" dirty="0">
                <a:solidFill>
                  <a:srgbClr val="FF0000"/>
                </a:solidFill>
              </a:rPr>
              <a:t>=2.0.10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9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E925-6DBC-4510-A0F2-E739D747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5BD0-98D5-408E-8022-5C657B74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9734550" cy="2863515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Jupyter</a:t>
            </a:r>
            <a:r>
              <a:rPr lang="en-GB" dirty="0"/>
              <a:t> is the newer language agnostic frontend.</a:t>
            </a:r>
          </a:p>
          <a:p>
            <a:r>
              <a:rPr lang="en-GB" dirty="0"/>
              <a:t>Built upon </a:t>
            </a:r>
            <a:r>
              <a:rPr lang="en-GB" dirty="0" err="1"/>
              <a:t>iPython</a:t>
            </a:r>
            <a:r>
              <a:rPr lang="en-GB" dirty="0"/>
              <a:t> to provide a web application.</a:t>
            </a:r>
          </a:p>
          <a:p>
            <a:r>
              <a:rPr lang="en-GB" dirty="0"/>
              <a:t>Great for coding and documentation at the same time.</a:t>
            </a:r>
          </a:p>
          <a:p>
            <a:r>
              <a:rPr lang="en-GB" dirty="0"/>
              <a:t>From Anaconda menu start the "</a:t>
            </a:r>
            <a:r>
              <a:rPr lang="en-GB" dirty="0" err="1"/>
              <a:t>Jupyter</a:t>
            </a:r>
            <a:r>
              <a:rPr lang="en-GB" dirty="0"/>
              <a:t> notebook" or at a command prompt type "</a:t>
            </a:r>
            <a:r>
              <a:rPr lang="en-GB" dirty="0" err="1"/>
              <a:t>jupyter</a:t>
            </a:r>
            <a:r>
              <a:rPr lang="en-GB" dirty="0"/>
              <a:t> notebook".</a:t>
            </a:r>
          </a:p>
          <a:p>
            <a:pPr lvl="1"/>
            <a:r>
              <a:rPr lang="en-GB" dirty="0"/>
              <a:t>Note that CWD is %USERPROFILE% directory unless you use CLI.</a:t>
            </a:r>
          </a:p>
          <a:p>
            <a:pPr lvl="1"/>
            <a:r>
              <a:rPr lang="en-GB" dirty="0" err="1"/>
              <a:t>Miniconda</a:t>
            </a:r>
            <a:r>
              <a:rPr lang="en-GB" dirty="0"/>
              <a:t> users may need to install with "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"</a:t>
            </a:r>
          </a:p>
          <a:p>
            <a:r>
              <a:rPr lang="en-GB" dirty="0"/>
              <a:t>Once opened a New=&gt;Python3 notebook you can rename from "Untitled" to "#Scrap"</a:t>
            </a:r>
          </a:p>
          <a:p>
            <a:r>
              <a:rPr lang="en-GB" b="1" dirty="0"/>
              <a:t>Exercise: Go through the notebook tour (in the help menu).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877776-C3FB-48D6-9168-550FDB64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58271"/>
              </p:ext>
            </p:extLst>
          </p:nvPr>
        </p:nvGraphicFramePr>
        <p:xfrm>
          <a:off x="838200" y="4563775"/>
          <a:ext cx="85143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443">
                  <a:extLst>
                    <a:ext uri="{9D8B030D-6E8A-4147-A177-3AD203B41FA5}">
                      <a16:colId xmlns:a16="http://schemas.microsoft.com/office/drawing/2014/main" val="117355706"/>
                    </a:ext>
                  </a:extLst>
                </a:gridCol>
                <a:gridCol w="5064905">
                  <a:extLst>
                    <a:ext uri="{9D8B030D-6E8A-4147-A177-3AD203B41FA5}">
                      <a16:colId xmlns:a16="http://schemas.microsoft.com/office/drawing/2014/main" val="236687789"/>
                    </a:ext>
                  </a:extLst>
                </a:gridCol>
              </a:tblGrid>
              <a:tr h="1462836">
                <a:tc>
                  <a:txBody>
                    <a:bodyPr/>
                    <a:lstStyle/>
                    <a:p>
                      <a:r>
                        <a:rPr lang="en-GB" sz="1800" b="1" dirty="0"/>
                        <a:t>&lt;ESC&gt; </a:t>
                      </a:r>
                      <a:r>
                        <a:rPr lang="en-GB" sz="1800" dirty="0"/>
                        <a:t>= command mode </a:t>
                      </a:r>
                    </a:p>
                    <a:p>
                      <a:r>
                        <a:rPr lang="en-GB" sz="1800" b="1" dirty="0"/>
                        <a:t>&lt;Enter&gt; </a:t>
                      </a:r>
                      <a:r>
                        <a:rPr lang="en-GB" sz="1800" dirty="0"/>
                        <a:t>=  edit 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&lt;shift&gt;+&lt;enter&gt; </a:t>
                      </a:r>
                      <a:r>
                        <a:rPr lang="en-GB" sz="1800" dirty="0"/>
                        <a:t>= run cell</a:t>
                      </a:r>
                    </a:p>
                    <a:p>
                      <a:endParaRPr lang="en-GB" sz="1800" dirty="0"/>
                    </a:p>
                    <a:p>
                      <a:r>
                        <a:rPr lang="en-GB" sz="1800" b="1" dirty="0"/>
                        <a:t>A</a:t>
                      </a:r>
                      <a:r>
                        <a:rPr lang="en-GB" sz="1800" dirty="0"/>
                        <a:t> = create cell above</a:t>
                      </a:r>
                    </a:p>
                    <a:p>
                      <a:r>
                        <a:rPr lang="en-GB" sz="1800" b="1" dirty="0"/>
                        <a:t>B </a:t>
                      </a:r>
                      <a:r>
                        <a:rPr lang="en-GB" sz="1800" dirty="0"/>
                        <a:t>= create cell below</a:t>
                      </a:r>
                    </a:p>
                    <a:p>
                      <a:r>
                        <a:rPr lang="en-GB" sz="1800" b="1" dirty="0"/>
                        <a:t>DD</a:t>
                      </a:r>
                      <a:r>
                        <a:rPr lang="en-GB" sz="1800" dirty="0"/>
                        <a:t> = delete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H</a:t>
                      </a:r>
                      <a:r>
                        <a:rPr lang="en-GB" sz="1800" dirty="0"/>
                        <a:t> = help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M = set cell to markdown </a:t>
                      </a:r>
                    </a:p>
                    <a:p>
                      <a:r>
                        <a:rPr lang="en-GB" sz="1800" b="1" dirty="0"/>
                        <a:t>L</a:t>
                      </a:r>
                      <a:r>
                        <a:rPr lang="en-GB" sz="1800" dirty="0"/>
                        <a:t> = Toggle line numbers</a:t>
                      </a:r>
                    </a:p>
                    <a:p>
                      <a:r>
                        <a:rPr lang="en-GB" sz="1800" b="1" dirty="0"/>
                        <a:t>&lt;shift&gt;+&lt;tab&gt; </a:t>
                      </a:r>
                      <a:r>
                        <a:rPr lang="en-GB" sz="1800" dirty="0"/>
                        <a:t>= Show parameter help (doc string)</a:t>
                      </a:r>
                    </a:p>
                    <a:p>
                      <a:r>
                        <a:rPr lang="en-GB" sz="1800" b="1" dirty="0"/>
                        <a:t>! </a:t>
                      </a:r>
                      <a:r>
                        <a:rPr lang="en-GB" sz="1800" dirty="0"/>
                        <a:t>= to run shell commands</a:t>
                      </a:r>
                    </a:p>
                    <a:p>
                      <a:r>
                        <a:rPr lang="en-GB" sz="1800" b="1" dirty="0"/>
                        <a:t>%magic </a:t>
                      </a:r>
                      <a:r>
                        <a:rPr lang="en-GB" sz="1800" dirty="0"/>
                        <a:t>and </a:t>
                      </a:r>
                      <a:r>
                        <a:rPr lang="en-GB" sz="1800" b="1" dirty="0"/>
                        <a:t>%%magic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71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71EA-C8DF-41CC-90E7-029D7632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Architecture</a:t>
            </a:r>
          </a:p>
        </p:txBody>
      </p:sp>
      <p:pic>
        <p:nvPicPr>
          <p:cNvPr id="1026" name="Picture 2" descr="Architecture — Jupyter Documentation 4.1.1 alpha documentation">
            <a:extLst>
              <a:ext uri="{FF2B5EF4-FFF2-40B4-BE49-F238E27FC236}">
                <a16:creationId xmlns:a16="http://schemas.microsoft.com/office/drawing/2014/main" id="{4775E86E-26E3-4040-B4CF-CDCD9892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10" y="1027906"/>
            <a:ext cx="8071670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522BD7-12D4-4B78-8BB8-5E8370592A33}"/>
              </a:ext>
            </a:extLst>
          </p:cNvPr>
          <p:cNvSpPr/>
          <p:nvPr/>
        </p:nvSpPr>
        <p:spPr>
          <a:xfrm>
            <a:off x="838200" y="5415898"/>
            <a:ext cx="108645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Tip to set a particular browser for your </a:t>
            </a:r>
            <a:r>
              <a:rPr lang="en-GB" dirty="0" err="1"/>
              <a:t>jupyter</a:t>
            </a:r>
            <a:r>
              <a:rPr lang="en-GB" dirty="0"/>
              <a:t> notebooks:</a:t>
            </a:r>
          </a:p>
          <a:p>
            <a:pPr lvl="1"/>
            <a:r>
              <a:rPr lang="en-GB" dirty="0"/>
              <a:t>From CMD prompt run: "</a:t>
            </a:r>
            <a:r>
              <a:rPr lang="en-GB" dirty="0" err="1"/>
              <a:t>jupyter</a:t>
            </a:r>
            <a:r>
              <a:rPr lang="en-GB" dirty="0"/>
              <a:t> notebook --generate-config"</a:t>
            </a:r>
          </a:p>
          <a:p>
            <a:pPr lvl="1"/>
            <a:r>
              <a:rPr lang="en-GB" dirty="0"/>
              <a:t>Change the following line in resultant file: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c.NotebookApp.browser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'"C:\\Program Files (x86)\\Microsoft\\Edge\\Application\\msedge.exe" %s'</a:t>
            </a:r>
          </a:p>
        </p:txBody>
      </p:sp>
    </p:spTree>
    <p:extLst>
      <p:ext uri="{BB962C8B-B14F-4D97-AF65-F5344CB8AC3E}">
        <p14:creationId xmlns:p14="http://schemas.microsoft.com/office/powerpoint/2010/main" val="368484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5E46-2325-4826-8A59-D1B0B73F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colaboratory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8522-D71F-4F2D-844B-F9CE89B8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"</a:t>
            </a:r>
            <a:r>
              <a:rPr lang="en-GB" dirty="0" err="1"/>
              <a:t>Colab</a:t>
            </a:r>
            <a:r>
              <a:rPr lang="en-GB" dirty="0"/>
              <a:t>"?</a:t>
            </a:r>
          </a:p>
          <a:p>
            <a:r>
              <a:rPr lang="en-GB" dirty="0"/>
              <a:t>It's </a:t>
            </a:r>
            <a:r>
              <a:rPr lang="en-GB" dirty="0" err="1"/>
              <a:t>Jupyter</a:t>
            </a:r>
            <a:r>
              <a:rPr lang="en-GB" dirty="0"/>
              <a:t> in the cloud and much more...</a:t>
            </a:r>
          </a:p>
          <a:p>
            <a:r>
              <a:rPr lang="en-GB" dirty="0"/>
              <a:t>Best let google explain:</a:t>
            </a:r>
          </a:p>
          <a:p>
            <a:pPr lvl="1"/>
            <a:r>
              <a:rPr lang="en-GB" dirty="0">
                <a:hlinkClick r:id="rId2"/>
              </a:rPr>
              <a:t>https://colab.research.google.com/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After this course I would recommend trying "</a:t>
            </a:r>
            <a:r>
              <a:rPr lang="en-GB" dirty="0">
                <a:solidFill>
                  <a:srgbClr val="FF0000"/>
                </a:solidFill>
              </a:rPr>
              <a:t>Machine learning crash course</a:t>
            </a:r>
            <a:r>
              <a:rPr lang="en-GB" dirty="0"/>
              <a:t>" from the </a:t>
            </a:r>
            <a:r>
              <a:rPr lang="en-GB" dirty="0" err="1"/>
              <a:t>Colabs</a:t>
            </a:r>
            <a:r>
              <a:rPr lang="en-GB" dirty="0"/>
              <a:t> intro notebook.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99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86C5D7-0197-4B61-859E-B6142EC7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3987F-9D72-4CDA-8FFD-D8FF3FA9A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fundamentals</a:t>
            </a:r>
          </a:p>
          <a:p>
            <a:r>
              <a:rPr lang="en-US" dirty="0"/>
              <a:t>Into the interactive tutorial notebooks...</a:t>
            </a:r>
          </a:p>
          <a:p>
            <a:r>
              <a:rPr lang="en-US" i="1" dirty="0"/>
              <a:t>Open  the PyTut2_Types notebook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3378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D039-60FF-417A-A3C5-36DC5B80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D5D7-A3AD-4680-B019-5BF3ED889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Loops, functions, Classes,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Into the interactive tutorial notebooks...</a:t>
            </a:r>
          </a:p>
          <a:p>
            <a:r>
              <a:rPr lang="en-US" i="1" dirty="0"/>
              <a:t>Open  the PyTut3_LoopsFunctionsClasses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77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BBE-7962-4EDB-91AC-DA34BC75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for next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B905-E81E-4C42-B26B-9031A23F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https://github.com/mrkbutty/PythonTutButty02.git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›"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19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17FB-E590-44D6-A020-80CE571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alternative preparation (do not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CEE2-014E-4726-9624-ACCD2A28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6296025" cy="5129296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Install Git for windows: </a:t>
            </a:r>
            <a:r>
              <a:rPr lang="en-GB" sz="2400" dirty="0">
                <a:hlinkClick r:id="rId2"/>
              </a:rPr>
              <a:t>https://git-scm.com/download/win</a:t>
            </a:r>
            <a:endParaRPr lang="en-GB" sz="2400" dirty="0"/>
          </a:p>
          <a:p>
            <a:r>
              <a:rPr lang="en-GB" sz="2400" dirty="0"/>
              <a:t>Install Python 3.8 (as admin):</a:t>
            </a:r>
          </a:p>
          <a:p>
            <a:pPr lvl="1"/>
            <a:r>
              <a:rPr lang="en-GB" sz="1700" dirty="0">
                <a:hlinkClick r:id="rId3"/>
              </a:rPr>
              <a:t>https://www.python.org/downloads/release/python-388/</a:t>
            </a:r>
            <a:r>
              <a:rPr lang="en-GB" sz="1700" dirty="0"/>
              <a:t> </a:t>
            </a:r>
            <a:r>
              <a:rPr lang="en-GB" sz="2000" dirty="0"/>
              <a:t>(Windows installer 64-bit at the bottom)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Install into directory: C:\python38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Add following to your system path (if you miss installer question):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C:\python38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C:\python38\Scripts</a:t>
            </a:r>
          </a:p>
          <a:p>
            <a:r>
              <a:rPr lang="en-GB" sz="2400" dirty="0"/>
              <a:t>From a command prompt test if python is working: </a:t>
            </a:r>
          </a:p>
          <a:p>
            <a:pPr lvl="1"/>
            <a:r>
              <a:rPr lang="en-GB" sz="2000" dirty="0"/>
              <a:t>python&lt;enter&gt;</a:t>
            </a:r>
          </a:p>
          <a:p>
            <a:pPr lvl="1"/>
            <a:r>
              <a:rPr lang="en-GB" sz="2000" dirty="0"/>
              <a:t>exit()&lt;enter&gt;</a:t>
            </a:r>
          </a:p>
          <a:p>
            <a:pPr lvl="1"/>
            <a:r>
              <a:rPr lang="en-GB" sz="2000" dirty="0"/>
              <a:t>pip install </a:t>
            </a:r>
            <a:r>
              <a:rPr lang="en-GB" sz="2000" dirty="0" err="1"/>
              <a:t>jupyter</a:t>
            </a:r>
            <a:r>
              <a:rPr lang="en-GB" sz="2000" dirty="0"/>
              <a:t> pandas matplotlib</a:t>
            </a:r>
          </a:p>
          <a:p>
            <a:r>
              <a:rPr lang="en-GB" sz="2400" dirty="0"/>
              <a:t>Install </a:t>
            </a:r>
            <a:r>
              <a:rPr lang="en-GB" sz="2400" dirty="0" err="1"/>
              <a:t>Vscode</a:t>
            </a:r>
            <a:r>
              <a:rPr lang="en-GB" sz="2400" dirty="0"/>
              <a:t>: </a:t>
            </a:r>
            <a:r>
              <a:rPr lang="en-GB" sz="2400" dirty="0">
                <a:hlinkClick r:id="rId4"/>
              </a:rPr>
              <a:t>https://code.visualstudio.com/</a:t>
            </a:r>
            <a:r>
              <a:rPr lang="en-GB" sz="2400" dirty="0"/>
              <a:t> (as normal user)</a:t>
            </a:r>
          </a:p>
          <a:p>
            <a:pPr lvl="1"/>
            <a:r>
              <a:rPr lang="en-GB" sz="2000" dirty="0"/>
              <a:t>Use the stable build.</a:t>
            </a:r>
          </a:p>
          <a:p>
            <a:pPr lvl="1"/>
            <a:r>
              <a:rPr lang="en-GB" sz="2000" dirty="0"/>
              <a:t>And install extensions for python &amp; </a:t>
            </a:r>
            <a:r>
              <a:rPr lang="en-GB" sz="2000" dirty="0" err="1"/>
              <a:t>pylance</a:t>
            </a:r>
            <a:r>
              <a:rPr lang="en-GB" sz="2000" dirty="0"/>
              <a:t>.  (see screenshots)</a:t>
            </a:r>
          </a:p>
          <a:p>
            <a:r>
              <a:rPr lang="en-GB" sz="2400" dirty="0"/>
              <a:t>Install </a:t>
            </a:r>
            <a:r>
              <a:rPr lang="en-GB" sz="2400" dirty="0" err="1"/>
              <a:t>Thonny</a:t>
            </a:r>
            <a:r>
              <a:rPr lang="en-GB" sz="2400" dirty="0"/>
              <a:t>: </a:t>
            </a:r>
            <a:r>
              <a:rPr lang="en-GB" sz="2400" dirty="0">
                <a:hlinkClick r:id="rId5"/>
              </a:rPr>
              <a:t>https://thonny.org/</a:t>
            </a:r>
            <a:r>
              <a:rPr lang="en-GB" sz="2400" dirty="0"/>
              <a:t> (as normal user)</a:t>
            </a:r>
          </a:p>
          <a:p>
            <a:r>
              <a:rPr lang="en-GB" sz="2400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https://github.com/mrkbutty/PythonTutButty01.git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A4360-42E1-4384-A951-1A1F8500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225" y="2828480"/>
            <a:ext cx="4920072" cy="2041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7C9C9-19C6-45C0-8F8B-9A54841DB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511" y="4935113"/>
            <a:ext cx="202910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D039-60FF-417A-A3C5-36DC5B80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D5D7-A3AD-4680-B019-5BF3ED889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r>
              <a:rPr lang="en-GB" dirty="0"/>
              <a:t> editor &amp; Namespaces</a:t>
            </a:r>
          </a:p>
        </p:txBody>
      </p:sp>
    </p:spTree>
    <p:extLst>
      <p:ext uri="{BB962C8B-B14F-4D97-AF65-F5344CB8AC3E}">
        <p14:creationId xmlns:p14="http://schemas.microsoft.com/office/powerpoint/2010/main" val="2971462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4B08-DEA1-4BD1-878C-06147905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r>
              <a:rPr lang="en-GB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27AA-715A-4D1F-BD02-9F02E7A4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GIT for windows first: </a:t>
            </a:r>
          </a:p>
          <a:p>
            <a:pPr lvl="1"/>
            <a:r>
              <a:rPr lang="en-GB" dirty="0">
                <a:hlinkClick r:id="rId2"/>
              </a:rPr>
              <a:t>https://git-scm.com/download/win</a:t>
            </a:r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 as your development environment:</a:t>
            </a:r>
          </a:p>
          <a:p>
            <a:pPr lvl="1"/>
            <a:r>
              <a:rPr lang="en-GB" dirty="0">
                <a:hlinkClick r:id="rId3"/>
              </a:rPr>
              <a:t>https://code.visualstudio.com/download</a:t>
            </a:r>
            <a:endParaRPr lang="en-GB" dirty="0"/>
          </a:p>
          <a:p>
            <a:r>
              <a:rPr lang="en-GB" dirty="0"/>
              <a:t>Install recommended </a:t>
            </a:r>
            <a:r>
              <a:rPr lang="en-GB" dirty="0" err="1"/>
              <a:t>VScode</a:t>
            </a:r>
            <a:r>
              <a:rPr lang="en-GB" dirty="0"/>
              <a:t> extensions:</a:t>
            </a:r>
          </a:p>
          <a:p>
            <a:pPr lvl="1"/>
            <a:r>
              <a:rPr lang="en-GB" dirty="0"/>
              <a:t>Python, </a:t>
            </a:r>
            <a:r>
              <a:rPr lang="en-GB" dirty="0" err="1"/>
              <a:t>Pylance</a:t>
            </a:r>
            <a:r>
              <a:rPr lang="en-GB" dirty="0"/>
              <a:t>, Material Icons, (Docker if adventurous)</a:t>
            </a:r>
          </a:p>
          <a:p>
            <a:r>
              <a:rPr lang="en-GB" dirty="0"/>
              <a:t>Go through the </a:t>
            </a:r>
            <a:r>
              <a:rPr lang="en-GB" dirty="0" err="1"/>
              <a:t>VScode</a:t>
            </a:r>
            <a:r>
              <a:rPr lang="en-GB" dirty="0"/>
              <a:t> python intro tutorial:</a:t>
            </a:r>
          </a:p>
          <a:p>
            <a:pPr lvl="1"/>
            <a:r>
              <a:rPr lang="en-GB" dirty="0">
                <a:hlinkClick r:id="rId4"/>
              </a:rPr>
              <a:t>https://code.visualstudio.com/docs/python/python-tutorial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8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137-1983-4F8F-9B06-EEECB66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034D-24A9-48B2-85C0-CE656D0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69" y="1690688"/>
            <a:ext cx="6515331" cy="4486275"/>
          </a:xfrm>
        </p:spPr>
        <p:txBody>
          <a:bodyPr>
            <a:normAutofit fontScale="77500" lnSpcReduction="20000"/>
          </a:bodyPr>
          <a:lstStyle/>
          <a:p>
            <a:r>
              <a:rPr lang="en-GB" i="1" dirty="0"/>
              <a:t>Open the new PythonTutButty02 folder in </a:t>
            </a:r>
            <a:r>
              <a:rPr lang="en-GB" i="1" dirty="0" err="1"/>
              <a:t>vscode</a:t>
            </a:r>
            <a:endParaRPr lang="en-GB" i="1" dirty="0"/>
          </a:p>
          <a:p>
            <a:r>
              <a:rPr lang="en-GB" b="1" dirty="0"/>
              <a:t>LEGB</a:t>
            </a:r>
            <a:r>
              <a:rPr lang="en-GB" dirty="0"/>
              <a:t> stand for </a:t>
            </a:r>
            <a:r>
              <a:rPr lang="en-GB" b="1" dirty="0"/>
              <a:t>Local, Enclosing, Global, and Built-in</a:t>
            </a:r>
            <a:r>
              <a:rPr lang="en-GB" dirty="0"/>
              <a:t> scopes:</a:t>
            </a:r>
          </a:p>
          <a:p>
            <a:r>
              <a:rPr lang="en-GB" b="1" dirty="0"/>
              <a:t>Local (or function) scope </a:t>
            </a:r>
            <a:r>
              <a:rPr lang="en-GB" dirty="0"/>
              <a:t>is the code block or body of any Python function or lambda expression. This Python scope contains the names that you define inside the function.</a:t>
            </a:r>
          </a:p>
          <a:p>
            <a:r>
              <a:rPr lang="en-GB" b="1" dirty="0"/>
              <a:t>Enclosing (or nonlocal) scope</a:t>
            </a:r>
            <a:r>
              <a:rPr lang="en-GB" dirty="0"/>
              <a:t> is a special scope that only exists for nested functions.</a:t>
            </a:r>
          </a:p>
          <a:p>
            <a:r>
              <a:rPr lang="en-GB" b="1" dirty="0"/>
              <a:t>Global (or module) scope</a:t>
            </a:r>
            <a:r>
              <a:rPr lang="en-GB" dirty="0"/>
              <a:t> is the top-most scope in a Python program, script, or module.</a:t>
            </a:r>
          </a:p>
          <a:p>
            <a:r>
              <a:rPr lang="en-GB" b="1" dirty="0"/>
              <a:t>Built-in scope </a:t>
            </a:r>
            <a:r>
              <a:rPr lang="en-GB" dirty="0"/>
              <a:t>is a special Python scope that contains names such as keywords, functions, exceptions, and other attributes that are built into Python.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AB4CB-B6D6-4FC7-8989-1AE48C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790896"/>
            <a:ext cx="4285859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BBE-7962-4EDB-91AC-DA34BC75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for next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B905-E81E-4C42-B26B-9031A23F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https://github.com/mrkbutty/PythonTutButty03.git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/>
              <a:t>Open the new PythonTutButty03 folder in </a:t>
            </a:r>
            <a:r>
              <a:rPr lang="en-GB" sz="3200" dirty="0" err="1"/>
              <a:t>vscode</a:t>
            </a:r>
            <a:endParaRPr lang="en-GB" sz="3200" dirty="0"/>
          </a:p>
          <a:p>
            <a:pPr lvl="1">
              <a:buFont typeface="Calibri" panose="020F0502020204030204" pitchFamily="34" charset="0"/>
              <a:buChar char="›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9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96B69-69BC-4849-B2D2-7873DB6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E77F-ED8C-4839-AB1C-19D5D7E10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Files &amp; First CLI programs</a:t>
            </a:r>
          </a:p>
          <a:p>
            <a:r>
              <a:rPr lang="en-US" i="1" dirty="0"/>
              <a:t>Open  the PyTut5_Files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50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7E2-2C85-4601-8211-79CA45E3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9F0-1095-4CEE-9425-535BE7C1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Why?</a:t>
            </a:r>
          </a:p>
          <a:p>
            <a:pPr lvl="1"/>
            <a:r>
              <a:rPr lang="en-GB" dirty="0"/>
              <a:t>Quick to develop.</a:t>
            </a:r>
          </a:p>
          <a:p>
            <a:pPr lvl="1"/>
            <a:r>
              <a:rPr lang="en-GB" dirty="0"/>
              <a:t>If you follow a sensible structure can easily be included in web &amp; GUI apps.</a:t>
            </a:r>
          </a:p>
          <a:p>
            <a:endParaRPr lang="en-GB" dirty="0"/>
          </a:p>
          <a:p>
            <a:r>
              <a:rPr lang="en-GB" dirty="0"/>
              <a:t>Good CLI program structure:</a:t>
            </a:r>
          </a:p>
          <a:p>
            <a:pPr lvl="1"/>
            <a:r>
              <a:rPr lang="en-GB" dirty="0"/>
              <a:t>If __name__=='__main__' to call cli function.</a:t>
            </a:r>
          </a:p>
          <a:p>
            <a:pPr lvl="1"/>
            <a:r>
              <a:rPr lang="en-GB" dirty="0"/>
              <a:t>cli function parses and handles CLI arguments.</a:t>
            </a:r>
          </a:p>
          <a:p>
            <a:pPr lvl="1"/>
            <a:r>
              <a:rPr lang="en-GB" dirty="0"/>
              <a:t>Separate functions with main processing functionality.</a:t>
            </a:r>
          </a:p>
          <a:p>
            <a:pPr lvl="1"/>
            <a:r>
              <a:rPr lang="en-GB" dirty="0"/>
              <a:t>Separate functions to render the output (text, html, etc).</a:t>
            </a:r>
          </a:p>
          <a:p>
            <a:pPr lvl="1"/>
            <a:r>
              <a:rPr lang="en-GB" dirty="0"/>
              <a:t>It can be a good idea for render functions to return strings and only print when the format is 'text'.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4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5355-B8CE-4910-8A62-58E13133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9C54-D6EE-4380-892F-96997D07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Don't use print statements! Unless you have to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(prefer a debug output option)</a:t>
            </a:r>
          </a:p>
          <a:p>
            <a:r>
              <a:rPr lang="en-GB" dirty="0"/>
              <a:t>Many IDE have built in debuggers.</a:t>
            </a:r>
          </a:p>
          <a:p>
            <a:r>
              <a:rPr lang="en-GB" dirty="0"/>
              <a:t>Running a script from command line with the debugger: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 -m pdb -c continue myscript.py</a:t>
            </a:r>
          </a:p>
          <a:p>
            <a:pPr lvl="1"/>
            <a:r>
              <a:rPr lang="en-GB" sz="2800" dirty="0"/>
              <a:t>Or put one of these into a script to break into </a:t>
            </a:r>
            <a:r>
              <a:rPr lang="en-GB" sz="2800" dirty="0" err="1"/>
              <a:t>pdb</a:t>
            </a:r>
            <a:r>
              <a:rPr lang="en-GB" sz="2800" dirty="0"/>
              <a:t>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pdb;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# &lt; python 3.7</a:t>
            </a:r>
          </a:p>
          <a:p>
            <a:pPr marL="914400" lvl="2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# Python 3.7+</a:t>
            </a:r>
            <a:endParaRPr lang="en-GB" sz="2400" dirty="0"/>
          </a:p>
          <a:p>
            <a:r>
              <a:rPr lang="en-GB" sz="3200" dirty="0"/>
              <a:t>PDB Quick Ref:</a:t>
            </a:r>
          </a:p>
          <a:p>
            <a:pPr lvl="1"/>
            <a:r>
              <a:rPr lang="en-GB" sz="2800" b="1" dirty="0"/>
              <a:t>h(</a:t>
            </a:r>
            <a:r>
              <a:rPr lang="en-GB" sz="2800" b="1" dirty="0" err="1"/>
              <a:t>elp</a:t>
            </a:r>
            <a:r>
              <a:rPr lang="en-GB" sz="2800" b="1" dirty="0"/>
              <a:t>) [command]</a:t>
            </a:r>
            <a:r>
              <a:rPr lang="en-GB" sz="2800" dirty="0"/>
              <a:t> = help.</a:t>
            </a:r>
            <a:r>
              <a:rPr lang="en-GB" sz="2800" b="1" dirty="0"/>
              <a:t> </a:t>
            </a:r>
          </a:p>
          <a:p>
            <a:pPr lvl="1"/>
            <a:r>
              <a:rPr lang="en-GB" sz="2800" b="1" dirty="0"/>
              <a:t>p(</a:t>
            </a:r>
            <a:r>
              <a:rPr lang="en-GB" sz="2800" b="1" dirty="0" err="1"/>
              <a:t>rint</a:t>
            </a:r>
            <a:r>
              <a:rPr lang="en-GB" sz="2800" b="1" dirty="0"/>
              <a:t>) &lt;expr&gt;</a:t>
            </a:r>
            <a:r>
              <a:rPr lang="en-GB" sz="2800" dirty="0"/>
              <a:t> = print expression.</a:t>
            </a:r>
          </a:p>
          <a:p>
            <a:pPr lvl="1"/>
            <a:r>
              <a:rPr lang="en-GB" sz="2800" b="1" dirty="0"/>
              <a:t>pp</a:t>
            </a:r>
            <a:r>
              <a:rPr lang="en-GB" sz="2800" dirty="0"/>
              <a:t> </a:t>
            </a:r>
            <a:r>
              <a:rPr lang="en-GB" sz="2800" b="1" dirty="0"/>
              <a:t>&lt;expr&gt;</a:t>
            </a:r>
            <a:r>
              <a:rPr lang="en-GB" sz="2800" dirty="0"/>
              <a:t> = pretty-print expression (good for long lists etc).</a:t>
            </a:r>
          </a:p>
          <a:p>
            <a:pPr lvl="1"/>
            <a:r>
              <a:rPr lang="en-GB" sz="2800" b="1" dirty="0"/>
              <a:t>l(</a:t>
            </a:r>
            <a:r>
              <a:rPr lang="en-GB" sz="2800" b="1" dirty="0" err="1"/>
              <a:t>ist</a:t>
            </a:r>
            <a:r>
              <a:rPr lang="en-GB" sz="2800" b="1" dirty="0"/>
              <a:t>) [first [,last] | .] </a:t>
            </a:r>
            <a:r>
              <a:rPr lang="en-GB" sz="2800" dirty="0"/>
              <a:t>= list lines or '.' for current position.  </a:t>
            </a:r>
            <a:r>
              <a:rPr lang="en-GB" sz="2800" b="1" dirty="0">
                <a:solidFill>
                  <a:srgbClr val="FF0000"/>
                </a:solidFill>
              </a:rPr>
              <a:t>("l." is your friend)</a:t>
            </a:r>
          </a:p>
          <a:p>
            <a:pPr lvl="1"/>
            <a:r>
              <a:rPr lang="en-GB" sz="2800" b="1" dirty="0" err="1"/>
              <a:t>ll</a:t>
            </a:r>
            <a:r>
              <a:rPr lang="en-GB" sz="2800" dirty="0"/>
              <a:t> = long list current function or frame.</a:t>
            </a:r>
          </a:p>
          <a:p>
            <a:pPr lvl="1"/>
            <a:r>
              <a:rPr lang="en-GB" sz="2800" b="1" dirty="0"/>
              <a:t>n(</a:t>
            </a:r>
            <a:r>
              <a:rPr lang="en-GB" sz="2800" b="1" dirty="0" err="1"/>
              <a:t>ext</a:t>
            </a:r>
            <a:r>
              <a:rPr lang="en-GB" sz="2800" b="1" dirty="0"/>
              <a:t>)</a:t>
            </a:r>
            <a:r>
              <a:rPr lang="en-GB" sz="2800" dirty="0"/>
              <a:t> = execute until next.</a:t>
            </a:r>
          </a:p>
          <a:p>
            <a:pPr lvl="1"/>
            <a:r>
              <a:rPr lang="en-GB" sz="2800" b="1" dirty="0"/>
              <a:t>s(</a:t>
            </a:r>
            <a:r>
              <a:rPr lang="en-GB" sz="2800" b="1" dirty="0" err="1"/>
              <a:t>tep</a:t>
            </a:r>
            <a:r>
              <a:rPr lang="en-GB" sz="2800" b="1" dirty="0"/>
              <a:t>)</a:t>
            </a:r>
            <a:r>
              <a:rPr lang="en-GB" sz="2800" dirty="0"/>
              <a:t> = execute and step into.</a:t>
            </a:r>
          </a:p>
          <a:p>
            <a:pPr lvl="1"/>
            <a:r>
              <a:rPr lang="en-GB" sz="2800" b="1" dirty="0" err="1"/>
              <a:t>unt</a:t>
            </a:r>
            <a:r>
              <a:rPr lang="en-GB" sz="2800" dirty="0"/>
              <a:t> &lt;line&gt; = </a:t>
            </a:r>
            <a:r>
              <a:rPr lang="en-GB" sz="2800" dirty="0" err="1"/>
              <a:t>execuate</a:t>
            </a:r>
            <a:r>
              <a:rPr lang="en-GB" sz="2800" dirty="0"/>
              <a:t> up</a:t>
            </a:r>
          </a:p>
          <a:p>
            <a:r>
              <a:rPr lang="en-GB" sz="3200" dirty="0"/>
              <a:t>Exercise: Try the </a:t>
            </a:r>
            <a:r>
              <a:rPr lang="en-GB" sz="3200" dirty="0" err="1"/>
              <a:t>VScode</a:t>
            </a:r>
            <a:r>
              <a:rPr lang="en-GB" sz="3200" dirty="0"/>
              <a:t> debugger!</a:t>
            </a:r>
          </a:p>
        </p:txBody>
      </p:sp>
    </p:spTree>
    <p:extLst>
      <p:ext uri="{BB962C8B-B14F-4D97-AF65-F5344CB8AC3E}">
        <p14:creationId xmlns:p14="http://schemas.microsoft.com/office/powerpoint/2010/main" val="397363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96B69-69BC-4849-B2D2-7873DB6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E77F-ED8C-4839-AB1C-19D5D7E10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Pandas etc</a:t>
            </a:r>
          </a:p>
          <a:p>
            <a:r>
              <a:rPr lang="en-US" i="1" dirty="0"/>
              <a:t>Open  the PyTut6_Pandas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824-6AC9-4DD0-A10C-4C2B32A4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Zip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1F0E-55A0-48EF-9287-4CFAECFE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program to open zip file xxx</a:t>
            </a:r>
          </a:p>
          <a:p>
            <a:r>
              <a:rPr lang="en-GB" dirty="0"/>
              <a:t>List the contents</a:t>
            </a:r>
          </a:p>
          <a:p>
            <a:r>
              <a:rPr lang="en-GB" dirty="0"/>
              <a:t>Find a certain file </a:t>
            </a:r>
            <a:r>
              <a:rPr lang="en-GB" dirty="0" err="1"/>
              <a:t>yyy</a:t>
            </a:r>
            <a:endParaRPr lang="en-GB" dirty="0"/>
          </a:p>
          <a:p>
            <a:r>
              <a:rPr lang="en-GB" dirty="0"/>
              <a:t>Get the file contents</a:t>
            </a:r>
          </a:p>
          <a:p>
            <a:r>
              <a:rPr lang="en-GB" dirty="0"/>
              <a:t>Search lines containing </a:t>
            </a:r>
            <a:r>
              <a:rPr lang="en-GB" dirty="0" err="1"/>
              <a:t>zzz</a:t>
            </a:r>
            <a:r>
              <a:rPr lang="en-GB" dirty="0"/>
              <a:t> and output</a:t>
            </a:r>
          </a:p>
          <a:p>
            <a:endParaRPr lang="en-GB" dirty="0"/>
          </a:p>
          <a:p>
            <a:r>
              <a:rPr lang="en-GB" dirty="0"/>
              <a:t>Change previous regex program to make a zip file containing the csv file.  Go direct from memory to file or from intermediate csv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35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E25F-B9C8-4D3E-8B46-942DE8D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5B3-C2AA-4632-B8F8-967AAE53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the previous csv file out of the </a:t>
            </a:r>
            <a:r>
              <a:rPr lang="en-GB" dirty="0" err="1"/>
              <a:t>zipfile</a:t>
            </a:r>
            <a:r>
              <a:rPr lang="en-GB" dirty="0"/>
              <a:t> into a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Average the columns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45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9ECA-3CB7-4489-9BCD-35E646F0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6C2A-F601-41F0-8352-FF5934FF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GB" dirty="0"/>
              <a:t>Maybe carbon black or Windows security: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3737C-404A-4795-AF8A-A1BB1051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72" y="681037"/>
            <a:ext cx="1619905" cy="183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47B3C-2933-4EB4-8B4B-8572337F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947" y="197651"/>
            <a:ext cx="1943100" cy="3507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F0304-B4E7-4E94-A2C0-0C657BE1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6355"/>
            <a:ext cx="1753018" cy="2038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2D36F-2EFD-4B5C-9DA4-252C20467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8" y="4269225"/>
            <a:ext cx="4019603" cy="2290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7B144-57B9-492C-A6AC-8316EA2BD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838" y="2073843"/>
            <a:ext cx="3767655" cy="2072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63F72-6FCA-4695-9342-A7F07E895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734" y="4021023"/>
            <a:ext cx="350568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E938-4484-4D84-8CA7-9BC166A3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E542-A5B5-4F9B-9990-4863002C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the previous Regex program to output an excel file</a:t>
            </a:r>
          </a:p>
          <a:p>
            <a:r>
              <a:rPr lang="en-GB" dirty="0"/>
              <a:t>Change the Pandas program to read either a csv or an excel</a:t>
            </a:r>
          </a:p>
        </p:txBody>
      </p:sp>
    </p:spTree>
    <p:extLst>
      <p:ext uri="{BB962C8B-B14F-4D97-AF65-F5344CB8AC3E}">
        <p14:creationId xmlns:p14="http://schemas.microsoft.com/office/powerpoint/2010/main" val="2726234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FB92-46F9-4482-9C80-A949C4B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84CD-AC9B-4A98-9082-3125C120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8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C1C-96B3-487F-9B6E-848C20CF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C2A6-B345-41A5-A8AE-F3D6AC4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19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0A36-0CC7-46BB-AAD7-3C5238C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reading &amp;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07EC-2F11-4906-BC64-9D423070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https://realpython.com/python-application-layouts/</a:t>
            </a:r>
            <a:endParaRPr lang="en-GB" dirty="0"/>
          </a:p>
          <a:p>
            <a:r>
              <a:rPr lang="en-GB" dirty="0">
                <a:hlinkClick r:id="rId3"/>
              </a:rPr>
              <a:t>https://dbader.org/</a:t>
            </a:r>
            <a:endParaRPr lang="en-GB" dirty="0"/>
          </a:p>
          <a:p>
            <a:r>
              <a:rPr lang="en-GB" dirty="0">
                <a:hlinkClick r:id="rId4"/>
              </a:rPr>
              <a:t>https://github.com/vinta/awesome-python</a:t>
            </a:r>
            <a:endParaRPr lang="en-GB" dirty="0"/>
          </a:p>
          <a:p>
            <a:r>
              <a:rPr lang="en-GB" dirty="0">
                <a:hlinkClick r:id="rId5"/>
              </a:rPr>
              <a:t>https://pythonawesome.com/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https://www.streamlit.io/</a:t>
            </a:r>
            <a:endParaRPr lang="en-GB" dirty="0"/>
          </a:p>
          <a:p>
            <a:r>
              <a:rPr lang="en-GB" dirty="0">
                <a:hlinkClick r:id="rId7"/>
              </a:rPr>
              <a:t>https://wooey.readthedocs.io/en/latest/</a:t>
            </a:r>
            <a:endParaRPr lang="en-GB" dirty="0"/>
          </a:p>
          <a:p>
            <a:r>
              <a:rPr lang="en-GB" dirty="0">
                <a:hlinkClick r:id="rId8"/>
              </a:rPr>
              <a:t>https://github.com/man-group/dtale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0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517-0C8B-4476-9E79-88F8C9C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3FDA-AC5C-485F-A705-CA9E1480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I'm not an experienced teacher and the remote nature of this course will not help either.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So </a:t>
            </a:r>
            <a:r>
              <a:rPr lang="en-GB" b="1" u="sng" dirty="0">
                <a:solidFill>
                  <a:srgbClr val="FF0000"/>
                </a:solidFill>
              </a:rPr>
              <a:t>please</a:t>
            </a:r>
            <a:r>
              <a:rPr lang="en-GB" b="1" dirty="0">
                <a:solidFill>
                  <a:srgbClr val="FF0000"/>
                </a:solidFill>
              </a:rPr>
              <a:t> give feedback and ask questions as we go.</a:t>
            </a:r>
          </a:p>
          <a:p>
            <a:r>
              <a:rPr lang="en-GB" dirty="0"/>
              <a:t>When &amp; how long would you like to break for lunch?</a:t>
            </a:r>
          </a:p>
          <a:p>
            <a:r>
              <a:rPr lang="en-GB" dirty="0"/>
              <a:t>Let me know when you want or need a break?</a:t>
            </a:r>
          </a:p>
          <a:p>
            <a:endParaRPr lang="en-GB" dirty="0"/>
          </a:p>
          <a:p>
            <a:r>
              <a:rPr lang="en-GB" dirty="0"/>
              <a:t>About me &amp; you: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Your favourite learning technique (book, classroom, video, etc)?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Python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Other programming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Why you want to learn Python and what you might use it for?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1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5F65-6D29-4664-BD63-8AC442E9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87C-0B7B-4C2A-9F5D-99B8CCE4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Python</a:t>
            </a:r>
          </a:p>
          <a:p>
            <a:r>
              <a:rPr lang="en-GB" dirty="0"/>
              <a:t>Installation and setup</a:t>
            </a:r>
          </a:p>
          <a:p>
            <a:r>
              <a:rPr lang="en-GB" dirty="0"/>
              <a:t>First steps with </a:t>
            </a:r>
            <a:r>
              <a:rPr lang="en-GB" dirty="0" err="1"/>
              <a:t>Repl</a:t>
            </a:r>
            <a:r>
              <a:rPr lang="en-GB" dirty="0"/>
              <a:t>, Scripts, </a:t>
            </a:r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), </a:t>
            </a:r>
            <a:r>
              <a:rPr lang="en-GB" dirty="0" err="1"/>
              <a:t>Thonny</a:t>
            </a:r>
            <a:r>
              <a:rPr lang="en-GB" dirty="0"/>
              <a:t>!</a:t>
            </a:r>
          </a:p>
          <a:p>
            <a:r>
              <a:rPr lang="en-GB" dirty="0"/>
              <a:t>Core Language</a:t>
            </a:r>
          </a:p>
          <a:p>
            <a:r>
              <a:rPr lang="en-GB" dirty="0"/>
              <a:t>Modules &amp; namespaces</a:t>
            </a:r>
          </a:p>
          <a:p>
            <a:r>
              <a:rPr lang="en-GB" dirty="0"/>
              <a:t>Editors and IDE's</a:t>
            </a:r>
          </a:p>
          <a:p>
            <a:r>
              <a:rPr lang="en-GB" dirty="0"/>
              <a:t>First standalone CLI programs</a:t>
            </a:r>
          </a:p>
          <a:p>
            <a:r>
              <a:rPr lang="en-GB" dirty="0"/>
              <a:t>Advanced Python (files, regex, zip files, pandas, excel)</a:t>
            </a:r>
          </a:p>
        </p:txBody>
      </p:sp>
    </p:spTree>
    <p:extLst>
      <p:ext uri="{BB962C8B-B14F-4D97-AF65-F5344CB8AC3E}">
        <p14:creationId xmlns:p14="http://schemas.microsoft.com/office/powerpoint/2010/main" val="314436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D187A-951E-4104-B934-B4186C8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F58472-D1CE-4ED1-AFDD-BD0BF1AED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Introduction, installation &amp; first steps</a:t>
            </a:r>
          </a:p>
        </p:txBody>
      </p:sp>
    </p:spTree>
    <p:extLst>
      <p:ext uri="{BB962C8B-B14F-4D97-AF65-F5344CB8AC3E}">
        <p14:creationId xmlns:p14="http://schemas.microsoft.com/office/powerpoint/2010/main" val="13140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F8F-E1A3-484F-892F-7D03BCB1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4200-0938-491A-AFEF-A0F2776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Scripting language, interpreted high-level programming language for general-purpose programming.</a:t>
            </a:r>
          </a:p>
          <a:p>
            <a:r>
              <a:rPr lang="en-GB" dirty="0"/>
              <a:t>Creator (BDFL - Benevolent Dictator For Life) Guido Von Rossum developed in the 1980's, first release 1991.</a:t>
            </a:r>
          </a:p>
          <a:p>
            <a:r>
              <a:rPr lang="en-GB" dirty="0"/>
              <a:t>Python has a design philosophy that emphasizes code readability, notably using significant whitespace. It provides constructs that enable clear programming on both small and large scales.</a:t>
            </a:r>
          </a:p>
          <a:p>
            <a:r>
              <a:rPr lang="en-GB" dirty="0"/>
              <a:t>Many versions of Python; </a:t>
            </a:r>
            <a:r>
              <a:rPr lang="en-GB" dirty="0" err="1"/>
              <a:t>CPython</a:t>
            </a:r>
            <a:r>
              <a:rPr lang="en-GB" dirty="0"/>
              <a:t>, </a:t>
            </a:r>
            <a:r>
              <a:rPr lang="en-GB" dirty="0" err="1"/>
              <a:t>PyPy</a:t>
            </a:r>
            <a:r>
              <a:rPr lang="en-GB" dirty="0"/>
              <a:t>, </a:t>
            </a:r>
            <a:r>
              <a:rPr lang="en-GB" dirty="0" err="1"/>
              <a:t>Stackless</a:t>
            </a:r>
            <a:r>
              <a:rPr lang="en-GB" dirty="0"/>
              <a:t> Python, </a:t>
            </a:r>
            <a:r>
              <a:rPr lang="en-GB" dirty="0" err="1"/>
              <a:t>MicroPython</a:t>
            </a:r>
            <a:r>
              <a:rPr lang="en-GB" dirty="0"/>
              <a:t>.</a:t>
            </a:r>
          </a:p>
          <a:p>
            <a:r>
              <a:rPr lang="en-GB" dirty="0"/>
              <a:t>Cross-compliers; </a:t>
            </a:r>
            <a:r>
              <a:rPr lang="en-GB" dirty="0" err="1"/>
              <a:t>Jython</a:t>
            </a:r>
            <a:r>
              <a:rPr lang="en-GB" dirty="0"/>
              <a:t> (Java Bytecode), </a:t>
            </a:r>
            <a:r>
              <a:rPr lang="en-GB" dirty="0" err="1"/>
              <a:t>IronPython</a:t>
            </a:r>
            <a:r>
              <a:rPr lang="en-GB" dirty="0"/>
              <a:t> (.NET), </a:t>
            </a:r>
            <a:r>
              <a:rPr lang="en-GB" dirty="0" err="1"/>
              <a:t>Cython</a:t>
            </a:r>
            <a:r>
              <a:rPr lang="en-GB" dirty="0"/>
              <a:t> (C, C++), Grumpy (by Google complies to Go), etc...</a:t>
            </a:r>
          </a:p>
          <a:p>
            <a:r>
              <a:rPr lang="en-GB" dirty="0" err="1"/>
              <a:t>CPython</a:t>
            </a:r>
            <a:r>
              <a:rPr lang="en-GB" dirty="0"/>
              <a:t> is written in C and compiles Python programs into intermediate bytecode which is executed by the Python Virtual Machine.</a:t>
            </a:r>
          </a:p>
          <a:p>
            <a:r>
              <a:rPr lang="en-GB" dirty="0" err="1"/>
              <a:t>CPython</a:t>
            </a:r>
            <a:r>
              <a:rPr lang="en-GB" dirty="0"/>
              <a:t> has a very large library (OS, GUI, Database, Network, Web, ML/AI, Scientific, Data Analytics, etc)</a:t>
            </a:r>
          </a:p>
        </p:txBody>
      </p:sp>
    </p:spTree>
    <p:extLst>
      <p:ext uri="{BB962C8B-B14F-4D97-AF65-F5344CB8AC3E}">
        <p14:creationId xmlns:p14="http://schemas.microsoft.com/office/powerpoint/2010/main" val="13954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1AD-7A05-4297-8EC5-1D2155B8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8C29-B56E-4CF3-9C81-1AD8CAB5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613"/>
            <a:ext cx="5257800" cy="510426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Initialization : This involves the set up of the various data structures needed by the python process. This will probably only counts when a program is being executed non-interactively through the interpreter shell.</a:t>
            </a:r>
          </a:p>
          <a:p>
            <a:pPr fontAlgn="base"/>
            <a:r>
              <a:rPr lang="en-GB" dirty="0"/>
              <a:t>Compiling : This involves activities such as parsing source code to build syntax trees, creation of abstract syntax trees, building of symbol tables and generation of code objects.</a:t>
            </a:r>
          </a:p>
          <a:p>
            <a:pPr fontAlgn="base"/>
            <a:r>
              <a:rPr lang="en-GB" dirty="0"/>
              <a:t>Interpreting : This involves the actual execution of generated code objects within some context.</a:t>
            </a:r>
          </a:p>
          <a:p>
            <a:endParaRPr lang="en-GB" dirty="0"/>
          </a:p>
        </p:txBody>
      </p:sp>
      <p:pic>
        <p:nvPicPr>
          <p:cNvPr id="2052" name="Picture 4" descr="How Python runs? – Indian Pythonista">
            <a:extLst>
              <a:ext uri="{FF2B5EF4-FFF2-40B4-BE49-F238E27FC236}">
                <a16:creationId xmlns:a16="http://schemas.microsoft.com/office/drawing/2014/main" id="{B66C53AE-86D3-496B-9A7F-78133D1D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3227697"/>
            <a:ext cx="5526212" cy="30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F6DF09C-490A-4440-9CE6-7BB05B53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746682"/>
            <a:ext cx="5534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83836</TotalTime>
  <Words>3698</Words>
  <Application>Microsoft Office PowerPoint</Application>
  <PresentationFormat>Widescreen</PresentationFormat>
  <Paragraphs>434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Butty’s Python Tutorial</vt:lpstr>
      <vt:lpstr>Student system preparation</vt:lpstr>
      <vt:lpstr>Python alternative preparation (do not use)</vt:lpstr>
      <vt:lpstr>Install problems</vt:lpstr>
      <vt:lpstr>Welcome</vt:lpstr>
      <vt:lpstr>Agenda</vt:lpstr>
      <vt:lpstr>Part 1</vt:lpstr>
      <vt:lpstr>Overview</vt:lpstr>
      <vt:lpstr>Python Architecture</vt:lpstr>
      <vt:lpstr>Python Ecosystem</vt:lpstr>
      <vt:lpstr>Zen of Python</vt:lpstr>
      <vt:lpstr>Install Anaconda or Python</vt:lpstr>
      <vt:lpstr>Anaconda the Python distribution</vt:lpstr>
      <vt:lpstr>Anaconda setup</vt:lpstr>
      <vt:lpstr>Python =&gt; Windows integration</vt:lpstr>
      <vt:lpstr>Setting default Anaconda environment</vt:lpstr>
      <vt:lpstr>First steps into the REPL (Read, Eval, Print Loop)</vt:lpstr>
      <vt:lpstr>Code block indentation</vt:lpstr>
      <vt:lpstr>Creating a hello world script</vt:lpstr>
      <vt:lpstr>Exercise 1</vt:lpstr>
      <vt:lpstr>REF: Python Naming Conventions</vt:lpstr>
      <vt:lpstr>REF: Python Naming Conventions (2)</vt:lpstr>
      <vt:lpstr>iPython (Interactive Python)</vt:lpstr>
      <vt:lpstr>Jupyter (iPython) notebook</vt:lpstr>
      <vt:lpstr>Jupyter Architecture</vt:lpstr>
      <vt:lpstr>Google colaboratory</vt:lpstr>
      <vt:lpstr>Part 2</vt:lpstr>
      <vt:lpstr>Part 3</vt:lpstr>
      <vt:lpstr>Prepare for next section</vt:lpstr>
      <vt:lpstr>Part 4</vt:lpstr>
      <vt:lpstr>VScode Exercise</vt:lpstr>
      <vt:lpstr>Namespaces</vt:lpstr>
      <vt:lpstr>Prepare for next section</vt:lpstr>
      <vt:lpstr>Part 5</vt:lpstr>
      <vt:lpstr>CLI programs</vt:lpstr>
      <vt:lpstr>Debugging</vt:lpstr>
      <vt:lpstr>Part 6</vt:lpstr>
      <vt:lpstr>Zip module</vt:lpstr>
      <vt:lpstr>Pandas</vt:lpstr>
      <vt:lpstr>Output to Excel</vt:lpstr>
      <vt:lpstr>PowerPoint Presentation</vt:lpstr>
      <vt:lpstr>PowerPoint Presentation</vt:lpstr>
      <vt:lpstr>Other reading &amp;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Butty’s Python Tutorial</dc:title>
  <dc:creator>Mark Butterworth</dc:creator>
  <cp:lastModifiedBy>Mark Butterworth</cp:lastModifiedBy>
  <cp:revision>105</cp:revision>
  <dcterms:created xsi:type="dcterms:W3CDTF">2020-07-08T09:21:16Z</dcterms:created>
  <dcterms:modified xsi:type="dcterms:W3CDTF">2021-03-01T12:08:50Z</dcterms:modified>
</cp:coreProperties>
</file>