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9000000" cx="90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F15346-4FE3-4CA1-A91C-7185F4E85D27}">
  <a:tblStyle styleId="{B5F15346-4FE3-4CA1-A91C-7185F4E85D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171f506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c171f5067c_1_2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71f5067c_1_1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71f506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71f506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171f5067c_1_2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25000" y="1472917"/>
            <a:ext cx="67500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25000" y="4727084"/>
            <a:ext cx="67500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644750" y="1369833"/>
            <a:ext cx="5710500" cy="7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3597450" y="3322567"/>
            <a:ext cx="76272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340275" y="1437967"/>
            <a:ext cx="7627200" cy="5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18750" y="2395833"/>
            <a:ext cx="38250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556250" y="2395833"/>
            <a:ext cx="38250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19922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19922" y="2206251"/>
            <a:ext cx="3807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9922" y="3287500"/>
            <a:ext cx="38073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556250" y="2206251"/>
            <a:ext cx="3825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556250" y="3287500"/>
            <a:ext cx="38259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19922" y="600000"/>
            <a:ext cx="2902800" cy="21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26172" y="1295833"/>
            <a:ext cx="4555800" cy="6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19922" y="2700000"/>
            <a:ext cx="29028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19922" y="600000"/>
            <a:ext cx="2902800" cy="21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26172" y="1295833"/>
            <a:ext cx="4555800" cy="6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19922" y="2700000"/>
            <a:ext cx="29028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ython.org/downloads/release/python-380/" TargetMode="External"/><Relationship Id="rId4" Type="http://schemas.openxmlformats.org/officeDocument/2006/relationships/hyperlink" Target="https://www.anaconda.com/download/" TargetMode="External"/><Relationship Id="rId5" Type="http://schemas.openxmlformats.org/officeDocument/2006/relationships/hyperlink" Target="https://docs.conda.io/en/latest/miniconda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bucket.org/vinay.sajip/pylauncher/download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docs.conda.io/en/latest/miniconda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honny.org/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www.python.org/downloads/release/python-388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mrkbutty/PythonTutButty02.gi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code.visualstudio.com/docs/python/python-tutoria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mrkbutty/PythonTutButty03.gi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thonny.org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realpython.com/python-application-layouts/" TargetMode="External"/><Relationship Id="rId10" Type="http://schemas.openxmlformats.org/officeDocument/2006/relationships/hyperlink" Target="https://github.com/man-group/dtale" TargetMode="External"/><Relationship Id="rId9" Type="http://schemas.openxmlformats.org/officeDocument/2006/relationships/hyperlink" Target="https://wooey.readthedocs.io/en/latest/" TargetMode="External"/><Relationship Id="rId5" Type="http://schemas.openxmlformats.org/officeDocument/2006/relationships/hyperlink" Target="https://dbader.org/" TargetMode="External"/><Relationship Id="rId6" Type="http://schemas.openxmlformats.org/officeDocument/2006/relationships/hyperlink" Target="https://github.com/vinta/awesome-python" TargetMode="External"/><Relationship Id="rId7" Type="http://schemas.openxmlformats.org/officeDocument/2006/relationships/hyperlink" Target="https://pythonawesome.com/" TargetMode="External"/><Relationship Id="rId8" Type="http://schemas.openxmlformats.org/officeDocument/2006/relationships/hyperlink" Target="https://www.streamlit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rkbutty/PythonTutButty01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25000" y="1472917"/>
            <a:ext cx="67500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Butty’s Python Tutorial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25000" y="4727084"/>
            <a:ext cx="67500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Mark Butterworth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Feb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Yes it is named after the comedy troupe “Monty Python”.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Scripting language, interpreted high-level programming language for general-purpose programming.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Creator (BDFL - Benevolent Dictator For Life) Guido Von Rossum developed in the 1980's, first release 1991.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has a design philosophy that emphasizes code readability, notably using significant whitespace. It provides constructs that enable clear programming on both small and large scales.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Many versions of Python; CPython, PyPy, Stackless Python, MicroPython.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Cross-compliers; Jython (Java Bytecode), IronPython (.NET), Cython (C, C++), Grumpy (by Google complies to Go), etc...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 is written in C and compiles Python programs into intermediate bytecode which is executed by the Python Virtual Machine.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 has a very large library (OS, GUI, Database, Network, Web, ML/AI, Scientific, Data Analytics, etc)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50" y="2363338"/>
            <a:ext cx="66484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Architecture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31750" y="1164900"/>
            <a:ext cx="7549500" cy="7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Initialization: 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Set up of the various data structures needed by the python process and </a:t>
            </a:r>
            <a:r>
              <a:rPr lang="en-GB"/>
              <a:t>compiles</a:t>
            </a:r>
            <a:r>
              <a:rPr lang="en-GB"/>
              <a:t> and executes the source code line by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Compil</a:t>
            </a:r>
            <a:r>
              <a:rPr lang="en-GB"/>
              <a:t>ing: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Compiler compiles your source code (the statements in your file) into a format known as byte code. Compilation is simply a translation step!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Interpreting: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This involves the actual execution of generated code objects within some context.  The PMV (Python Virtual Machine) is a loop which just executes the bytecode statement by statement.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Ecosystem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</a:t>
            </a:r>
            <a:endParaRPr/>
          </a:p>
          <a:p>
            <a:pPr indent="-26543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Most widely used implementation of the language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Standard Python Library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Standard tools - </a:t>
            </a:r>
            <a:r>
              <a:rPr lang="en-GB">
                <a:solidFill>
                  <a:srgbClr val="FF0000"/>
                </a:solidFill>
              </a:rPr>
              <a:t>pip</a:t>
            </a:r>
            <a:r>
              <a:rPr lang="en-GB"/>
              <a:t>, easyinstall, pdb, venv, 2to3, pydoc, tabnanny</a:t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PyPi (aka the "Cheese shop")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Package Index with over 235K packages, accessed by "pip"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Anaconda/Miniconda (Very large distribution with 100's addons)</a:t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Addon tools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ipython/Jupyter notebooks</a:t>
            </a:r>
            <a:endParaRPr/>
          </a:p>
          <a:p>
            <a:pPr indent="-173355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GB"/>
              <a:t>Spyder (IDE)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Virtualenv (or use built-in "-m venv")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Pipx (Creates self contained tool installs)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Zen of Python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18750" y="2395833"/>
            <a:ext cx="35649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Long time Pythoneer Tim Peters succinctly channels the BDFL’s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Guiding principles for Python's design into 20 aphorisms, only 19 of which have been written down: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Beautiful is better than ugly.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Explicit is better than implicit.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Simple is better than complex.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Complex is better than complicated.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Flat is better than nested.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Sparse is better than dense.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Readability counts.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Special cases aren't special enough to break the rules.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Although practicality beats purity.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399342" y="2000000"/>
            <a:ext cx="4023000" cy="6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46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should never pass silently.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 explicitly silenced.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face of ambiguity, refuse the temptation to guess.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should be one-- and preferably only one --obvious way to do it.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that way may not be obvious at first unless you're Dutch.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is better than never.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never is often better than *right* now.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implementation is hard to explain, it's a bad idea.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implementation is easy to explain, it may be a good idea.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Namespaces are one honking great idea -- let's do more of those!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Install Anaconda or Python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18750" y="1994725"/>
            <a:ext cx="8108100" cy="6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Download from:</a:t>
            </a:r>
            <a:endParaRPr sz="27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 u="sng">
                <a:solidFill>
                  <a:schemeClr val="hlink"/>
                </a:solidFill>
                <a:hlinkClick r:id="rId3"/>
              </a:rPr>
              <a:t>https://www.python.org/downloads/release/python-380/</a:t>
            </a:r>
            <a:endParaRPr sz="22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/>
              <a:t>Or </a:t>
            </a:r>
            <a:r>
              <a:rPr lang="en-GB" sz="2300" u="sng">
                <a:solidFill>
                  <a:schemeClr val="hlink"/>
                </a:solidFill>
                <a:hlinkClick r:id="rId4"/>
              </a:rPr>
              <a:t>https://www.anaconda.com/download/</a:t>
            </a:r>
            <a:r>
              <a:rPr lang="en-GB" sz="2300"/>
              <a:t> </a:t>
            </a:r>
            <a:endParaRPr sz="23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/>
              <a:t>Or install minimal: </a:t>
            </a:r>
            <a:r>
              <a:rPr lang="en-GB" sz="2300" u="sng">
                <a:solidFill>
                  <a:schemeClr val="hlink"/>
                </a:solidFill>
                <a:highlight>
                  <a:srgbClr val="FFFF00"/>
                </a:highlight>
                <a:hlinkClick r:id="rId5"/>
              </a:rPr>
              <a:t>https://docs.conda.io/en/latest/miniconda.html</a:t>
            </a:r>
            <a:r>
              <a:rPr lang="en-GB" sz="2300">
                <a:highlight>
                  <a:srgbClr val="FFFF00"/>
                </a:highlight>
              </a:rPr>
              <a:t> </a:t>
            </a:r>
            <a:endParaRPr sz="23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GB" sz="2300"/>
              <a:t>Note: installing with dual x login means that administrator install is preferred.</a:t>
            </a:r>
            <a:endParaRPr i="1" sz="2300"/>
          </a:p>
          <a:p>
            <a:pPr indent="-28575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GB" sz="2700"/>
              <a:t>Select latest version 3+ package.</a:t>
            </a:r>
            <a:endParaRPr sz="2700"/>
          </a:p>
          <a:p>
            <a:pPr indent="-26035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Most new programmers should use latest Python 3.</a:t>
            </a:r>
            <a:endParaRPr sz="2300"/>
          </a:p>
          <a:p>
            <a:pPr indent="-26035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Python 2 still around and Python 2.7 version is the best bridge to version 3.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3558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Recommended other packages:</a:t>
            </a:r>
            <a:endParaRPr sz="2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GB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conda install jupyter pandas matplotlib</a:t>
            </a:r>
            <a:endParaRPr sz="2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GB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for %i in (jupyter,pandas,matplotlib) do pip install %i</a:t>
            </a: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300"/>
              <a:t>Anaconda the Python distribution</a:t>
            </a:r>
            <a:endParaRPr sz="43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Anaconda is the most popular Data Science Python (and 'R')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Full Anaconda is rather bloated and Miniconda is much smaller.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"Conda" is a distribution and package management system containing 1000+ popular modules for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Some notable packages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Jupyter (notebooks)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pandas (data analysis)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matplotlib (charting - can be difficult to install with pip)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xlsxwriter (Excel file creation)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flask (lightweight web framework)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689500" y="52161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REF: Anaconda setup tips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9469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Initializing shells: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[path to anaconda]\condabin\conda init --all</a:t>
            </a:r>
            <a:endParaRPr sz="2100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0981"/>
              <a:buNone/>
            </a:pPr>
            <a:r>
              <a:rPr i="1" lang="en-GB" sz="1983"/>
              <a:t>(Note that uninstall does not always clean this up)</a:t>
            </a:r>
            <a:endParaRPr sz="1983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Activating an environment: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conda activate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[env]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To upgrade run the "Anaconda Prompt" and type: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update conda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update anaconda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To upgrade Anaconda Python for example from 3.7 =&gt; 3.8: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install python=3.8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Clean up old Anaconda packages from prompt using::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clean -a --dry-run</a:t>
            </a:r>
            <a:endParaRPr sz="2100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clean -a -y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Rebuild Anaconda Start menu::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4719"/>
              <a:buNone/>
            </a:pPr>
            <a:r>
              <a:rPr lang="en-GB" sz="1683">
                <a:latin typeface="Courier New"/>
                <a:ea typeface="Courier New"/>
                <a:cs typeface="Courier New"/>
                <a:sym typeface="Courier New"/>
              </a:rPr>
              <a:t>&gt; "C:\Anaconda3\pythonw.exe" "C:\Anaconda3\Lib\_nsis.py" mkmenus</a:t>
            </a:r>
            <a:endParaRPr sz="1683">
              <a:latin typeface="Courier New"/>
              <a:ea typeface="Courier New"/>
              <a:cs typeface="Courier New"/>
              <a:sym typeface="Courier New"/>
            </a:endParaRPr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800"/>
              <a:t>Setting default Anaconda environment</a:t>
            </a:r>
            <a:endParaRPr sz="3800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18750" y="2395823"/>
            <a:ext cx="77625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Configure anaconda to activate base (does not seem to work):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config --set auto_activate_base true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Alternative hack is to create your own launch script, e.g. condaenv.bat: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@call "C:\Miniconda3\condabin\conda_hook.bat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@conda activate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Setup the cmd registry to autorun your batch file (may need overwriting):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[HKEY_CURRENT_USER\Software\Microsoft\Command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AutoRun = "&lt;path to your bat file&gt;"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50" y="6153925"/>
            <a:ext cx="7762499" cy="227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0" y="118241"/>
            <a:ext cx="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Python =&gt; Windows integration tips</a:t>
            </a:r>
            <a:endParaRPr sz="4000"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618750" y="1925000"/>
            <a:ext cx="7762500" cy="6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dual account is a real challenge for python &amp; library installs.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You may need to check the settings below in both normal accounts and your &lt;name&gt;x account.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There is a launcher included in python 3.3+ (but not Anaconda).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Type "py" from command line to check if installed.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Get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https://bitbucket.org/vinay.sajip/pylauncher/downloads/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Try setting PYLAUNCH_DEBUG=1 in the environment to debug launcher issues.</a:t>
            </a:r>
            <a:endParaRPr/>
          </a:p>
          <a:p>
            <a:pPr indent="-241934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Within explorer right click any ".py" file and choose program as default to associate with the correct py.exe (in windows directory) or python.exe (in miniconda directory).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Checking associations to enable click and run etc: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assoc | findstr -i python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ftype | findstr -i python</a:t>
            </a:r>
            <a:endParaRPr sz="2300"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Setting file type (as admin):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ftype &lt;specification&gt; as per example: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Python.ArchiveFile="C:\WINDOWS\py.exe"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Python.CompiledFile="C:\WINDOWS\py.exe"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Python.NoConArchiveFile="C:\WINDOWS\pyw.exe"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Python.NoConFile="C:\WINDOWS\pyw.exe" "%L" %*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First steps into the REPL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/>
              <a:t>(Read, Eval, Print Loop)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618750" y="2341875"/>
            <a:ext cx="7762500" cy="6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3047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5050"/>
              <a:t>From a command prompt type (or try the pylauncher "py"):</a:t>
            </a:r>
            <a:endParaRPr sz="505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&gt; python</a:t>
            </a:r>
            <a:endParaRPr/>
          </a:p>
          <a:p>
            <a:pPr indent="-3047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5050"/>
              <a:t>Once you have a python prompt, try these commands:</a:t>
            </a:r>
            <a:endParaRPr sz="5050"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1+2*3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 'Hello World!'  # This would work under python2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print('Hello World!') # Parenthesis needed for Python3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 = 'Fred'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greet = "Hello " + name + ', how are you?'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print(greet)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 = input('Enter your name?’)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print(f'Hello {name.upper()}!')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help()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import sys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sys.version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sys.prefix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sys.executable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import this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Student system preparation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Install Git for windows: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400"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Install Miniconda: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https://docs.conda.io/en/latest/miniconda.html</a:t>
            </a:r>
            <a:endParaRPr sz="2400"/>
          </a:p>
          <a:p>
            <a:pPr indent="-3581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At time of writing use python 3.8.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Install as administrator for all users.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Install in C:\miniconda3 (</a:t>
            </a:r>
            <a:r>
              <a:rPr b="1" lang="en-GB" sz="2400" u="sng">
                <a:solidFill>
                  <a:srgbClr val="FF0000"/>
                </a:solidFill>
              </a:rPr>
              <a:t>not</a:t>
            </a:r>
            <a:r>
              <a:rPr lang="en-GB" sz="2400">
                <a:solidFill>
                  <a:srgbClr val="FF0000"/>
                </a:solidFill>
              </a:rPr>
              <a:t> into </a:t>
            </a: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sz="2400">
                <a:solidFill>
                  <a:srgbClr val="FF0000"/>
                </a:solidFill>
              </a:rPr>
              <a:t>rogramdata).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Do not tick to add to path.</a:t>
            </a:r>
            <a:endParaRPr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Make sure </a:t>
            </a:r>
            <a:r>
              <a:rPr lang="en-GB" sz="2400">
                <a:solidFill>
                  <a:srgbClr val="FF0000"/>
                </a:solidFill>
              </a:rPr>
              <a:t>register as the </a:t>
            </a:r>
            <a:r>
              <a:rPr lang="en-GB">
                <a:solidFill>
                  <a:srgbClr val="FF0000"/>
                </a:solidFill>
              </a:rPr>
              <a:t>system </a:t>
            </a:r>
            <a:r>
              <a:rPr lang="en-GB" sz="2400">
                <a:solidFill>
                  <a:srgbClr val="FF0000"/>
                </a:solidFill>
              </a:rPr>
              <a:t>python is ticked.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Once installed from an admin "Anaconda prompt" (In the start menu) install the following:</a:t>
            </a:r>
            <a:endParaRPr sz="2400">
              <a:solidFill>
                <a:srgbClr val="FF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install jupyter pandas matplotlib</a:t>
            </a:r>
            <a:endParaRPr sz="2100"/>
          </a:p>
          <a:p>
            <a:pPr indent="-35814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Then run the following as both a</a:t>
            </a:r>
            <a:r>
              <a:rPr lang="en-GB">
                <a:solidFill>
                  <a:srgbClr val="FF0000"/>
                </a:solidFill>
              </a:rPr>
              <a:t>t both an</a:t>
            </a:r>
            <a:r>
              <a:rPr lang="en-GB" sz="2400">
                <a:solidFill>
                  <a:srgbClr val="FF0000"/>
                </a:solidFill>
              </a:rPr>
              <a:t> admin and your own user conda prompt:</a:t>
            </a:r>
            <a:endParaRPr sz="2400">
              <a:solidFill>
                <a:srgbClr val="FF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init --all</a:t>
            </a:r>
            <a:endParaRPr sz="2100"/>
          </a:p>
          <a:p>
            <a:pPr indent="-35814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This last action will setup the command shells</a:t>
            </a:r>
            <a:r>
              <a:rPr lang="en-GB"/>
              <a:t> to have C:\Miniconda3\condabin in the search path.</a:t>
            </a:r>
            <a:endParaRPr sz="2400"/>
          </a:p>
          <a:p>
            <a:pPr indent="-3581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You should now be able to issue “conda” commands from any prompt</a:t>
            </a:r>
            <a:r>
              <a:rPr lang="en-GB"/>
              <a:t>: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activate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Code block indentation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Unlike many other languages which are delimited, e.g. Javascript: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if (hour &lt; 18) 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greeting = "Good day"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console.log(greeting)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isn’t delimited and uses indentation to separate code blocks: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if age &lt; 18: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print('You cannot drink’)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if age == 17: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print('But you can drive')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print('You can drink and drive')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print('But you must not, "drink and drive"')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Can be spaces or tabs </a:t>
            </a:r>
            <a:r>
              <a:rPr b="1" lang="en-GB" u="sng">
                <a:solidFill>
                  <a:srgbClr val="FF0000"/>
                </a:solidFill>
              </a:rPr>
              <a:t>but must be consistent</a:t>
            </a:r>
            <a:r>
              <a:rPr lang="en-GB"/>
              <a:t> (Tabnanny is a tool to fix indentation issues).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 exit the REPL on Windows type Ctrl-Z &lt;enter&gt;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Unix type Ctrl-D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Or type "exit()"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Creating a hello world script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At command prompt create a script file: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Notepad hello.py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Type &amp; save the following code into notepad or another editor being careful to use consistent spacing </a:t>
            </a:r>
            <a:r>
              <a:rPr lang="en-GB" sz="2800"/>
              <a:t>&lt;Tab&gt; or &lt;Spaces&gt; for each indent: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def greet(name=None):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if not name: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    name = 'World'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text = 'Hello ' + name + '!'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print(text)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answer = input('What is your name? ')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greet(answer)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 run the script from the command line: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9565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 python hello.py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9565"/>
              <a:buNone/>
            </a:pPr>
            <a:r>
              <a:rPr lang="en-GB" sz="2300"/>
              <a:t>(you may need to “conda activate” first)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618750" y="1231125"/>
            <a:ext cx="6852900" cy="4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01015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Install and start “Thonny”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https://thonny.org/</a:t>
            </a:r>
            <a:r>
              <a:rPr lang="en-GB"/>
              <a:t>)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Create a new file and type the same code from previous page into the Thonny editor and save as “greet1.py” into the pytut directory.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Ensure tick is on for View =&gt; Variables &amp; shell.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Start the code with Run =&gt; Debug (faster).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Use keys F6 – step over,  F7 – step into.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Once more but use, Ctrl+F5, Debug (nicer).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Observe the variables and shell output.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What happens if you move the function to the end of the script?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Why does it error (see the assistant)?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Advanced: try stepping countdown.py and factor.py (in thonny dir)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7395" y="5066026"/>
            <a:ext cx="4613899" cy="38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REF: Python Naming Conventions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618750" y="239583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 u="sng"/>
              <a:t>General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Avoid using names that are too general or too wordy. Strike a good balance between the two.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Bad: data_structure, my_list, info_map, dictionary_for_the_purpose_of_storing_data_representing_word_definitions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Good: user_profile, menu_options, word_definitions</a:t>
            </a:r>
            <a:endParaRPr sz="1600"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Don’t be a jackass and name things “O”, “l”, or “I”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When using CamelCase names, capitalize all letters of an abbreviation (e.g. HTTPserver)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 u="sng"/>
              <a:t>Packages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Package names should be all lower case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When multiple words are needed, an underscore should separate them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It is usually preferable to stick to 1 word names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4500000" y="240219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names should be all lower case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multiple words are needed, an underscore should separate them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usually preferable to stick to 1 word names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names should follow the UpperCaseCamelCase convention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Python’s built-in classes, however are typically lowercase words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classes should end in “Error”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(module-level) Variables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variables should be all lowercase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global variable name should be separated by an underscore</a:t>
            </a:r>
            <a:endParaRPr/>
          </a:p>
          <a:p>
            <a:pPr indent="-133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REF: Python Naming Conventions (2)</a:t>
            </a:r>
            <a:endParaRPr sz="4000"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618750" y="239583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u="sng"/>
              <a:t>Instance Variables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Instance variable names should be all lower case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Words in an instance variable name should be separated by an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Non-public instance variables should begin with a single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an instance name needs to be mangled, two underscores may begin its name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u="sng"/>
              <a:t>Methods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Method names should be all lower case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Words in an method name should be separated by an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Non-public method should begin with a single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a method name needs to be mangled, two underscores may begin its name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4500000" y="240219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Arguments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methods should have their first argument named ‘self’.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methods should have their first argument named ‘cls’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names should be all lower case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function name should be separated by an underscore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names must be fully capitalized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constant name should be separated by an underscore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iPython (Interactive Python)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Provides an enhanced python REPL (Read Eval Print Loop) with syntax highlighting and auto completion.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Miniconda users may need to install with "conda install jupyter"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From a command prompt start with "ipython"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? = Help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%quickref = Reference of all ipython syntax/magics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help() = Python interactive help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&lt;tab&gt; completion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&lt;command&gt;? | ?&lt;command&gt; = Object introspection and help (docstring)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! = to run shell commands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%magic and %%magic  (%timeit)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Try some of the previous python commands.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Ctrl-Z does not work - try "exit"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en-GB">
                <a:solidFill>
                  <a:srgbClr val="FF0000"/>
                </a:solidFill>
              </a:rPr>
              <a:t>Fix: Revert from version 3.0.8: conda install prompt_toolkit=2.0.10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618750" y="479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Jupyter (iPython) notebook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556975" y="1490225"/>
            <a:ext cx="78861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Jupyter is the newer language agnostic frontend.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Built upon iPython to provide a web application.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Great for coding and documentation at the same time.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From Anaconda menu start the "Jupyter notebook" or at your “pytut” command prompt type "jupyter notebook".</a:t>
            </a:r>
            <a:endParaRPr/>
          </a:p>
          <a:p>
            <a:pPr indent="-24002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that CWD is %USERPROFILE% directory unless you use CLI.</a:t>
            </a:r>
            <a:endParaRPr/>
          </a:p>
          <a:p>
            <a:pPr indent="-24002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Miniconda users may need to install with "conda install jupyter"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Once opened a New=&gt;Python3 notebook you can rename from "Untitled" to "#Scrap"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Exercise: Go through the notebook tour (in the help menu).</a:t>
            </a:r>
            <a:endParaRPr/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777238" y="5320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{B5F15346-4FE3-4CA1-A91C-7185F4E85D27}</a:tableStyleId>
              </a:tblPr>
              <a:tblGrid>
                <a:gridCol w="3129625"/>
                <a:gridCol w="4315900"/>
              </a:tblGrid>
              <a:tr h="266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/>
                        <a:t>&lt;ESC&gt; </a:t>
                      </a:r>
                      <a:r>
                        <a:rPr lang="en-GB" sz="2200" u="none" cap="none" strike="noStrike"/>
                        <a:t>= command mode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&lt;Enter&gt; </a:t>
                      </a:r>
                      <a:r>
                        <a:rPr lang="en-GB" sz="2200"/>
                        <a:t>=  edit mode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200"/>
                        <a:t>&lt;shift&gt;+&lt;enter&gt; </a:t>
                      </a:r>
                      <a:r>
                        <a:rPr lang="en-GB" sz="2200"/>
                        <a:t>= run cell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A</a:t>
                      </a:r>
                      <a:r>
                        <a:rPr lang="en-GB" sz="2200"/>
                        <a:t> = create cell above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B </a:t>
                      </a:r>
                      <a:r>
                        <a:rPr lang="en-GB" sz="2200"/>
                        <a:t>= create cell below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DD</a:t>
                      </a:r>
                      <a:r>
                        <a:rPr lang="en-GB" sz="2200"/>
                        <a:t> = delete cell</a:t>
                      </a:r>
                      <a:endParaRPr sz="1600"/>
                    </a:p>
                  </a:txBody>
                  <a:tcPr marT="60000" marB="60000" marR="51300" marL="5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200"/>
                        <a:t>H</a:t>
                      </a:r>
                      <a:r>
                        <a:rPr lang="en-GB" sz="2200"/>
                        <a:t> = help 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GB" sz="2200"/>
                        <a:t>M = set cell to markdown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L</a:t>
                      </a:r>
                      <a:r>
                        <a:rPr lang="en-GB" sz="2200"/>
                        <a:t> = Toggle line numbers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&lt;shift&gt;+&lt;tab&gt; </a:t>
                      </a:r>
                      <a:r>
                        <a:rPr lang="en-GB" sz="2200"/>
                        <a:t>= Show parameter help (doc string)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! </a:t>
                      </a:r>
                      <a:r>
                        <a:rPr lang="en-GB" sz="2200"/>
                        <a:t>= to run shell commands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%magic </a:t>
                      </a:r>
                      <a:r>
                        <a:rPr lang="en-GB" sz="2200"/>
                        <a:t>and </a:t>
                      </a:r>
                      <a:r>
                        <a:rPr b="1" lang="en-GB" sz="2200"/>
                        <a:t>%%magic</a:t>
                      </a:r>
                      <a:endParaRPr sz="1600"/>
                    </a:p>
                  </a:txBody>
                  <a:tcPr marT="60000" marB="60000" marR="51300" marL="513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Jupyter Architecture</a:t>
            </a:r>
            <a:endParaRPr/>
          </a:p>
        </p:txBody>
      </p:sp>
      <p:pic>
        <p:nvPicPr>
          <p:cNvPr descr="Architecture — Jupyter Documentation 4.1.1 alpha documentation" id="257" name="Google Shape;2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25" y="1641975"/>
            <a:ext cx="7643350" cy="431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/>
          <p:nvPr/>
        </p:nvSpPr>
        <p:spPr>
          <a:xfrm>
            <a:off x="618750" y="5952674"/>
            <a:ext cx="80199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to set a particular browser for your jupyter notebooks: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CMD prompt run: "jupyter notebook --generate-config"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following line in resultant file: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c.NotebookApp.browser = '"C:\\Program Files (x86)\\Microsoft\\Edge\\Application\\msedge.exe" %s'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Google colaboratory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What is "Colab"?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It's Jupyter in the cloud and much more...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Best let google explain: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After this course I would recommend trying "</a:t>
            </a:r>
            <a:r>
              <a:rPr lang="en-GB">
                <a:solidFill>
                  <a:srgbClr val="FF0000"/>
                </a:solidFill>
              </a:rPr>
              <a:t>Machine learning crash course</a:t>
            </a:r>
            <a:r>
              <a:rPr lang="en-GB"/>
              <a:t>" from the Colabs intro notebook.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2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Language fundamentals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Into the interactive tutorial notebooks...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PyTut2_Types notebook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alternative preparation (do not use)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18750" y="2054100"/>
            <a:ext cx="7762500" cy="6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Install Git for windows: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400"/>
          </a:p>
          <a:p>
            <a:pPr indent="-2743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Install Python 3.8 (as admin):</a:t>
            </a:r>
            <a:endParaRPr/>
          </a:p>
          <a:p>
            <a:pPr indent="-26098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700" u="sng">
                <a:solidFill>
                  <a:schemeClr val="hlink"/>
                </a:solidFill>
                <a:hlinkClick r:id="rId4"/>
              </a:rPr>
              <a:t>https://www.python.org/downloads/release/python-388/</a:t>
            </a:r>
            <a:r>
              <a:rPr lang="en-GB" sz="1700"/>
              <a:t> </a:t>
            </a:r>
            <a:r>
              <a:rPr lang="en-GB" sz="2000"/>
              <a:t>(Windows installer 64-bit at the bottom)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GB" sz="2000">
                <a:solidFill>
                  <a:srgbClr val="FF0000"/>
                </a:solidFill>
              </a:rPr>
              <a:t>Install into directory: C:\python38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GB" sz="2000">
                <a:solidFill>
                  <a:srgbClr val="FF0000"/>
                </a:solidFill>
              </a:rPr>
              <a:t>Add following to your system path (if you miss installer question):</a:t>
            </a:r>
            <a:endParaRPr/>
          </a:p>
          <a:p>
            <a:pPr indent="-2590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GB" sz="1600">
                <a:solidFill>
                  <a:srgbClr val="FF0000"/>
                </a:solidFill>
              </a:rPr>
              <a:t>C:\python38</a:t>
            </a:r>
            <a:endParaRPr/>
          </a:p>
          <a:p>
            <a:pPr indent="-2590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GB" sz="1600">
                <a:solidFill>
                  <a:srgbClr val="FF0000"/>
                </a:solidFill>
              </a:rPr>
              <a:t>C:\python38\Scripts</a:t>
            </a:r>
            <a:endParaRPr/>
          </a:p>
          <a:p>
            <a:pPr indent="-2743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From a command prompt test if python is working: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python&lt;enter&gt;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exit()&lt;enter&gt;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pip install jupyter pandas matplotlib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3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Loops, functions, Classes, etc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Into the interactive tutorial notebooks...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PyTut3_LoopsFunctionsClasses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https://github.com/mrkbutty/PythonTutButty02.git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4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Vscode editor &amp; Namespaces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VScode Exercise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Ensure GIT for windows is installed: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Install VScode as your development environment: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Install recommended VScode extensions: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Python, Pylance, Material Icons, (Docker if adventurous)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Go through the VScode python intro tutorial: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https://code.visualstudio.com/docs/python/python-tutorial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618750" y="97092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Namespaces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3891505" y="2218751"/>
            <a:ext cx="4809600" cy="5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GB"/>
              <a:t>Open the new PythonTutButty02 folder in vscode</a:t>
            </a:r>
            <a:endParaRPr i="1"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LEGB</a:t>
            </a:r>
            <a:r>
              <a:rPr lang="en-GB"/>
              <a:t> stand for </a:t>
            </a:r>
            <a:r>
              <a:rPr b="1" lang="en-GB"/>
              <a:t>Local, Enclosing, Global, and Built-in</a:t>
            </a:r>
            <a:r>
              <a:rPr lang="en-GB"/>
              <a:t> scopes: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Local (or function) scope </a:t>
            </a:r>
            <a:r>
              <a:rPr lang="en-GB"/>
              <a:t>is the code block or body of any Python function or lambda expression. This Python scope contains the names that you define inside the function.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Enclosing (or nonlocal) scope</a:t>
            </a:r>
            <a:r>
              <a:rPr lang="en-GB"/>
              <a:t> is a special scope that only exists for nested functions.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Global (or module) scope</a:t>
            </a:r>
            <a:r>
              <a:rPr lang="en-GB"/>
              <a:t> is the top-most scope in a Python program, script, or module.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Built-in scope </a:t>
            </a:r>
            <a:r>
              <a:rPr lang="en-GB"/>
              <a:t>is a special Python scope that contains names such as keywords, functions, exceptions, and other attributes that are built into Python. 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25" y="3365300"/>
            <a:ext cx="3735876" cy="43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https://github.com/mrkbutty/PythonTutButty03.git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Open the new PythonTutButty03 folder in vscode</a:t>
            </a:r>
            <a:endParaRPr sz="32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5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Files &amp; First CLI programs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PyTut5_Files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CLI programs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Quick to develop.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If you follow a sensible structure can easily be included in web &amp; GUI apps.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Good CLI program structure: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If __name__=='__main__' to call cli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cli function parses and handles CLI arguments.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Separate functions with main processing functionality.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Separate functions to render the output (text, html, etc).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It can be a good idea for render functions to return strings and only print when the format is 'text'.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Debugging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52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Don't use print statements! Unless you have to ☺ (prefer a debug output option)</a:t>
            </a:r>
            <a:endParaRPr/>
          </a:p>
          <a:p>
            <a:pPr indent="-2552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Many IDE have built in debuggers.</a:t>
            </a:r>
            <a:endParaRPr/>
          </a:p>
          <a:p>
            <a:pPr indent="-2552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Running a script from command line with the debugger: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 python -m pdb -c continue myscript.py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/>
              <a:t>Or put one of these into a script to break into pdb: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import pdb; pdb.set_trace()   # &lt; python 3.7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breakpoint()  # Python 3.7+</a:t>
            </a:r>
            <a:endParaRPr sz="2400"/>
          </a:p>
          <a:p>
            <a:pPr indent="-2590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/>
              <a:t>PDB Quick Ref: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h(elp) [command]</a:t>
            </a:r>
            <a:r>
              <a:rPr lang="en-GB" sz="2800"/>
              <a:t> = help.</a:t>
            </a:r>
            <a:r>
              <a:rPr b="1" lang="en-GB" sz="2800"/>
              <a:t> 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p(rint) &lt;expr&gt;</a:t>
            </a:r>
            <a:r>
              <a:rPr lang="en-GB" sz="2800"/>
              <a:t> = print expression.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pp</a:t>
            </a:r>
            <a:r>
              <a:rPr lang="en-GB" sz="2800"/>
              <a:t> </a:t>
            </a:r>
            <a:r>
              <a:rPr b="1" lang="en-GB" sz="2800"/>
              <a:t>&lt;expr&gt;</a:t>
            </a:r>
            <a:r>
              <a:rPr lang="en-GB" sz="2800"/>
              <a:t> = pretty-print expression (good for long lists etc).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l(ist) [first [,last] | .] </a:t>
            </a:r>
            <a:r>
              <a:rPr lang="en-GB" sz="2800"/>
              <a:t>= list lines or '.' for current position.  </a:t>
            </a:r>
            <a:r>
              <a:rPr b="1" lang="en-GB" sz="2800">
                <a:solidFill>
                  <a:srgbClr val="FF0000"/>
                </a:solidFill>
              </a:rPr>
              <a:t>("l." is your friend)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ll</a:t>
            </a:r>
            <a:r>
              <a:rPr lang="en-GB" sz="2800"/>
              <a:t> = long list current function or frame.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n(ext)</a:t>
            </a:r>
            <a:r>
              <a:rPr lang="en-GB" sz="2800"/>
              <a:t> = execute until next.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s(tep)</a:t>
            </a:r>
            <a:r>
              <a:rPr lang="en-GB" sz="2800"/>
              <a:t> = execute and step into.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unt</a:t>
            </a:r>
            <a:r>
              <a:rPr lang="en-GB" sz="2800"/>
              <a:t> &lt;line&gt; = execuate up</a:t>
            </a:r>
            <a:endParaRPr/>
          </a:p>
          <a:p>
            <a:pPr indent="-2590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/>
              <a:t>Exercise: Try the VScode debugger!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6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Pandas etc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PyTut6_Pandas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Vscode &amp; Thonny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08700" y="2395825"/>
            <a:ext cx="5070000" cy="370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27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Install Vscode: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-251459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Use the stable build.</a:t>
            </a:r>
            <a:endParaRPr/>
          </a:p>
          <a:p>
            <a:pPr indent="-251459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And install extensions for python &amp; pylance.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527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Install Thonny: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https://thonny.org/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075" y="1770704"/>
            <a:ext cx="3105150" cy="56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0300" y="6102924"/>
            <a:ext cx="2794150" cy="1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Zip module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program to open zip file xxx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List the contents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Find a certain file yyy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Get the file contents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Search lines containing zzz and output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Change previous regex program to make a zip file containing the csv file.  Go direct from memory to file or from intermediate csv file.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Pandas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Read the previous csv file out of the zipfile into a Dataframe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Average the columns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Output to Excel</a:t>
            </a:r>
            <a:endParaRPr/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Change the previous Regex program to output an excel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Change the Pandas program to read either a csv or an excel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Other reading &amp; projects</a:t>
            </a:r>
            <a:endParaRPr/>
          </a:p>
        </p:txBody>
      </p:sp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22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</a:t>
            </a:r>
            <a:r>
              <a:rPr lang="en-GB"/>
              <a:t> </a:t>
            </a:r>
            <a:endParaRPr/>
          </a:p>
          <a:p>
            <a:pPr indent="-2222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4"/>
              </a:rPr>
              <a:t>https://realpython.com/python-application-layouts/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5"/>
              </a:rPr>
              <a:t>https://dbader.org/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6"/>
              </a:rPr>
              <a:t>https://github.com/vinta/awesome-python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7"/>
              </a:rPr>
              <a:t>https://pythonawesome.com/</a:t>
            </a:r>
            <a:endParaRPr sz="2700"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8"/>
              </a:rPr>
              <a:t>https://www.streamlit.io/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9"/>
              </a:rPr>
              <a:t>https://wooey.readthedocs.io/en/latest/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10"/>
              </a:rPr>
              <a:t>https://github.com/man-group/dtale</a:t>
            </a:r>
            <a:endParaRPr sz="27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Install problems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76250" y="1078225"/>
            <a:ext cx="77625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Maybe carbon black or Windows security: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00" y="1572837"/>
            <a:ext cx="3169375" cy="585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2500" y="2882919"/>
            <a:ext cx="2112125" cy="24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4686" y="1572788"/>
            <a:ext cx="4673813" cy="25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5276" y="6119563"/>
            <a:ext cx="3789300" cy="2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6334" y="6798105"/>
            <a:ext cx="1498300" cy="170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7675" y="3872500"/>
            <a:ext cx="4080125" cy="23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https://github.com/mrkbutty/PythonTutButty01.git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Welcome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I'm not an experienced teacher.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remote aspect of this course will likely be challenging.</a:t>
            </a:r>
            <a:endParaRPr/>
          </a:p>
          <a:p>
            <a:pPr indent="-21717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GB">
                <a:solidFill>
                  <a:srgbClr val="FF0000"/>
                </a:solidFill>
              </a:rPr>
              <a:t>So </a:t>
            </a:r>
            <a:r>
              <a:rPr b="1" lang="en-GB" u="sng">
                <a:solidFill>
                  <a:srgbClr val="FF0000"/>
                </a:solidFill>
              </a:rPr>
              <a:t>please</a:t>
            </a:r>
            <a:r>
              <a:rPr b="1" lang="en-GB">
                <a:solidFill>
                  <a:srgbClr val="FF0000"/>
                </a:solidFill>
              </a:rPr>
              <a:t> give feedback and ask questions as we go.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When &amp; how long would you like to break for lunch?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Let me know when you want or need a break?</a:t>
            </a:r>
            <a:endParaRPr/>
          </a:p>
          <a:p>
            <a:pPr indent="-6413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About me &amp; you: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Your favourite learning technique (book, classroom, video, etc)? 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Python experience?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Other programming experience?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Why you want to learn Python and what you might use it for?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Intro to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Installation and setup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First steps with Repl, Scripts, </a:t>
            </a:r>
            <a:r>
              <a:rPr lang="en-GB"/>
              <a:t>Thonny and into </a:t>
            </a:r>
            <a:r>
              <a:rPr lang="en-GB"/>
              <a:t> Jupyter (iPython)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Core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Modules &amp; namespaces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Editors and IDE's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First standalone CLI programs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Advanced Python (files, regex, zip files, pandas, excel)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1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Introduction, installation &amp; first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