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4dec408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4dec408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this is showing us is that out of all of the trips taken for both members and </a:t>
            </a:r>
            <a:r>
              <a:rPr lang="en"/>
              <a:t>casual users what percentage of the trips was the docked bike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Things to note</a:t>
            </a:r>
            <a:endParaRPr/>
          </a:p>
          <a:p>
            <a:pPr indent="-298450" lvl="0" marL="457200" rtl="0" algn="l">
              <a:spcBef>
                <a:spcPts val="0"/>
              </a:spcBef>
              <a:spcAft>
                <a:spcPts val="0"/>
              </a:spcAft>
              <a:buSzPts val="1100"/>
              <a:buChar char="-"/>
            </a:pPr>
            <a:r>
              <a:rPr lang="en"/>
              <a:t>This was the only bike from April 2020 - July 2020</a:t>
            </a:r>
            <a:endParaRPr/>
          </a:p>
          <a:p>
            <a:pPr indent="-298450" lvl="0" marL="457200" rtl="0" algn="l">
              <a:spcBef>
                <a:spcPts val="0"/>
              </a:spcBef>
              <a:spcAft>
                <a:spcPts val="0"/>
              </a:spcAft>
              <a:buSzPts val="1100"/>
              <a:buChar char="-"/>
            </a:pPr>
            <a:r>
              <a:rPr lang="en"/>
              <a:t>Once the Electric bike was introduced in Aug 2020 the docked bikes dropped to be just over half of the used biks for members and a little bit more for casual users.</a:t>
            </a:r>
            <a:endParaRPr/>
          </a:p>
          <a:p>
            <a:pPr indent="-298450" lvl="0" marL="457200" rtl="0" algn="l">
              <a:spcBef>
                <a:spcPts val="0"/>
              </a:spcBef>
              <a:spcAft>
                <a:spcPts val="0"/>
              </a:spcAft>
              <a:buSzPts val="1100"/>
              <a:buChar char="-"/>
            </a:pPr>
            <a:r>
              <a:rPr lang="en"/>
              <a:t>In Dec 2020 the Classic bike came out and we can see a massive drop in docked bike usage that ends with less then 25% in 21 for casual users and at 0% for members.</a:t>
            </a:r>
            <a:endParaRPr/>
          </a:p>
          <a:p>
            <a:pPr indent="0" lvl="0" marL="0" rtl="0" algn="l">
              <a:spcBef>
                <a:spcPts val="0"/>
              </a:spcBef>
              <a:spcAft>
                <a:spcPts val="0"/>
              </a:spcAft>
              <a:buNone/>
            </a:pPr>
            <a:r>
              <a:rPr lang="en"/>
              <a:t>This would suggest that Members prefer the classic or electric bikes were the casual users will use what they can but do not prefer the docked bikes.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4dec4086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4dec4086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showing us the trip count for docked bikes.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b9ecf8b9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b9ecf8b9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this is showing us is if there was 100 docked bikes what percentage of them would be used by members or casual riders. As we can see in 2021 only casual riders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4dec408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4dec408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a7e1bfd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a7e1bfd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9ecf8b9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9ecf8b9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9ecf8b9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9ecf8b9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classic bike launched members </a:t>
            </a:r>
            <a:r>
              <a:rPr lang="en"/>
              <a:t>immediately</a:t>
            </a:r>
            <a:r>
              <a:rPr lang="en"/>
              <a:t> flocked to it. The fact that in the first month we are above 50% for members and have not gone below 50% in all of the time that it has been an option says alot. Even in March when as we have seen belore with the other bikes and how few total trips taken the </a:t>
            </a:r>
            <a:r>
              <a:rPr lang="en"/>
              <a:t>preferred bike was the classic for both members and casual users.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b9ecf8b9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b9ecf8b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thing to note here is just how many rides are being taken. We saw in the last slide how </a:t>
            </a:r>
            <a:r>
              <a:rPr lang="en"/>
              <a:t>especially</a:t>
            </a:r>
            <a:r>
              <a:rPr lang="en"/>
              <a:t> for members just how </a:t>
            </a:r>
            <a:r>
              <a:rPr lang="en"/>
              <a:t>consistently</a:t>
            </a:r>
            <a:r>
              <a:rPr lang="en"/>
              <a:t> popular this bike is. The jump from March to April from just about 0 trips to almost 150,000 and about 70,000 for members and casual users is amazing. It is aslo good to note that May and June have also seen an increase in total rides and it is very easy to predict that this trend will only </a:t>
            </a:r>
            <a:r>
              <a:rPr lang="en"/>
              <a:t>continue</a:t>
            </a:r>
            <a:r>
              <a:rPr lang="en"/>
              <a:t> into the peek summer months.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9ecf8b9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b9ecf8b9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4dec408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4dec408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e35217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e35217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b9ecf8b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b9ecf8b9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b9ecf8b9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b9ecf8b9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showing the total number of rides for the members for each month for 14 months. This is also showing us what type of bike they are using.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a7e1bfd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a7e1bfd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b9ecf8b9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b9ecf8b9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9ecf8b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9ecf8b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a7e1bfd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a7e1bfd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4dec4086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4dec4086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b9ecf8b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b9ecf8b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b9ecf8b9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b9ecf8b9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a0fbc3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a0fbc31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35217e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e35217e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ab641a0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ab641a0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4dec408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4dec408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e35217e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e35217e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true average. Take all of the trip ride times and add them up then </a:t>
            </a:r>
            <a:r>
              <a:rPr lang="en"/>
              <a:t>divide</a:t>
            </a:r>
            <a:r>
              <a:rPr lang="en"/>
              <a:t> by the total number of trips.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b9ecf8b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b9ecf8b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Median is the middle number if every trip is in order.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b9ecf8b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b9ecf8b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9ecf8b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b9ecf8b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9ecf8b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9ecf8b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going to show us what bikes are being used and by whom. This will show us how much each type of bike is used. This will allow us to </a:t>
            </a:r>
            <a:r>
              <a:rPr lang="en"/>
              <a:t>understand</a:t>
            </a:r>
            <a:r>
              <a:rPr lang="en"/>
              <a:t> what types of bikes we need to get more of and or what parts are going to be needed.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Cyclist</a:t>
            </a:r>
            <a:endParaRPr/>
          </a:p>
          <a:p>
            <a:pPr indent="0" lvl="0" marL="0" rtl="0" algn="ctr">
              <a:spcBef>
                <a:spcPts val="0"/>
              </a:spcBef>
              <a:spcAft>
                <a:spcPts val="0"/>
              </a:spcAft>
              <a:buNone/>
            </a:pPr>
            <a:r>
              <a:rPr lang="en" sz="3000"/>
              <a:t>Case Study</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John Sheppard </a:t>
            </a:r>
            <a:endParaRPr/>
          </a:p>
          <a:p>
            <a:pPr indent="0" lvl="0" marL="0" rtl="0" algn="l">
              <a:spcBef>
                <a:spcPts val="0"/>
              </a:spcBef>
              <a:spcAft>
                <a:spcPts val="0"/>
              </a:spcAft>
              <a:buNone/>
            </a:pPr>
            <a:r>
              <a:rPr lang="en"/>
              <a:t>Last Updated: July 1st,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pic>
        <p:nvPicPr>
          <p:cNvPr id="102" name="Google Shape;102;p22" title="Chart"/>
          <p:cNvPicPr preferRelativeResize="0"/>
          <p:nvPr/>
        </p:nvPicPr>
        <p:blipFill>
          <a:blip r:embed="rId3">
            <a:alphaModFix/>
          </a:blip>
          <a:stretch>
            <a:fillRect/>
          </a:stretch>
        </p:blipFill>
        <p:spPr>
          <a:xfrm>
            <a:off x="866025" y="445025"/>
            <a:ext cx="7576734" cy="4684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pic>
        <p:nvPicPr>
          <p:cNvPr id="107" name="Google Shape;107;p23" title="Chart"/>
          <p:cNvPicPr preferRelativeResize="0"/>
          <p:nvPr/>
        </p:nvPicPr>
        <p:blipFill>
          <a:blip r:embed="rId3">
            <a:alphaModFix/>
          </a:blip>
          <a:stretch>
            <a:fillRect/>
          </a:stretch>
        </p:blipFill>
        <p:spPr>
          <a:xfrm>
            <a:off x="772683" y="222513"/>
            <a:ext cx="7598631" cy="4698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229350" y="511350"/>
            <a:ext cx="3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Docked Bike</a:t>
            </a:r>
            <a:endParaRPr/>
          </a:p>
        </p:txBody>
      </p:sp>
      <p:sp>
        <p:nvSpPr>
          <p:cNvPr id="113" name="Google Shape;113;p24"/>
          <p:cNvSpPr txBox="1"/>
          <p:nvPr/>
        </p:nvSpPr>
        <p:spPr>
          <a:xfrm>
            <a:off x="229350" y="222767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Members </a:t>
            </a:r>
            <a:r>
              <a:rPr lang="en"/>
              <a:t>consistently</a:t>
            </a:r>
            <a:r>
              <a:rPr lang="en"/>
              <a:t> used over 50% </a:t>
            </a:r>
            <a:r>
              <a:rPr lang="en"/>
              <a:t>until</a:t>
            </a:r>
            <a:r>
              <a:rPr lang="en"/>
              <a:t> 2021 when they dropped to 0%</a:t>
            </a:r>
            <a:endParaRPr/>
          </a:p>
        </p:txBody>
      </p:sp>
      <p:sp>
        <p:nvSpPr>
          <p:cNvPr id="114" name="Google Shape;114;p24"/>
          <p:cNvSpPr txBox="1"/>
          <p:nvPr/>
        </p:nvSpPr>
        <p:spPr>
          <a:xfrm>
            <a:off x="229350" y="117262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Casual users got close to 50% in the summer months</a:t>
            </a:r>
            <a:endParaRPr/>
          </a:p>
        </p:txBody>
      </p:sp>
      <p:pic>
        <p:nvPicPr>
          <p:cNvPr id="115" name="Google Shape;115;p24" title="Chart"/>
          <p:cNvPicPr preferRelativeResize="0"/>
          <p:nvPr/>
        </p:nvPicPr>
        <p:blipFill>
          <a:blip r:embed="rId3">
            <a:alphaModFix/>
          </a:blip>
          <a:stretch>
            <a:fillRect/>
          </a:stretch>
        </p:blipFill>
        <p:spPr>
          <a:xfrm>
            <a:off x="4027650" y="794900"/>
            <a:ext cx="4811550" cy="29711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pic>
        <p:nvPicPr>
          <p:cNvPr id="120" name="Google Shape;120;p25" title="Chart"/>
          <p:cNvPicPr preferRelativeResize="0"/>
          <p:nvPr/>
        </p:nvPicPr>
        <p:blipFill>
          <a:blip r:embed="rId3">
            <a:alphaModFix/>
          </a:blip>
          <a:stretch>
            <a:fillRect/>
          </a:stretch>
        </p:blipFill>
        <p:spPr>
          <a:xfrm>
            <a:off x="772675" y="222512"/>
            <a:ext cx="7598652" cy="4698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pic>
        <p:nvPicPr>
          <p:cNvPr id="125" name="Google Shape;125;p26" title="Chart"/>
          <p:cNvPicPr preferRelativeResize="0"/>
          <p:nvPr/>
        </p:nvPicPr>
        <p:blipFill>
          <a:blip r:embed="rId3">
            <a:alphaModFix/>
          </a:blip>
          <a:stretch>
            <a:fillRect/>
          </a:stretch>
        </p:blipFill>
        <p:spPr>
          <a:xfrm>
            <a:off x="772671" y="222509"/>
            <a:ext cx="7598643" cy="4698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7" title="Chart"/>
          <p:cNvPicPr preferRelativeResize="0"/>
          <p:nvPr/>
        </p:nvPicPr>
        <p:blipFill>
          <a:blip r:embed="rId3">
            <a:alphaModFix/>
          </a:blip>
          <a:stretch>
            <a:fillRect/>
          </a:stretch>
        </p:blipFill>
        <p:spPr>
          <a:xfrm>
            <a:off x="3806696" y="486296"/>
            <a:ext cx="4874550" cy="3014074"/>
          </a:xfrm>
          <a:prstGeom prst="rect">
            <a:avLst/>
          </a:prstGeom>
          <a:noFill/>
          <a:ln>
            <a:noFill/>
          </a:ln>
        </p:spPr>
      </p:pic>
      <p:sp>
        <p:nvSpPr>
          <p:cNvPr id="131" name="Google Shape;131;p27"/>
          <p:cNvSpPr txBox="1"/>
          <p:nvPr/>
        </p:nvSpPr>
        <p:spPr>
          <a:xfrm>
            <a:off x="8400" y="770375"/>
            <a:ext cx="3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Electric Bike</a:t>
            </a:r>
            <a:endParaRPr/>
          </a:p>
        </p:txBody>
      </p:sp>
      <p:sp>
        <p:nvSpPr>
          <p:cNvPr id="132" name="Google Shape;132;p27"/>
          <p:cNvSpPr txBox="1"/>
          <p:nvPr/>
        </p:nvSpPr>
        <p:spPr>
          <a:xfrm>
            <a:off x="8400" y="166717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electric bike was </a:t>
            </a:r>
            <a:r>
              <a:rPr lang="en"/>
              <a:t>introduced in</a:t>
            </a:r>
            <a:r>
              <a:rPr lang="en"/>
              <a:t> July of 2020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pic>
        <p:nvPicPr>
          <p:cNvPr id="137" name="Google Shape;137;p28" title="Chart"/>
          <p:cNvPicPr preferRelativeResize="0"/>
          <p:nvPr/>
        </p:nvPicPr>
        <p:blipFill>
          <a:blip r:embed="rId3">
            <a:alphaModFix/>
          </a:blip>
          <a:stretch>
            <a:fillRect/>
          </a:stretch>
        </p:blipFill>
        <p:spPr>
          <a:xfrm>
            <a:off x="772683" y="222513"/>
            <a:ext cx="7598631" cy="4698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pic>
        <p:nvPicPr>
          <p:cNvPr id="142" name="Google Shape;142;p29" title="Chart"/>
          <p:cNvPicPr preferRelativeResize="0"/>
          <p:nvPr/>
        </p:nvPicPr>
        <p:blipFill>
          <a:blip r:embed="rId3">
            <a:alphaModFix/>
          </a:blip>
          <a:stretch>
            <a:fillRect/>
          </a:stretch>
        </p:blipFill>
        <p:spPr>
          <a:xfrm>
            <a:off x="772683" y="222513"/>
            <a:ext cx="7598631" cy="4698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title="Chart"/>
          <p:cNvPicPr preferRelativeResize="0"/>
          <p:nvPr/>
        </p:nvPicPr>
        <p:blipFill>
          <a:blip r:embed="rId3">
            <a:alphaModFix/>
          </a:blip>
          <a:stretch>
            <a:fillRect/>
          </a:stretch>
        </p:blipFill>
        <p:spPr>
          <a:xfrm>
            <a:off x="4124675" y="426950"/>
            <a:ext cx="4490649" cy="2776675"/>
          </a:xfrm>
          <a:prstGeom prst="rect">
            <a:avLst/>
          </a:prstGeom>
          <a:noFill/>
          <a:ln>
            <a:noFill/>
          </a:ln>
        </p:spPr>
      </p:pic>
      <p:sp>
        <p:nvSpPr>
          <p:cNvPr id="148" name="Google Shape;148;p30"/>
          <p:cNvSpPr txBox="1"/>
          <p:nvPr/>
        </p:nvSpPr>
        <p:spPr>
          <a:xfrm>
            <a:off x="105500" y="579125"/>
            <a:ext cx="3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Classic Bike</a:t>
            </a:r>
            <a:endParaRPr/>
          </a:p>
        </p:txBody>
      </p:sp>
      <p:sp>
        <p:nvSpPr>
          <p:cNvPr id="149" name="Google Shape;149;p30"/>
          <p:cNvSpPr txBox="1"/>
          <p:nvPr/>
        </p:nvSpPr>
        <p:spPr>
          <a:xfrm>
            <a:off x="105500" y="1410788"/>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classic bike was </a:t>
            </a:r>
            <a:r>
              <a:rPr lang="en"/>
              <a:t>introduced</a:t>
            </a:r>
            <a:r>
              <a:rPr lang="en"/>
              <a:t> in December of 2020</a:t>
            </a:r>
            <a:endParaRPr/>
          </a:p>
        </p:txBody>
      </p:sp>
      <p:sp>
        <p:nvSpPr>
          <p:cNvPr id="150" name="Google Shape;150;p30"/>
          <p:cNvSpPr txBox="1"/>
          <p:nvPr/>
        </p:nvSpPr>
        <p:spPr>
          <a:xfrm>
            <a:off x="105500" y="2571750"/>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Since the </a:t>
            </a:r>
            <a:r>
              <a:rPr lang="en"/>
              <a:t>introduction</a:t>
            </a:r>
            <a:r>
              <a:rPr lang="en"/>
              <a:t> this has been the </a:t>
            </a:r>
            <a:r>
              <a:rPr lang="en"/>
              <a:t>preferred</a:t>
            </a:r>
            <a:r>
              <a:rPr lang="en"/>
              <a:t> bike for members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197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Overall usage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 of </a:t>
            </a:r>
            <a:r>
              <a:rPr lang="en"/>
              <a:t>Contents</a:t>
            </a:r>
            <a:endParaRPr/>
          </a:p>
        </p:txBody>
      </p:sp>
      <p:sp>
        <p:nvSpPr>
          <p:cNvPr id="61" name="Google Shape;61;p14"/>
          <p:cNvSpPr txBox="1"/>
          <p:nvPr>
            <p:ph idx="1" type="body"/>
          </p:nvPr>
        </p:nvSpPr>
        <p:spPr>
          <a:xfrm>
            <a:off x="2721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Bike usage 04/2020-06/2021 </a:t>
            </a:r>
            <a:endParaRPr/>
          </a:p>
          <a:p>
            <a:pPr indent="0" lvl="0" marL="0" rtl="0" algn="l">
              <a:spcBef>
                <a:spcPts val="1200"/>
              </a:spcBef>
              <a:spcAft>
                <a:spcPts val="0"/>
              </a:spcAft>
              <a:buNone/>
            </a:pPr>
            <a:r>
              <a:rPr lang="en"/>
              <a:t>Overall </a:t>
            </a:r>
            <a:r>
              <a:rPr lang="en"/>
              <a:t>usage</a:t>
            </a:r>
            <a:r>
              <a:rPr lang="en"/>
              <a:t> </a:t>
            </a:r>
            <a:endParaRPr/>
          </a:p>
          <a:p>
            <a:pPr indent="0" lvl="0" marL="0" rtl="0" algn="l">
              <a:spcBef>
                <a:spcPts val="1200"/>
              </a:spcBef>
              <a:spcAft>
                <a:spcPts val="0"/>
              </a:spcAft>
              <a:buNone/>
            </a:pPr>
            <a:r>
              <a:rPr lang="en"/>
              <a:t>Conclusion </a:t>
            </a:r>
            <a:endParaRPr/>
          </a:p>
          <a:p>
            <a:pPr indent="0" lvl="0" marL="0" rtl="0" algn="l">
              <a:spcBef>
                <a:spcPts val="1200"/>
              </a:spcBef>
              <a:spcAft>
                <a:spcPts val="0"/>
              </a:spcAft>
              <a:buNone/>
            </a:pPr>
            <a:r>
              <a:rPr lang="en"/>
              <a:t>Recommendations</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pic>
        <p:nvPicPr>
          <p:cNvPr id="160" name="Google Shape;160;p32" title="Chart"/>
          <p:cNvPicPr preferRelativeResize="0"/>
          <p:nvPr/>
        </p:nvPicPr>
        <p:blipFill>
          <a:blip r:embed="rId3">
            <a:alphaModFix/>
          </a:blip>
          <a:stretch>
            <a:fillRect/>
          </a:stretch>
        </p:blipFill>
        <p:spPr>
          <a:xfrm>
            <a:off x="772675" y="222512"/>
            <a:ext cx="7598640" cy="4698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3" title="Chart"/>
          <p:cNvPicPr preferRelativeResize="0"/>
          <p:nvPr/>
        </p:nvPicPr>
        <p:blipFill>
          <a:blip r:embed="rId3">
            <a:alphaModFix/>
          </a:blip>
          <a:stretch>
            <a:fillRect/>
          </a:stretch>
        </p:blipFill>
        <p:spPr>
          <a:xfrm>
            <a:off x="4718632" y="62100"/>
            <a:ext cx="4043769" cy="2500375"/>
          </a:xfrm>
          <a:prstGeom prst="rect">
            <a:avLst/>
          </a:prstGeom>
          <a:noFill/>
          <a:ln>
            <a:noFill/>
          </a:ln>
        </p:spPr>
      </p:pic>
      <p:pic>
        <p:nvPicPr>
          <p:cNvPr id="166" name="Google Shape;166;p33" title="Chart"/>
          <p:cNvPicPr preferRelativeResize="0"/>
          <p:nvPr/>
        </p:nvPicPr>
        <p:blipFill>
          <a:blip r:embed="rId4">
            <a:alphaModFix/>
          </a:blip>
          <a:stretch>
            <a:fillRect/>
          </a:stretch>
        </p:blipFill>
        <p:spPr>
          <a:xfrm>
            <a:off x="4718650" y="2611325"/>
            <a:ext cx="4043724" cy="2500375"/>
          </a:xfrm>
          <a:prstGeom prst="rect">
            <a:avLst/>
          </a:prstGeom>
          <a:noFill/>
          <a:ln>
            <a:noFill/>
          </a:ln>
        </p:spPr>
      </p:pic>
      <p:sp>
        <p:nvSpPr>
          <p:cNvPr id="167" name="Google Shape;167;p33"/>
          <p:cNvSpPr txBox="1"/>
          <p:nvPr/>
        </p:nvSpPr>
        <p:spPr>
          <a:xfrm>
            <a:off x="183163" y="361525"/>
            <a:ext cx="3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Members Usage </a:t>
            </a:r>
            <a:endParaRPr/>
          </a:p>
        </p:txBody>
      </p:sp>
      <p:sp>
        <p:nvSpPr>
          <p:cNvPr id="168" name="Google Shape;168;p33"/>
          <p:cNvSpPr txBox="1"/>
          <p:nvPr/>
        </p:nvSpPr>
        <p:spPr>
          <a:xfrm>
            <a:off x="183175" y="1004488"/>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classic bike is the </a:t>
            </a:r>
            <a:r>
              <a:rPr lang="en"/>
              <a:t>preferred</a:t>
            </a:r>
            <a:r>
              <a:rPr lang="en"/>
              <a:t> bike after its introduction </a:t>
            </a:r>
            <a:endParaRPr/>
          </a:p>
        </p:txBody>
      </p:sp>
      <p:sp>
        <p:nvSpPr>
          <p:cNvPr id="169" name="Google Shape;169;p33"/>
          <p:cNvSpPr txBox="1"/>
          <p:nvPr/>
        </p:nvSpPr>
        <p:spPr>
          <a:xfrm>
            <a:off x="183175" y="3553713"/>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see how </a:t>
            </a:r>
            <a:r>
              <a:rPr lang="en"/>
              <a:t>consistently</a:t>
            </a:r>
            <a:r>
              <a:rPr lang="en"/>
              <a:t> members make up our percentage of trips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pic>
        <p:nvPicPr>
          <p:cNvPr id="174" name="Google Shape;174;p34" title="Chart"/>
          <p:cNvPicPr preferRelativeResize="0"/>
          <p:nvPr/>
        </p:nvPicPr>
        <p:blipFill>
          <a:blip r:embed="rId3">
            <a:alphaModFix/>
          </a:blip>
          <a:stretch>
            <a:fillRect/>
          </a:stretch>
        </p:blipFill>
        <p:spPr>
          <a:xfrm>
            <a:off x="772700" y="222513"/>
            <a:ext cx="7598598" cy="4698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pic>
        <p:nvPicPr>
          <p:cNvPr id="179" name="Google Shape;179;p35" title="Chart"/>
          <p:cNvPicPr preferRelativeResize="0"/>
          <p:nvPr/>
        </p:nvPicPr>
        <p:blipFill>
          <a:blip r:embed="rId3">
            <a:alphaModFix/>
          </a:blip>
          <a:stretch>
            <a:fillRect/>
          </a:stretch>
        </p:blipFill>
        <p:spPr>
          <a:xfrm>
            <a:off x="772683" y="222513"/>
            <a:ext cx="7598631" cy="4698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6" title="Chart"/>
          <p:cNvPicPr preferRelativeResize="0"/>
          <p:nvPr/>
        </p:nvPicPr>
        <p:blipFill>
          <a:blip r:embed="rId3">
            <a:alphaModFix/>
          </a:blip>
          <a:stretch>
            <a:fillRect/>
          </a:stretch>
        </p:blipFill>
        <p:spPr>
          <a:xfrm>
            <a:off x="4861400" y="125275"/>
            <a:ext cx="3956577" cy="2446474"/>
          </a:xfrm>
          <a:prstGeom prst="rect">
            <a:avLst/>
          </a:prstGeom>
          <a:noFill/>
          <a:ln>
            <a:noFill/>
          </a:ln>
        </p:spPr>
      </p:pic>
      <p:pic>
        <p:nvPicPr>
          <p:cNvPr id="185" name="Google Shape;185;p36" title="Chart"/>
          <p:cNvPicPr preferRelativeResize="0"/>
          <p:nvPr/>
        </p:nvPicPr>
        <p:blipFill>
          <a:blip r:embed="rId4">
            <a:alphaModFix/>
          </a:blip>
          <a:stretch>
            <a:fillRect/>
          </a:stretch>
        </p:blipFill>
        <p:spPr>
          <a:xfrm>
            <a:off x="4875988" y="2601810"/>
            <a:ext cx="3927399" cy="2428440"/>
          </a:xfrm>
          <a:prstGeom prst="rect">
            <a:avLst/>
          </a:prstGeom>
          <a:noFill/>
          <a:ln>
            <a:noFill/>
          </a:ln>
        </p:spPr>
      </p:pic>
      <p:sp>
        <p:nvSpPr>
          <p:cNvPr id="186" name="Google Shape;186;p36"/>
          <p:cNvSpPr txBox="1"/>
          <p:nvPr/>
        </p:nvSpPr>
        <p:spPr>
          <a:xfrm>
            <a:off x="307950" y="394500"/>
            <a:ext cx="3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Casual Usage</a:t>
            </a:r>
            <a:endParaRPr/>
          </a:p>
        </p:txBody>
      </p:sp>
      <p:sp>
        <p:nvSpPr>
          <p:cNvPr id="187" name="Google Shape;187;p36"/>
          <p:cNvSpPr txBox="1"/>
          <p:nvPr/>
        </p:nvSpPr>
        <p:spPr>
          <a:xfrm>
            <a:off x="307950" y="1040700"/>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see that Casual users will ride on anything but </a:t>
            </a:r>
            <a:r>
              <a:rPr lang="en"/>
              <a:t>prefer</a:t>
            </a:r>
            <a:r>
              <a:rPr lang="en"/>
              <a:t> the Classic bike</a:t>
            </a:r>
            <a:endParaRPr/>
          </a:p>
        </p:txBody>
      </p:sp>
      <p:sp>
        <p:nvSpPr>
          <p:cNvPr id="188" name="Google Shape;188;p36"/>
          <p:cNvSpPr txBox="1"/>
          <p:nvPr/>
        </p:nvSpPr>
        <p:spPr>
          <a:xfrm>
            <a:off x="307938" y="350822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Casual users are very seasonal in their percentage of trips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pic>
        <p:nvPicPr>
          <p:cNvPr id="193" name="Google Shape;193;p37" title="Chart"/>
          <p:cNvPicPr preferRelativeResize="0"/>
          <p:nvPr/>
        </p:nvPicPr>
        <p:blipFill>
          <a:blip r:embed="rId3">
            <a:alphaModFix/>
          </a:blip>
          <a:stretch>
            <a:fillRect/>
          </a:stretch>
        </p:blipFill>
        <p:spPr>
          <a:xfrm>
            <a:off x="801546" y="240363"/>
            <a:ext cx="7540896" cy="4662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8" title="Chart"/>
          <p:cNvPicPr preferRelativeResize="0"/>
          <p:nvPr/>
        </p:nvPicPr>
        <p:blipFill>
          <a:blip r:embed="rId3">
            <a:alphaModFix/>
          </a:blip>
          <a:stretch>
            <a:fillRect/>
          </a:stretch>
        </p:blipFill>
        <p:spPr>
          <a:xfrm>
            <a:off x="4996925" y="97250"/>
            <a:ext cx="3989376" cy="2466749"/>
          </a:xfrm>
          <a:prstGeom prst="rect">
            <a:avLst/>
          </a:prstGeom>
          <a:noFill/>
          <a:ln>
            <a:noFill/>
          </a:ln>
        </p:spPr>
      </p:pic>
      <p:pic>
        <p:nvPicPr>
          <p:cNvPr id="199" name="Google Shape;199;p38" title="Chart"/>
          <p:cNvPicPr preferRelativeResize="0"/>
          <p:nvPr/>
        </p:nvPicPr>
        <p:blipFill>
          <a:blip r:embed="rId4">
            <a:alphaModFix/>
          </a:blip>
          <a:stretch>
            <a:fillRect/>
          </a:stretch>
        </p:blipFill>
        <p:spPr>
          <a:xfrm>
            <a:off x="4996950" y="2636050"/>
            <a:ext cx="3989349" cy="2466749"/>
          </a:xfrm>
          <a:prstGeom prst="rect">
            <a:avLst/>
          </a:prstGeom>
          <a:noFill/>
          <a:ln>
            <a:noFill/>
          </a:ln>
        </p:spPr>
      </p:pic>
      <p:sp>
        <p:nvSpPr>
          <p:cNvPr id="200" name="Google Shape;200;p38"/>
          <p:cNvSpPr txBox="1"/>
          <p:nvPr/>
        </p:nvSpPr>
        <p:spPr>
          <a:xfrm>
            <a:off x="315050" y="486825"/>
            <a:ext cx="3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Compared</a:t>
            </a:r>
            <a:r>
              <a:rPr lang="en"/>
              <a:t> </a:t>
            </a:r>
            <a:r>
              <a:rPr lang="en"/>
              <a:t>usage</a:t>
            </a:r>
            <a:endParaRPr/>
          </a:p>
        </p:txBody>
      </p:sp>
      <p:sp>
        <p:nvSpPr>
          <p:cNvPr id="201" name="Google Shape;201;p38"/>
          <p:cNvSpPr txBox="1"/>
          <p:nvPr/>
        </p:nvSpPr>
        <p:spPr>
          <a:xfrm>
            <a:off x="315050" y="113052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see that members have </a:t>
            </a:r>
            <a:r>
              <a:rPr lang="en"/>
              <a:t>consistently</a:t>
            </a:r>
            <a:r>
              <a:rPr lang="en"/>
              <a:t> used our service more</a:t>
            </a:r>
            <a:endParaRPr/>
          </a:p>
        </p:txBody>
      </p:sp>
      <p:sp>
        <p:nvSpPr>
          <p:cNvPr id="202" name="Google Shape;202;p38"/>
          <p:cNvSpPr txBox="1"/>
          <p:nvPr/>
        </p:nvSpPr>
        <p:spPr>
          <a:xfrm>
            <a:off x="315050" y="3669325"/>
            <a:ext cx="379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Look at how many more trips have been taken in 21 </a:t>
            </a:r>
            <a:r>
              <a:rPr lang="en"/>
              <a:t>compared</a:t>
            </a:r>
            <a:r>
              <a:rPr lang="en"/>
              <a:t> to 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pic>
        <p:nvPicPr>
          <p:cNvPr id="207" name="Google Shape;207;p39" title="Chart"/>
          <p:cNvPicPr preferRelativeResize="0"/>
          <p:nvPr/>
        </p:nvPicPr>
        <p:blipFill>
          <a:blip r:embed="rId3">
            <a:alphaModFix/>
          </a:blip>
          <a:stretch>
            <a:fillRect/>
          </a:stretch>
        </p:blipFill>
        <p:spPr>
          <a:xfrm>
            <a:off x="889662" y="294837"/>
            <a:ext cx="7364667" cy="455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213" name="Google Shape;21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 </a:t>
            </a:r>
            <a:endParaRPr/>
          </a:p>
          <a:p>
            <a:pPr indent="-342900" lvl="0" marL="457200" rtl="0" algn="l">
              <a:spcBef>
                <a:spcPts val="1200"/>
              </a:spcBef>
              <a:spcAft>
                <a:spcPts val="0"/>
              </a:spcAft>
              <a:buSzPts val="1800"/>
              <a:buChar char="-"/>
            </a:pPr>
            <a:r>
              <a:rPr lang="en"/>
              <a:t>Use the service more consistently year round</a:t>
            </a:r>
            <a:endParaRPr/>
          </a:p>
          <a:p>
            <a:pPr indent="-342900" lvl="0" marL="457200" rtl="0" algn="l">
              <a:spcBef>
                <a:spcPts val="0"/>
              </a:spcBef>
              <a:spcAft>
                <a:spcPts val="0"/>
              </a:spcAft>
              <a:buSzPts val="1800"/>
              <a:buChar char="-"/>
            </a:pPr>
            <a:r>
              <a:rPr lang="en"/>
              <a:t>Prefer</a:t>
            </a:r>
            <a:r>
              <a:rPr lang="en"/>
              <a:t> the Classic bike</a:t>
            </a:r>
            <a:endParaRPr/>
          </a:p>
          <a:p>
            <a:pPr indent="0" lvl="0" marL="0" rtl="0" algn="l">
              <a:spcBef>
                <a:spcPts val="1200"/>
              </a:spcBef>
              <a:spcAft>
                <a:spcPts val="0"/>
              </a:spcAft>
              <a:buNone/>
            </a:pPr>
            <a:r>
              <a:rPr lang="en"/>
              <a:t>Casual</a:t>
            </a:r>
            <a:endParaRPr/>
          </a:p>
          <a:p>
            <a:pPr indent="-342900" lvl="0" marL="457200" rtl="0" algn="l">
              <a:spcBef>
                <a:spcPts val="1200"/>
              </a:spcBef>
              <a:spcAft>
                <a:spcPts val="0"/>
              </a:spcAft>
              <a:buSzPts val="1800"/>
              <a:buChar char="-"/>
            </a:pPr>
            <a:r>
              <a:rPr lang="en"/>
              <a:t>Will use whatever bike they can but </a:t>
            </a:r>
            <a:r>
              <a:rPr lang="en"/>
              <a:t>prefer</a:t>
            </a:r>
            <a:r>
              <a:rPr lang="en"/>
              <a:t> the Classic</a:t>
            </a:r>
            <a:endParaRPr/>
          </a:p>
          <a:p>
            <a:pPr indent="-342900" lvl="0" marL="457200" rtl="0" algn="l">
              <a:spcBef>
                <a:spcPts val="0"/>
              </a:spcBef>
              <a:spcAft>
                <a:spcPts val="0"/>
              </a:spcAft>
              <a:buSzPts val="1800"/>
              <a:buChar char="-"/>
            </a:pPr>
            <a:r>
              <a:rPr lang="en"/>
              <a:t>Are using the service more in 21 than in 20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sp>
        <p:nvSpPr>
          <p:cNvPr id="219" name="Google Shape;21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Casual users will make up the majority of the total rides for July 21 ~ September 21. </a:t>
            </a:r>
            <a:endParaRPr/>
          </a:p>
          <a:p>
            <a:pPr indent="0" lvl="0" marL="0" rtl="0" algn="l">
              <a:spcBef>
                <a:spcPts val="1200"/>
              </a:spcBef>
              <a:spcAft>
                <a:spcPts val="0"/>
              </a:spcAft>
              <a:buNone/>
            </a:pPr>
            <a:r>
              <a:rPr lang="en"/>
              <a:t>The Classic bike will continue to be the </a:t>
            </a:r>
            <a:r>
              <a:rPr lang="en"/>
              <a:t>favorited</a:t>
            </a:r>
            <a:r>
              <a:rPr lang="en"/>
              <a:t> bike type for both users</a:t>
            </a:r>
            <a:endParaRPr/>
          </a:p>
          <a:p>
            <a:pPr indent="0" lvl="0" marL="0" rtl="0" algn="l">
              <a:spcBef>
                <a:spcPts val="1200"/>
              </a:spcBef>
              <a:spcAft>
                <a:spcPts val="1200"/>
              </a:spcAft>
              <a:buNone/>
            </a:pPr>
            <a:r>
              <a:rPr lang="en"/>
              <a:t>In the peek of 2021 we will see close to </a:t>
            </a:r>
            <a:r>
              <a:rPr lang="en"/>
              <a:t>1 million</a:t>
            </a:r>
            <a:r>
              <a:rPr lang="en"/>
              <a:t> rides in a single month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7558"/>
              <a:buFont typeface="Arial"/>
              <a:buNone/>
            </a:pPr>
            <a:r>
              <a:rPr b="1" lang="en" sz="1911">
                <a:latin typeface="Open Sans"/>
                <a:ea typeface="Open Sans"/>
                <a:cs typeface="Open Sans"/>
                <a:sym typeface="Open Sans"/>
              </a:rPr>
              <a:t>Objective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annual members and casual riders use Cyclistic bikes differently?</a:t>
            </a:r>
            <a:endParaRPr/>
          </a:p>
          <a:p>
            <a:pPr indent="-342900" lvl="0" marL="457200" rtl="0" algn="l">
              <a:spcBef>
                <a:spcPts val="1200"/>
              </a:spcBef>
              <a:spcAft>
                <a:spcPts val="0"/>
              </a:spcAft>
              <a:buSzPts val="1800"/>
              <a:buChar char="-"/>
            </a:pPr>
            <a:r>
              <a:rPr lang="en"/>
              <a:t>How did members and casual riders use each bike </a:t>
            </a:r>
            <a:endParaRPr/>
          </a:p>
          <a:p>
            <a:pPr indent="-342900" lvl="0" marL="457200" rtl="0" algn="l">
              <a:spcBef>
                <a:spcPts val="0"/>
              </a:spcBef>
              <a:spcAft>
                <a:spcPts val="0"/>
              </a:spcAft>
              <a:buSzPts val="1800"/>
              <a:buChar char="-"/>
            </a:pPr>
            <a:r>
              <a:rPr lang="en"/>
              <a:t>What percentage of rides where by members or casual riders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	</a:t>
            </a:r>
            <a:endParaRPr/>
          </a:p>
        </p:txBody>
      </p:sp>
      <p:sp>
        <p:nvSpPr>
          <p:cNvPr id="225" name="Google Shape;22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Replacing</a:t>
            </a:r>
            <a:r>
              <a:rPr lang="en"/>
              <a:t> the docked bikes with more classic </a:t>
            </a:r>
            <a:r>
              <a:rPr lang="en"/>
              <a:t>bikes.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When advertising for new membership it will work best for us to do so during the late spring - early fall months when the casual riders use our service the most.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 would recommend that we should look into a seasonal membership for the summer season.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12075"/>
            <a:ext cx="8520600" cy="176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Trip times Q1 2015-2019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 name="Shape 76"/>
        <p:cNvGrpSpPr/>
        <p:nvPr/>
      </p:nvGrpSpPr>
      <p:grpSpPr>
        <a:xfrm>
          <a:off x="0" y="0"/>
          <a:ext cx="0" cy="0"/>
          <a:chOff x="0" y="0"/>
          <a:chExt cx="0" cy="0"/>
        </a:xfrm>
      </p:grpSpPr>
      <p:pic>
        <p:nvPicPr>
          <p:cNvPr id="77" name="Google Shape;77;p17" title="Chart"/>
          <p:cNvPicPr preferRelativeResize="0"/>
          <p:nvPr/>
        </p:nvPicPr>
        <p:blipFill>
          <a:blip r:embed="rId3">
            <a:alphaModFix/>
          </a:blip>
          <a:stretch>
            <a:fillRect/>
          </a:stretch>
        </p:blipFill>
        <p:spPr>
          <a:xfrm>
            <a:off x="808246" y="222512"/>
            <a:ext cx="7527516" cy="4698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pic>
        <p:nvPicPr>
          <p:cNvPr id="82" name="Google Shape;82;p18" title="Chart"/>
          <p:cNvPicPr preferRelativeResize="0"/>
          <p:nvPr/>
        </p:nvPicPr>
        <p:blipFill>
          <a:blip r:embed="rId3">
            <a:alphaModFix/>
          </a:blip>
          <a:stretch>
            <a:fillRect/>
          </a:stretch>
        </p:blipFill>
        <p:spPr>
          <a:xfrm>
            <a:off x="839950" y="242300"/>
            <a:ext cx="7464096" cy="465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 name="Shape 86"/>
        <p:cNvGrpSpPr/>
        <p:nvPr/>
      </p:nvGrpSpPr>
      <p:grpSpPr>
        <a:xfrm>
          <a:off x="0" y="0"/>
          <a:ext cx="0" cy="0"/>
          <a:chOff x="0" y="0"/>
          <a:chExt cx="0" cy="0"/>
        </a:xfrm>
      </p:grpSpPr>
      <p:pic>
        <p:nvPicPr>
          <p:cNvPr id="87" name="Google Shape;87;p19" title="Chart"/>
          <p:cNvPicPr preferRelativeResize="0"/>
          <p:nvPr/>
        </p:nvPicPr>
        <p:blipFill>
          <a:blip r:embed="rId3">
            <a:alphaModFix/>
          </a:blip>
          <a:stretch>
            <a:fillRect/>
          </a:stretch>
        </p:blipFill>
        <p:spPr>
          <a:xfrm>
            <a:off x="372193" y="76200"/>
            <a:ext cx="8240514"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pic>
        <p:nvPicPr>
          <p:cNvPr id="92" name="Google Shape;92;p20" title="Chart"/>
          <p:cNvPicPr preferRelativeResize="0"/>
          <p:nvPr/>
        </p:nvPicPr>
        <p:blipFill>
          <a:blip r:embed="rId3">
            <a:alphaModFix/>
          </a:blip>
          <a:stretch>
            <a:fillRect/>
          </a:stretch>
        </p:blipFill>
        <p:spPr>
          <a:xfrm>
            <a:off x="451743" y="0"/>
            <a:ext cx="824051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11700" y="445025"/>
            <a:ext cx="8520600" cy="235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a:t>
            </a:r>
            <a:r>
              <a:rPr lang="en"/>
              <a:t>usage</a:t>
            </a:r>
            <a:r>
              <a:rPr lang="en"/>
              <a:t> of each bike type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