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64" r:id="rId5"/>
    <p:sldId id="267" r:id="rId6"/>
    <p:sldId id="270" r:id="rId7"/>
    <p:sldId id="273" r:id="rId8"/>
    <p:sldId id="274" r:id="rId9"/>
    <p:sldId id="276" r:id="rId10"/>
    <p:sldId id="279" r:id="rId11"/>
    <p:sldId id="281" r:id="rId12"/>
    <p:sldId id="283" r:id="rId13"/>
    <p:sldId id="285"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77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b9ecf8b9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eb9ecf8b9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34dec40860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34dec4086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eb9ecf8b9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eb9ecf8b9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3ab641a0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3ab641a0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e35217e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e35217e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e35217e2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e35217e2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b9ecf8b92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b9ecf8b9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going to show us what bikes are being used and by whom. This will show us how much each type of bike is used. This will allow us to understand what types of bikes we need to get more of and or what parts are going to be needed.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b9ecf8b9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b9ecf8b9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this is showing us is if there was 100 docked bikes what percentage of them would be used by members or casual riders. As we can see in 2021 only casual riders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9ecf8b92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b9ecf8b92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9ecf8b9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b9ecf8b9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34dec4086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34dec4086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b9ecf8b92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b9ecf8b9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showing the total number of rides for the members for each month for 14 months. This is also showing us what type of bike they are using. </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17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Cyclist</a:t>
            </a:r>
            <a:endParaRPr/>
          </a:p>
          <a:p>
            <a:pPr marL="0" lvl="0" indent="0" algn="ctr" rtl="0">
              <a:spcBef>
                <a:spcPts val="0"/>
              </a:spcBef>
              <a:spcAft>
                <a:spcPts val="0"/>
              </a:spcAft>
              <a:buNone/>
            </a:pPr>
            <a:r>
              <a:rPr lang="en" sz="3000"/>
              <a:t>Case Study</a:t>
            </a:r>
            <a:endParaRPr sz="30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By: John Sheppard </a:t>
            </a:r>
            <a:endParaRPr/>
          </a:p>
          <a:p>
            <a:pPr marL="0" lvl="0" indent="0" algn="l" rtl="0">
              <a:spcBef>
                <a:spcPts val="0"/>
              </a:spcBef>
              <a:spcAft>
                <a:spcPts val="0"/>
              </a:spcAft>
              <a:buNone/>
            </a:pPr>
            <a:r>
              <a:rPr lang="en"/>
              <a:t>Last Updated: July 1st,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36" title="Chart"/>
          <p:cNvPicPr preferRelativeResize="0"/>
          <p:nvPr/>
        </p:nvPicPr>
        <p:blipFill>
          <a:blip r:embed="rId3">
            <a:alphaModFix/>
          </a:blip>
          <a:stretch>
            <a:fillRect/>
          </a:stretch>
        </p:blipFill>
        <p:spPr>
          <a:xfrm>
            <a:off x="4861400" y="125275"/>
            <a:ext cx="3956577" cy="2446474"/>
          </a:xfrm>
          <a:prstGeom prst="rect">
            <a:avLst/>
          </a:prstGeom>
          <a:noFill/>
          <a:ln>
            <a:noFill/>
          </a:ln>
        </p:spPr>
      </p:pic>
      <p:pic>
        <p:nvPicPr>
          <p:cNvPr id="185" name="Google Shape;185;p36" title="Chart"/>
          <p:cNvPicPr preferRelativeResize="0"/>
          <p:nvPr/>
        </p:nvPicPr>
        <p:blipFill>
          <a:blip r:embed="rId4">
            <a:alphaModFix/>
          </a:blip>
          <a:stretch>
            <a:fillRect/>
          </a:stretch>
        </p:blipFill>
        <p:spPr>
          <a:xfrm>
            <a:off x="4875988" y="2601810"/>
            <a:ext cx="3927399" cy="2428440"/>
          </a:xfrm>
          <a:prstGeom prst="rect">
            <a:avLst/>
          </a:prstGeom>
          <a:noFill/>
          <a:ln>
            <a:noFill/>
          </a:ln>
        </p:spPr>
      </p:pic>
      <p:sp>
        <p:nvSpPr>
          <p:cNvPr id="186" name="Google Shape;186;p36"/>
          <p:cNvSpPr txBox="1"/>
          <p:nvPr/>
        </p:nvSpPr>
        <p:spPr>
          <a:xfrm>
            <a:off x="307950" y="394500"/>
            <a:ext cx="37983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dirty="0">
                <a:latin typeface="+mj-lt"/>
              </a:rPr>
              <a:t>Casual Usage</a:t>
            </a:r>
            <a:endParaRPr sz="2000" dirty="0">
              <a:latin typeface="+mj-lt"/>
            </a:endParaRPr>
          </a:p>
        </p:txBody>
      </p:sp>
      <p:sp>
        <p:nvSpPr>
          <p:cNvPr id="187" name="Google Shape;187;p36"/>
          <p:cNvSpPr txBox="1"/>
          <p:nvPr/>
        </p:nvSpPr>
        <p:spPr>
          <a:xfrm>
            <a:off x="307938" y="1348512"/>
            <a:ext cx="379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We can see that Casual users will ride on anything but prefer the Classic bike</a:t>
            </a:r>
            <a:endParaRPr dirty="0"/>
          </a:p>
        </p:txBody>
      </p:sp>
      <p:sp>
        <p:nvSpPr>
          <p:cNvPr id="188" name="Google Shape;188;p36"/>
          <p:cNvSpPr txBox="1"/>
          <p:nvPr/>
        </p:nvSpPr>
        <p:spPr>
          <a:xfrm>
            <a:off x="307938" y="3200430"/>
            <a:ext cx="379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Casual users are very seasonal in their percentage of trips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1000"/>
                                        <p:tgtEl>
                                          <p:spTgt spid="1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5"/>
                                        </p:tgtEl>
                                        <p:attrNameLst>
                                          <p:attrName>style.visibility</p:attrName>
                                        </p:attrNameLst>
                                      </p:cBhvr>
                                      <p:to>
                                        <p:strVal val="visible"/>
                                      </p:to>
                                    </p:set>
                                    <p:animEffect transition="in" filter="fade">
                                      <p:cBhvr>
                                        <p:cTn id="12" dur="1000"/>
                                        <p:tgtEl>
                                          <p:spTgt spid="1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8"/>
                                        </p:tgtEl>
                                        <p:attrNameLst>
                                          <p:attrName>style.visibility</p:attrName>
                                        </p:attrNameLst>
                                      </p:cBhvr>
                                      <p:to>
                                        <p:strVal val="visible"/>
                                      </p:to>
                                    </p:set>
                                    <p:animEffect transition="in" filter="fade">
                                      <p:cBhvr>
                                        <p:cTn id="17" dur="10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38" title="Chart"/>
          <p:cNvPicPr preferRelativeResize="0"/>
          <p:nvPr/>
        </p:nvPicPr>
        <p:blipFill>
          <a:blip r:embed="rId3">
            <a:alphaModFix/>
          </a:blip>
          <a:stretch>
            <a:fillRect/>
          </a:stretch>
        </p:blipFill>
        <p:spPr>
          <a:xfrm>
            <a:off x="4996925" y="97250"/>
            <a:ext cx="3989376" cy="2466749"/>
          </a:xfrm>
          <a:prstGeom prst="rect">
            <a:avLst/>
          </a:prstGeom>
          <a:noFill/>
          <a:ln>
            <a:noFill/>
          </a:ln>
        </p:spPr>
      </p:pic>
      <p:pic>
        <p:nvPicPr>
          <p:cNvPr id="199" name="Google Shape;199;p38" title="Chart"/>
          <p:cNvPicPr preferRelativeResize="0"/>
          <p:nvPr/>
        </p:nvPicPr>
        <p:blipFill>
          <a:blip r:embed="rId4">
            <a:alphaModFix/>
          </a:blip>
          <a:stretch>
            <a:fillRect/>
          </a:stretch>
        </p:blipFill>
        <p:spPr>
          <a:xfrm>
            <a:off x="4996950" y="2636050"/>
            <a:ext cx="3989349" cy="2466749"/>
          </a:xfrm>
          <a:prstGeom prst="rect">
            <a:avLst/>
          </a:prstGeom>
          <a:noFill/>
          <a:ln>
            <a:noFill/>
          </a:ln>
        </p:spPr>
      </p:pic>
      <p:sp>
        <p:nvSpPr>
          <p:cNvPr id="200" name="Google Shape;200;p38"/>
          <p:cNvSpPr txBox="1"/>
          <p:nvPr/>
        </p:nvSpPr>
        <p:spPr>
          <a:xfrm>
            <a:off x="315050" y="486825"/>
            <a:ext cx="37983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dirty="0">
                <a:latin typeface="+mj-lt"/>
              </a:rPr>
              <a:t>Compared usage</a:t>
            </a:r>
            <a:endParaRPr sz="2000" dirty="0">
              <a:latin typeface="+mj-lt"/>
            </a:endParaRPr>
          </a:p>
        </p:txBody>
      </p:sp>
      <p:sp>
        <p:nvSpPr>
          <p:cNvPr id="201" name="Google Shape;201;p38"/>
          <p:cNvSpPr txBox="1"/>
          <p:nvPr/>
        </p:nvSpPr>
        <p:spPr>
          <a:xfrm>
            <a:off x="315050" y="1330624"/>
            <a:ext cx="379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We can see that members have consistently used our service more</a:t>
            </a:r>
            <a:endParaRPr dirty="0"/>
          </a:p>
        </p:txBody>
      </p:sp>
      <p:sp>
        <p:nvSpPr>
          <p:cNvPr id="202" name="Google Shape;202;p38"/>
          <p:cNvSpPr txBox="1"/>
          <p:nvPr/>
        </p:nvSpPr>
        <p:spPr>
          <a:xfrm>
            <a:off x="315050" y="3253824"/>
            <a:ext cx="379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Look at how many more trips have been taken in 21 compared to 20</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1000"/>
                                        <p:tgtEl>
                                          <p:spTgt spid="2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gtEl>
                                        <p:attrNameLst>
                                          <p:attrName>style.visibility</p:attrName>
                                        </p:attrNameLst>
                                      </p:cBhvr>
                                      <p:to>
                                        <p:strVal val="visible"/>
                                      </p:to>
                                    </p:set>
                                    <p:animEffect transition="in" filter="fade">
                                      <p:cBhvr>
                                        <p:cTn id="12" dur="1000"/>
                                        <p:tgtEl>
                                          <p:spTgt spid="1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
                                        </p:tgtEl>
                                        <p:attrNameLst>
                                          <p:attrName>style.visibility</p:attrName>
                                        </p:attrNameLst>
                                      </p:cBhvr>
                                      <p:to>
                                        <p:strVal val="visible"/>
                                      </p:to>
                                    </p:set>
                                    <p:animEffect transition="in" filter="fade">
                                      <p:cBhvr>
                                        <p:cTn id="17" dur="10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400" dirty="0">
                <a:latin typeface="+mj-lt"/>
              </a:rPr>
              <a:t>Findings</a:t>
            </a:r>
            <a:endParaRPr sz="2400" dirty="0">
              <a:latin typeface="+mj-lt"/>
            </a:endParaRPr>
          </a:p>
        </p:txBody>
      </p:sp>
      <p:sp>
        <p:nvSpPr>
          <p:cNvPr id="213" name="Google Shape;21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tx1"/>
                </a:solidFill>
              </a:rPr>
              <a:t>Members </a:t>
            </a:r>
            <a:endParaRPr dirty="0">
              <a:solidFill>
                <a:schemeClr val="tx1"/>
              </a:solidFill>
            </a:endParaRPr>
          </a:p>
          <a:p>
            <a:pPr>
              <a:spcBef>
                <a:spcPts val="1200"/>
              </a:spcBef>
            </a:pPr>
            <a:r>
              <a:rPr lang="en" sz="1600" dirty="0">
                <a:solidFill>
                  <a:schemeClr val="tx1"/>
                </a:solidFill>
              </a:rPr>
              <a:t>Use the service more consistently year round</a:t>
            </a:r>
            <a:endParaRPr sz="1600" dirty="0">
              <a:solidFill>
                <a:schemeClr val="tx1"/>
              </a:solidFill>
            </a:endParaRPr>
          </a:p>
          <a:p>
            <a:r>
              <a:rPr lang="en" sz="1600" dirty="0">
                <a:solidFill>
                  <a:schemeClr val="tx1"/>
                </a:solidFill>
              </a:rPr>
              <a:t>Prefer the Classic bike</a:t>
            </a:r>
            <a:endParaRPr sz="1600" dirty="0">
              <a:solidFill>
                <a:schemeClr val="tx1"/>
              </a:solidFill>
            </a:endParaRPr>
          </a:p>
          <a:p>
            <a:pPr marL="0" lvl="0" indent="0" algn="l" rtl="0">
              <a:spcBef>
                <a:spcPts val="1200"/>
              </a:spcBef>
              <a:spcAft>
                <a:spcPts val="0"/>
              </a:spcAft>
              <a:buNone/>
            </a:pPr>
            <a:r>
              <a:rPr lang="en" dirty="0">
                <a:solidFill>
                  <a:schemeClr val="tx1"/>
                </a:solidFill>
              </a:rPr>
              <a:t>Casual</a:t>
            </a:r>
            <a:endParaRPr dirty="0">
              <a:solidFill>
                <a:schemeClr val="tx1"/>
              </a:solidFill>
            </a:endParaRPr>
          </a:p>
          <a:p>
            <a:pPr>
              <a:spcBef>
                <a:spcPts val="1200"/>
              </a:spcBef>
            </a:pPr>
            <a:r>
              <a:rPr lang="en" sz="1600" dirty="0">
                <a:solidFill>
                  <a:schemeClr val="tx1"/>
                </a:solidFill>
              </a:rPr>
              <a:t>Will use whatever bike they can but prefer the Classic</a:t>
            </a:r>
            <a:endParaRPr sz="1600" dirty="0">
              <a:solidFill>
                <a:schemeClr val="tx1"/>
              </a:solidFill>
            </a:endParaRPr>
          </a:p>
          <a:p>
            <a:r>
              <a:rPr lang="en" sz="1600" dirty="0">
                <a:solidFill>
                  <a:schemeClr val="tx1"/>
                </a:solidFill>
              </a:rPr>
              <a:t>Are using the service more in 21 than in 20</a:t>
            </a:r>
            <a:endParaRPr sz="16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400" dirty="0"/>
              <a:t>Recommendations	</a:t>
            </a:r>
            <a:endParaRPr sz="2400" dirty="0"/>
          </a:p>
        </p:txBody>
      </p:sp>
      <p:sp>
        <p:nvSpPr>
          <p:cNvPr id="225" name="Google Shape;225;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 sz="1600" dirty="0">
                <a:solidFill>
                  <a:schemeClr val="tx1"/>
                </a:solidFill>
              </a:rPr>
              <a:t>Replacing the docked bikes with more classic bikes.</a:t>
            </a:r>
            <a:endParaRPr sz="1600" dirty="0">
              <a:solidFill>
                <a:schemeClr val="tx1"/>
              </a:solidFill>
            </a:endParaRPr>
          </a:p>
          <a:p>
            <a:pPr marL="285750" indent="-285750">
              <a:spcBef>
                <a:spcPts val="1200"/>
              </a:spcBef>
            </a:pPr>
            <a:endParaRPr sz="1600" dirty="0">
              <a:solidFill>
                <a:schemeClr val="tx1"/>
              </a:solidFill>
            </a:endParaRPr>
          </a:p>
          <a:p>
            <a:pPr marL="285750" indent="-285750">
              <a:spcBef>
                <a:spcPts val="1200"/>
              </a:spcBef>
            </a:pPr>
            <a:r>
              <a:rPr lang="en" sz="1600" dirty="0">
                <a:solidFill>
                  <a:schemeClr val="tx1"/>
                </a:solidFill>
              </a:rPr>
              <a:t>When advertising for new membership it will work best for us to do so during the late spring - early fall months when the casual riders use our service the most. </a:t>
            </a:r>
            <a:endParaRPr sz="1600" dirty="0">
              <a:solidFill>
                <a:schemeClr val="tx1"/>
              </a:solidFill>
            </a:endParaRPr>
          </a:p>
          <a:p>
            <a:pPr marL="285750" indent="-285750">
              <a:spcBef>
                <a:spcPts val="1200"/>
              </a:spcBef>
            </a:pPr>
            <a:endParaRPr sz="1600" dirty="0">
              <a:solidFill>
                <a:schemeClr val="tx1"/>
              </a:solidFill>
            </a:endParaRPr>
          </a:p>
          <a:p>
            <a:pPr marL="285750" indent="-285750">
              <a:spcBef>
                <a:spcPts val="1200"/>
              </a:spcBef>
            </a:pPr>
            <a:r>
              <a:rPr lang="en" sz="1600" dirty="0">
                <a:solidFill>
                  <a:schemeClr val="tx1"/>
                </a:solidFill>
              </a:rPr>
              <a:t>I would recommend that we should look into a seasonal membership for the summer season. </a:t>
            </a:r>
            <a:endParaRPr sz="1600" dirty="0">
              <a:solidFill>
                <a:schemeClr val="tx1"/>
              </a:solidFill>
            </a:endParaRPr>
          </a:p>
          <a:p>
            <a:pPr marL="0" lvl="0" indent="0" algn="l" rtl="0">
              <a:spcBef>
                <a:spcPts val="1200"/>
              </a:spcBef>
              <a:spcAft>
                <a:spcPts val="0"/>
              </a:spcAft>
              <a:buNone/>
            </a:pP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Table of Contents</a:t>
            </a:r>
            <a:endParaRPr/>
          </a:p>
        </p:txBody>
      </p:sp>
      <p:sp>
        <p:nvSpPr>
          <p:cNvPr id="61" name="Google Shape;61;p14"/>
          <p:cNvSpPr txBox="1">
            <a:spLocks noGrp="1"/>
          </p:cNvSpPr>
          <p:nvPr>
            <p:ph type="body" idx="1"/>
          </p:nvPr>
        </p:nvSpPr>
        <p:spPr>
          <a:xfrm>
            <a:off x="272125"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tx1"/>
                </a:solidFill>
              </a:rPr>
              <a:t>Bike usage 04/2020-06/2021 </a:t>
            </a:r>
            <a:endParaRPr dirty="0">
              <a:solidFill>
                <a:schemeClr val="tx1"/>
              </a:solidFill>
            </a:endParaRPr>
          </a:p>
          <a:p>
            <a:pPr marL="0" lvl="0" indent="0" algn="l" rtl="0">
              <a:spcBef>
                <a:spcPts val="1200"/>
              </a:spcBef>
              <a:spcAft>
                <a:spcPts val="0"/>
              </a:spcAft>
              <a:buNone/>
            </a:pPr>
            <a:r>
              <a:rPr lang="en" dirty="0">
                <a:solidFill>
                  <a:schemeClr val="tx1"/>
                </a:solidFill>
              </a:rPr>
              <a:t>Overall usage </a:t>
            </a:r>
            <a:endParaRPr dirty="0">
              <a:solidFill>
                <a:schemeClr val="tx1"/>
              </a:solidFill>
            </a:endParaRPr>
          </a:p>
          <a:p>
            <a:pPr marL="0" lvl="0" indent="0" algn="l" rtl="0">
              <a:spcBef>
                <a:spcPts val="1200"/>
              </a:spcBef>
              <a:spcAft>
                <a:spcPts val="0"/>
              </a:spcAft>
              <a:buNone/>
            </a:pPr>
            <a:r>
              <a:rPr lang="en" dirty="0">
                <a:solidFill>
                  <a:schemeClr val="tx1"/>
                </a:solidFill>
              </a:rPr>
              <a:t>Conclusion </a:t>
            </a:r>
            <a:endParaRPr dirty="0">
              <a:solidFill>
                <a:schemeClr val="tx1"/>
              </a:solidFill>
            </a:endParaRPr>
          </a:p>
          <a:p>
            <a:pPr marL="0" lvl="0" indent="0" algn="l" rtl="0">
              <a:spcBef>
                <a:spcPts val="1200"/>
              </a:spcBef>
              <a:spcAft>
                <a:spcPts val="0"/>
              </a:spcAft>
              <a:buNone/>
            </a:pPr>
            <a:r>
              <a:rPr lang="en" dirty="0">
                <a:solidFill>
                  <a:schemeClr val="tx1"/>
                </a:solidFill>
              </a:rPr>
              <a:t>Recommendations </a:t>
            </a:r>
            <a:endParaRPr dirty="0">
              <a:solidFill>
                <a:schemeClr val="tx1"/>
              </a:solidFill>
            </a:endParaRPr>
          </a:p>
          <a:p>
            <a:pPr marL="0" lvl="0" indent="0" algn="l" rtl="0">
              <a:spcBef>
                <a:spcPts val="1200"/>
              </a:spcBef>
              <a:spcAft>
                <a:spcPts val="0"/>
              </a:spcAft>
              <a:buNone/>
            </a:pPr>
            <a:endParaRPr dirty="0">
              <a:solidFill>
                <a:schemeClr val="tx1"/>
              </a:solidFill>
            </a:endParaRPr>
          </a:p>
          <a:p>
            <a:pPr marL="0" lvl="0" indent="0" algn="l" rtl="0">
              <a:spcBef>
                <a:spcPts val="1200"/>
              </a:spcBef>
              <a:spcAft>
                <a:spcPts val="0"/>
              </a:spcAft>
              <a:buNone/>
            </a:pPr>
            <a:endParaRPr dirty="0">
              <a:solidFill>
                <a:schemeClr val="tx1"/>
              </a:solidFill>
            </a:endParaRPr>
          </a:p>
          <a:p>
            <a:pPr marL="0" lvl="0" indent="0" algn="l" rtl="0">
              <a:spcBef>
                <a:spcPts val="1200"/>
              </a:spcBef>
              <a:spcAft>
                <a:spcPts val="1200"/>
              </a:spcAft>
              <a:buNone/>
            </a:pPr>
            <a:endParaRPr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57558"/>
              <a:buFont typeface="Arial"/>
              <a:buNone/>
            </a:pPr>
            <a:r>
              <a:rPr lang="en" sz="2000" b="1" dirty="0">
                <a:latin typeface="+mj-lt"/>
                <a:ea typeface="Open Sans"/>
                <a:cs typeface="Open Sans"/>
                <a:sym typeface="Open Sans"/>
              </a:rPr>
              <a:t>Objective</a:t>
            </a:r>
            <a:endParaRPr sz="3200" dirty="0">
              <a:latin typeface="+mj-lt"/>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tx1"/>
                </a:solidFill>
              </a:rPr>
              <a:t>How do annual members and casual riders use Cyclistic bikes differently?</a:t>
            </a:r>
            <a:endParaRPr dirty="0">
              <a:solidFill>
                <a:schemeClr val="tx1"/>
              </a:solidFill>
            </a:endParaRPr>
          </a:p>
          <a:p>
            <a:pPr marL="457200" lvl="0" indent="-342900" algn="l" rtl="0">
              <a:spcBef>
                <a:spcPts val="1200"/>
              </a:spcBef>
              <a:spcAft>
                <a:spcPts val="0"/>
              </a:spcAft>
              <a:buSzPts val="1800"/>
              <a:buChar char="-"/>
            </a:pPr>
            <a:r>
              <a:rPr lang="en" dirty="0">
                <a:solidFill>
                  <a:schemeClr val="tx1"/>
                </a:solidFill>
              </a:rPr>
              <a:t>How did members and casual riders use each bike </a:t>
            </a: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What percentage of rides where by members or casual riders</a:t>
            </a:r>
            <a:endParaRPr dirty="0">
              <a:solidFill>
                <a:schemeClr val="tx1"/>
              </a:solidFill>
            </a:endParaRPr>
          </a:p>
          <a:p>
            <a:pPr marL="457200" lvl="0" indent="0" algn="l" rtl="0">
              <a:spcBef>
                <a:spcPts val="1200"/>
              </a:spcBef>
              <a:spcAft>
                <a:spcPts val="0"/>
              </a:spcAft>
              <a:buNone/>
            </a:pPr>
            <a:endParaRPr dirty="0">
              <a:solidFill>
                <a:schemeClr val="tx1"/>
              </a:solidFill>
            </a:endParaRPr>
          </a:p>
          <a:p>
            <a:pPr marL="457200" lvl="0" indent="0" algn="l" rtl="0">
              <a:spcBef>
                <a:spcPts val="1200"/>
              </a:spcBef>
              <a:spcAft>
                <a:spcPts val="1200"/>
              </a:spcAft>
              <a:buNone/>
            </a:pPr>
            <a:endParaRPr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a:off x="311700" y="445025"/>
            <a:ext cx="8520600" cy="235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The usage of each bike type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p:nvPr/>
        </p:nvSpPr>
        <p:spPr>
          <a:xfrm>
            <a:off x="229350" y="511350"/>
            <a:ext cx="37983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dirty="0">
                <a:latin typeface="+mj-lt"/>
              </a:rPr>
              <a:t>Docked Bike</a:t>
            </a:r>
            <a:endParaRPr sz="2000" dirty="0">
              <a:latin typeface="+mj-lt"/>
            </a:endParaRPr>
          </a:p>
        </p:txBody>
      </p:sp>
      <p:sp>
        <p:nvSpPr>
          <p:cNvPr id="113" name="Google Shape;113;p24"/>
          <p:cNvSpPr txBox="1"/>
          <p:nvPr/>
        </p:nvSpPr>
        <p:spPr>
          <a:xfrm>
            <a:off x="229350" y="2227675"/>
            <a:ext cx="379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Members consistently used over 50% until 2021 when they dropped to 0%</a:t>
            </a:r>
            <a:endParaRPr dirty="0"/>
          </a:p>
        </p:txBody>
      </p:sp>
      <p:sp>
        <p:nvSpPr>
          <p:cNvPr id="114" name="Google Shape;114;p24"/>
          <p:cNvSpPr txBox="1"/>
          <p:nvPr/>
        </p:nvSpPr>
        <p:spPr>
          <a:xfrm>
            <a:off x="229350" y="1172625"/>
            <a:ext cx="379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Casual users got close to 50% in the summer months</a:t>
            </a:r>
            <a:endParaRPr/>
          </a:p>
        </p:txBody>
      </p:sp>
      <p:pic>
        <p:nvPicPr>
          <p:cNvPr id="115" name="Google Shape;115;p24" title="Chart"/>
          <p:cNvPicPr preferRelativeResize="0"/>
          <p:nvPr/>
        </p:nvPicPr>
        <p:blipFill>
          <a:blip r:embed="rId3">
            <a:alphaModFix/>
          </a:blip>
          <a:stretch>
            <a:fillRect/>
          </a:stretch>
        </p:blipFill>
        <p:spPr>
          <a:xfrm>
            <a:off x="4027650" y="794900"/>
            <a:ext cx="4811550" cy="29711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animEffect transition="in" filter="fade">
                                      <p:cBhvr>
                                        <p:cTn id="7" dur="1000"/>
                                        <p:tgtEl>
                                          <p:spTgt spid="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7" title="Chart"/>
          <p:cNvPicPr preferRelativeResize="0"/>
          <p:nvPr/>
        </p:nvPicPr>
        <p:blipFill>
          <a:blip r:embed="rId3">
            <a:alphaModFix/>
          </a:blip>
          <a:stretch>
            <a:fillRect/>
          </a:stretch>
        </p:blipFill>
        <p:spPr>
          <a:xfrm>
            <a:off x="3806696" y="486296"/>
            <a:ext cx="4874550" cy="3014074"/>
          </a:xfrm>
          <a:prstGeom prst="rect">
            <a:avLst/>
          </a:prstGeom>
          <a:noFill/>
          <a:ln>
            <a:noFill/>
          </a:ln>
        </p:spPr>
      </p:pic>
      <p:sp>
        <p:nvSpPr>
          <p:cNvPr id="131" name="Google Shape;131;p27"/>
          <p:cNvSpPr txBox="1"/>
          <p:nvPr/>
        </p:nvSpPr>
        <p:spPr>
          <a:xfrm>
            <a:off x="8400" y="770375"/>
            <a:ext cx="37983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dirty="0">
                <a:latin typeface="+mj-lt"/>
              </a:rPr>
              <a:t>Electric Bike</a:t>
            </a:r>
            <a:endParaRPr sz="2000" dirty="0">
              <a:latin typeface="+mj-lt"/>
            </a:endParaRPr>
          </a:p>
        </p:txBody>
      </p:sp>
      <p:sp>
        <p:nvSpPr>
          <p:cNvPr id="132" name="Google Shape;132;p27"/>
          <p:cNvSpPr txBox="1"/>
          <p:nvPr/>
        </p:nvSpPr>
        <p:spPr>
          <a:xfrm>
            <a:off x="8400" y="1667175"/>
            <a:ext cx="379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 electric bike was introduced in July of 2020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30" title="Chart"/>
          <p:cNvPicPr preferRelativeResize="0"/>
          <p:nvPr/>
        </p:nvPicPr>
        <p:blipFill>
          <a:blip r:embed="rId3">
            <a:alphaModFix/>
          </a:blip>
          <a:stretch>
            <a:fillRect/>
          </a:stretch>
        </p:blipFill>
        <p:spPr>
          <a:xfrm>
            <a:off x="4124675" y="426950"/>
            <a:ext cx="4490649" cy="2776675"/>
          </a:xfrm>
          <a:prstGeom prst="rect">
            <a:avLst/>
          </a:prstGeom>
          <a:noFill/>
          <a:ln>
            <a:noFill/>
          </a:ln>
        </p:spPr>
      </p:pic>
      <p:sp>
        <p:nvSpPr>
          <p:cNvPr id="148" name="Google Shape;148;p30"/>
          <p:cNvSpPr txBox="1"/>
          <p:nvPr/>
        </p:nvSpPr>
        <p:spPr>
          <a:xfrm>
            <a:off x="105500" y="579125"/>
            <a:ext cx="37983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dirty="0">
                <a:latin typeface="+mj-lt"/>
              </a:rPr>
              <a:t>Classic Bike</a:t>
            </a:r>
            <a:endParaRPr sz="2000" dirty="0">
              <a:latin typeface="+mj-lt"/>
            </a:endParaRPr>
          </a:p>
        </p:txBody>
      </p:sp>
      <p:sp>
        <p:nvSpPr>
          <p:cNvPr id="149" name="Google Shape;149;p30"/>
          <p:cNvSpPr txBox="1"/>
          <p:nvPr/>
        </p:nvSpPr>
        <p:spPr>
          <a:xfrm>
            <a:off x="105500" y="1410788"/>
            <a:ext cx="379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 classic bike was introduced in December of 2020</a:t>
            </a:r>
            <a:endParaRPr/>
          </a:p>
        </p:txBody>
      </p:sp>
      <p:sp>
        <p:nvSpPr>
          <p:cNvPr id="150" name="Google Shape;150;p30"/>
          <p:cNvSpPr txBox="1"/>
          <p:nvPr/>
        </p:nvSpPr>
        <p:spPr>
          <a:xfrm>
            <a:off x="105500" y="2571750"/>
            <a:ext cx="379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Since the introduction this has been the preferred bike for members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
                                        </p:tgtEl>
                                        <p:attrNameLst>
                                          <p:attrName>style.visibility</p:attrName>
                                        </p:attrNameLst>
                                      </p:cBhvr>
                                      <p:to>
                                        <p:strVal val="visible"/>
                                      </p:to>
                                    </p:set>
                                    <p:animEffect transition="in" filter="fade">
                                      <p:cBhvr>
                                        <p:cTn id="12" dur="1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1"/>
          <p:cNvSpPr txBox="1">
            <a:spLocks noGrp="1"/>
          </p:cNvSpPr>
          <p:nvPr>
            <p:ph type="title"/>
          </p:nvPr>
        </p:nvSpPr>
        <p:spPr>
          <a:xfrm>
            <a:off x="311700" y="445025"/>
            <a:ext cx="8520600" cy="1974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Overall usage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33" title="Chart"/>
          <p:cNvPicPr preferRelativeResize="0"/>
          <p:nvPr/>
        </p:nvPicPr>
        <p:blipFill>
          <a:blip r:embed="rId3">
            <a:alphaModFix/>
          </a:blip>
          <a:stretch>
            <a:fillRect/>
          </a:stretch>
        </p:blipFill>
        <p:spPr>
          <a:xfrm>
            <a:off x="4718632" y="62100"/>
            <a:ext cx="4043769" cy="2500375"/>
          </a:xfrm>
          <a:prstGeom prst="rect">
            <a:avLst/>
          </a:prstGeom>
          <a:noFill/>
          <a:ln>
            <a:noFill/>
          </a:ln>
        </p:spPr>
      </p:pic>
      <p:pic>
        <p:nvPicPr>
          <p:cNvPr id="166" name="Google Shape;166;p33" title="Chart"/>
          <p:cNvPicPr preferRelativeResize="0"/>
          <p:nvPr/>
        </p:nvPicPr>
        <p:blipFill>
          <a:blip r:embed="rId4">
            <a:alphaModFix/>
          </a:blip>
          <a:stretch>
            <a:fillRect/>
          </a:stretch>
        </p:blipFill>
        <p:spPr>
          <a:xfrm>
            <a:off x="4718650" y="2611325"/>
            <a:ext cx="4043724" cy="2500375"/>
          </a:xfrm>
          <a:prstGeom prst="rect">
            <a:avLst/>
          </a:prstGeom>
          <a:noFill/>
          <a:ln>
            <a:noFill/>
          </a:ln>
        </p:spPr>
      </p:pic>
      <p:sp>
        <p:nvSpPr>
          <p:cNvPr id="167" name="Google Shape;167;p33"/>
          <p:cNvSpPr txBox="1"/>
          <p:nvPr/>
        </p:nvSpPr>
        <p:spPr>
          <a:xfrm>
            <a:off x="183163" y="361525"/>
            <a:ext cx="37983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dirty="0">
                <a:latin typeface="+mj-lt"/>
              </a:rPr>
              <a:t>Members Usage </a:t>
            </a:r>
            <a:endParaRPr sz="2000" dirty="0">
              <a:latin typeface="+mj-lt"/>
            </a:endParaRPr>
          </a:p>
        </p:txBody>
      </p:sp>
      <p:sp>
        <p:nvSpPr>
          <p:cNvPr id="168" name="Google Shape;168;p33"/>
          <p:cNvSpPr txBox="1"/>
          <p:nvPr/>
        </p:nvSpPr>
        <p:spPr>
          <a:xfrm>
            <a:off x="183163" y="1312287"/>
            <a:ext cx="379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The classic bike is the preferred bike after its introduction </a:t>
            </a:r>
            <a:endParaRPr dirty="0"/>
          </a:p>
        </p:txBody>
      </p:sp>
      <p:sp>
        <p:nvSpPr>
          <p:cNvPr id="169" name="Google Shape;169;p33"/>
          <p:cNvSpPr txBox="1"/>
          <p:nvPr/>
        </p:nvSpPr>
        <p:spPr>
          <a:xfrm>
            <a:off x="183163" y="3245912"/>
            <a:ext cx="379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We can see how consistently members make up our percentage of trips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
                                        </p:tgtEl>
                                        <p:attrNameLst>
                                          <p:attrName>style.visibility</p:attrName>
                                        </p:attrNameLst>
                                      </p:cBhvr>
                                      <p:to>
                                        <p:strVal val="visible"/>
                                      </p:to>
                                    </p:set>
                                    <p:animEffect transition="in" filter="fade">
                                      <p:cBhvr>
                                        <p:cTn id="12" dur="1000"/>
                                        <p:tgtEl>
                                          <p:spTgt spid="1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fade">
                                      <p:cBhvr>
                                        <p:cTn id="17" dur="10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9"/>
                                        </p:tgtEl>
                                        <p:attrNameLst>
                                          <p:attrName>style.visibility</p:attrName>
                                        </p:attrNameLst>
                                      </p:cBhvr>
                                      <p:to>
                                        <p:strVal val="visible"/>
                                      </p:to>
                                    </p:set>
                                    <p:animEffect transition="in" filter="fade">
                                      <p:cBhvr>
                                        <p:cTn id="22"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414</Words>
  <Application>Microsoft Office PowerPoint</Application>
  <PresentationFormat>On-screen Show (16:9)</PresentationFormat>
  <Paragraphs>49</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Cyclist Case Study</vt:lpstr>
      <vt:lpstr>Table of Contents</vt:lpstr>
      <vt:lpstr>Objective</vt:lpstr>
      <vt:lpstr>The usage of each bike type</vt:lpstr>
      <vt:lpstr>PowerPoint Presentation</vt:lpstr>
      <vt:lpstr>PowerPoint Presentation</vt:lpstr>
      <vt:lpstr>PowerPoint Presentation</vt:lpstr>
      <vt:lpstr>Overall usage </vt:lpstr>
      <vt:lpstr>PowerPoint Presentation</vt:lpstr>
      <vt:lpstr>PowerPoint Presentation</vt:lpstr>
      <vt:lpstr>PowerPoint Presentation</vt:lpstr>
      <vt:lpstr>Findings</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 Case Study</dc:title>
  <cp:lastModifiedBy>trey sheppard</cp:lastModifiedBy>
  <cp:revision>1</cp:revision>
  <dcterms:modified xsi:type="dcterms:W3CDTF">2022-07-07T22:47:31Z</dcterms:modified>
</cp:coreProperties>
</file>