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68" r:id="rId3"/>
    <p:sldId id="275" r:id="rId4"/>
    <p:sldId id="276" r:id="rId5"/>
    <p:sldId id="277" r:id="rId6"/>
    <p:sldId id="271" r:id="rId7"/>
    <p:sldId id="272" r:id="rId8"/>
    <p:sldId id="269" r:id="rId9"/>
    <p:sldId id="278" r:id="rId10"/>
    <p:sldId id="279" r:id="rId11"/>
    <p:sldId id="280" r:id="rId12"/>
    <p:sldId id="281" r:id="rId13"/>
    <p:sldId id="274" r:id="rId14"/>
    <p:sldId id="270"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339DC4-4C4B-4A2F-B8E7-F01DD09C6BA1}"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8A4B-E35E-4123-B16C-C0C7A9B25A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4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39DC4-4C4B-4A2F-B8E7-F01DD09C6BA1}"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8A4B-E35E-4123-B16C-C0C7A9B25A34}" type="slidenum">
              <a:rPr lang="en-US" smtClean="0"/>
              <a:t>‹#›</a:t>
            </a:fld>
            <a:endParaRPr lang="en-US"/>
          </a:p>
        </p:txBody>
      </p:sp>
    </p:spTree>
    <p:extLst>
      <p:ext uri="{BB962C8B-B14F-4D97-AF65-F5344CB8AC3E}">
        <p14:creationId xmlns:p14="http://schemas.microsoft.com/office/powerpoint/2010/main" val="1316964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39DC4-4C4B-4A2F-B8E7-F01DD09C6BA1}"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8A4B-E35E-4123-B16C-C0C7A9B25A34}" type="slidenum">
              <a:rPr lang="en-US" smtClean="0"/>
              <a:t>‹#›</a:t>
            </a:fld>
            <a:endParaRPr lang="en-US"/>
          </a:p>
        </p:txBody>
      </p:sp>
    </p:spTree>
    <p:extLst>
      <p:ext uri="{BB962C8B-B14F-4D97-AF65-F5344CB8AC3E}">
        <p14:creationId xmlns:p14="http://schemas.microsoft.com/office/powerpoint/2010/main" val="206782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39DC4-4C4B-4A2F-B8E7-F01DD09C6BA1}"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8A4B-E35E-4123-B16C-C0C7A9B25A34}" type="slidenum">
              <a:rPr lang="en-US" smtClean="0"/>
              <a:t>‹#›</a:t>
            </a:fld>
            <a:endParaRPr lang="en-US"/>
          </a:p>
        </p:txBody>
      </p:sp>
    </p:spTree>
    <p:extLst>
      <p:ext uri="{BB962C8B-B14F-4D97-AF65-F5344CB8AC3E}">
        <p14:creationId xmlns:p14="http://schemas.microsoft.com/office/powerpoint/2010/main" val="81700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339DC4-4C4B-4A2F-B8E7-F01DD09C6BA1}"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8A4B-E35E-4123-B16C-C0C7A9B25A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33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339DC4-4C4B-4A2F-B8E7-F01DD09C6BA1}"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588A4B-E35E-4123-B16C-C0C7A9B25A34}" type="slidenum">
              <a:rPr lang="en-US" smtClean="0"/>
              <a:t>‹#›</a:t>
            </a:fld>
            <a:endParaRPr lang="en-US"/>
          </a:p>
        </p:txBody>
      </p:sp>
    </p:spTree>
    <p:extLst>
      <p:ext uri="{BB962C8B-B14F-4D97-AF65-F5344CB8AC3E}">
        <p14:creationId xmlns:p14="http://schemas.microsoft.com/office/powerpoint/2010/main" val="53106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339DC4-4C4B-4A2F-B8E7-F01DD09C6BA1}"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588A4B-E35E-4123-B16C-C0C7A9B25A34}" type="slidenum">
              <a:rPr lang="en-US" smtClean="0"/>
              <a:t>‹#›</a:t>
            </a:fld>
            <a:endParaRPr lang="en-US"/>
          </a:p>
        </p:txBody>
      </p:sp>
    </p:spTree>
    <p:extLst>
      <p:ext uri="{BB962C8B-B14F-4D97-AF65-F5344CB8AC3E}">
        <p14:creationId xmlns:p14="http://schemas.microsoft.com/office/powerpoint/2010/main" val="1300175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339DC4-4C4B-4A2F-B8E7-F01DD09C6BA1}"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588A4B-E35E-4123-B16C-C0C7A9B25A34}" type="slidenum">
              <a:rPr lang="en-US" smtClean="0"/>
              <a:t>‹#›</a:t>
            </a:fld>
            <a:endParaRPr lang="en-US"/>
          </a:p>
        </p:txBody>
      </p:sp>
    </p:spTree>
    <p:extLst>
      <p:ext uri="{BB962C8B-B14F-4D97-AF65-F5344CB8AC3E}">
        <p14:creationId xmlns:p14="http://schemas.microsoft.com/office/powerpoint/2010/main" val="3469394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9339DC4-4C4B-4A2F-B8E7-F01DD09C6BA1}" type="datetimeFigureOut">
              <a:rPr lang="en-US" smtClean="0"/>
              <a:t>1/28/2022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D588A4B-E35E-4123-B16C-C0C7A9B25A34}" type="slidenum">
              <a:rPr lang="en-US" smtClean="0"/>
              <a:t>‹#›</a:t>
            </a:fld>
            <a:endParaRPr lang="en-US"/>
          </a:p>
        </p:txBody>
      </p:sp>
    </p:spTree>
    <p:extLst>
      <p:ext uri="{BB962C8B-B14F-4D97-AF65-F5344CB8AC3E}">
        <p14:creationId xmlns:p14="http://schemas.microsoft.com/office/powerpoint/2010/main" val="17554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339DC4-4C4B-4A2F-B8E7-F01DD09C6BA1}" type="datetimeFigureOut">
              <a:rPr lang="en-US" smtClean="0"/>
              <a:t>1/28/2022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D588A4B-E35E-4123-B16C-C0C7A9B25A34}" type="slidenum">
              <a:rPr lang="en-US" smtClean="0"/>
              <a:t>‹#›</a:t>
            </a:fld>
            <a:endParaRPr lang="en-US"/>
          </a:p>
        </p:txBody>
      </p:sp>
    </p:spTree>
    <p:extLst>
      <p:ext uri="{BB962C8B-B14F-4D97-AF65-F5344CB8AC3E}">
        <p14:creationId xmlns:p14="http://schemas.microsoft.com/office/powerpoint/2010/main" val="339369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339DC4-4C4B-4A2F-B8E7-F01DD09C6BA1}"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588A4B-E35E-4123-B16C-C0C7A9B25A34}" type="slidenum">
              <a:rPr lang="en-US" smtClean="0"/>
              <a:t>‹#›</a:t>
            </a:fld>
            <a:endParaRPr lang="en-US"/>
          </a:p>
        </p:txBody>
      </p:sp>
    </p:spTree>
    <p:extLst>
      <p:ext uri="{BB962C8B-B14F-4D97-AF65-F5344CB8AC3E}">
        <p14:creationId xmlns:p14="http://schemas.microsoft.com/office/powerpoint/2010/main" val="3249601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9339DC4-4C4B-4A2F-B8E7-F01DD09C6BA1}" type="datetimeFigureOut">
              <a:rPr lang="en-US" smtClean="0"/>
              <a:t>1/28/2022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D588A4B-E35E-4123-B16C-C0C7A9B25A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71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slideplayer.com/slide/13462995/" TargetMode="External"/><Relationship Id="rId2" Type="http://schemas.openxmlformats.org/officeDocument/2006/relationships/hyperlink" Target="https://www.geeksforgeeks.org/disease-prediction-using-machine-learnin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7F84CF-FA55-40DB-B010-36502D575996}"/>
              </a:ext>
            </a:extLst>
          </p:cNvPr>
          <p:cNvPicPr>
            <a:picLocks noChangeAspect="1"/>
          </p:cNvPicPr>
          <p:nvPr/>
        </p:nvPicPr>
        <p:blipFill>
          <a:blip r:embed="rId2"/>
          <a:stretch>
            <a:fillRect/>
          </a:stretch>
        </p:blipFill>
        <p:spPr>
          <a:xfrm>
            <a:off x="5329967" y="282687"/>
            <a:ext cx="1532059" cy="967616"/>
          </a:xfrm>
          <a:prstGeom prst="rect">
            <a:avLst/>
          </a:prstGeom>
        </p:spPr>
      </p:pic>
      <p:sp>
        <p:nvSpPr>
          <p:cNvPr id="5" name="Rectangle 3">
            <a:extLst>
              <a:ext uri="{FF2B5EF4-FFF2-40B4-BE49-F238E27FC236}">
                <a16:creationId xmlns:a16="http://schemas.microsoft.com/office/drawing/2014/main" id="{979EE7BB-2AD2-41F3-8FA0-CD7477898676}"/>
              </a:ext>
            </a:extLst>
          </p:cNvPr>
          <p:cNvSpPr>
            <a:spLocks noChangeArrowheads="1"/>
          </p:cNvSpPr>
          <p:nvPr/>
        </p:nvSpPr>
        <p:spPr bwMode="auto">
          <a:xfrm>
            <a:off x="2876846" y="1268245"/>
            <a:ext cx="6438301"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Department of Computer Science and Engineering</a:t>
            </a:r>
            <a:endParaRPr lang="en-US" altLang="en-US" sz="2000" dirty="0">
              <a:latin typeface="Times New Roman" panose="02020603050405020304" pitchFamily="18" charset="0"/>
              <a:cs typeface="Times New Roman" panose="02020603050405020304" pitchFamily="18" charset="0"/>
            </a:endParaRPr>
          </a:p>
          <a:p>
            <a:pPr algn="ctr"/>
            <a:r>
              <a:rPr lang="en-US" altLang="en-US" sz="2000" b="1" dirty="0">
                <a:latin typeface="Times New Roman" panose="02020603050405020304" pitchFamily="18" charset="0"/>
                <a:cs typeface="Times New Roman" panose="02020603050405020304" pitchFamily="18" charset="0"/>
              </a:rPr>
              <a:t>Jawaharlal Nehru Engineering College, Aurangabad</a:t>
            </a:r>
            <a:endParaRPr lang="en-US" altLang="en-US" sz="2000" dirty="0">
              <a:latin typeface="Times New Roman" panose="02020603050405020304" pitchFamily="18" charset="0"/>
              <a:cs typeface="Times New Roman" panose="02020603050405020304" pitchFamily="18" charset="0"/>
            </a:endParaRPr>
          </a:p>
          <a:p>
            <a:pPr algn="ctr"/>
            <a:r>
              <a:rPr lang="en-US" altLang="en-US" sz="1600" dirty="0">
                <a:latin typeface="Times New Roman" panose="02020603050405020304" pitchFamily="18" charset="0"/>
                <a:cs typeface="Times New Roman" panose="02020603050405020304" pitchFamily="18" charset="0"/>
              </a:rPr>
              <a:t>( Affiliated to Dr. Babasaheb Ambedkar Technical University Lonere )</a:t>
            </a:r>
            <a:endParaRPr lang="en-US" altLang="en-US" sz="900" dirty="0">
              <a:latin typeface="Times New Roman" panose="02020603050405020304" pitchFamily="18" charset="0"/>
              <a:cs typeface="Times New Roman" panose="02020603050405020304" pitchFamily="18" charset="0"/>
            </a:endParaRPr>
          </a:p>
          <a:p>
            <a:pPr algn="ctr"/>
            <a:r>
              <a:rPr lang="en-US" altLang="en-US" b="1" dirty="0">
                <a:latin typeface="Times New Roman" panose="02020603050405020304" pitchFamily="18" charset="0"/>
                <a:cs typeface="Times New Roman" panose="02020603050405020304" pitchFamily="18" charset="0"/>
              </a:rPr>
              <a:t>( Year 2021-2022 )</a:t>
            </a:r>
            <a:endParaRPr lang="en-US" altLang="en-US" sz="2000" dirty="0">
              <a:latin typeface="Times New Roman" panose="02020603050405020304" pitchFamily="18" charset="0"/>
              <a:cs typeface="Times New Roman" panose="02020603050405020304" pitchFamily="18" charset="0"/>
            </a:endParaRPr>
          </a:p>
        </p:txBody>
      </p:sp>
      <p:sp>
        <p:nvSpPr>
          <p:cNvPr id="6" name="TextBox 4">
            <a:extLst>
              <a:ext uri="{FF2B5EF4-FFF2-40B4-BE49-F238E27FC236}">
                <a16:creationId xmlns:a16="http://schemas.microsoft.com/office/drawing/2014/main" id="{E9532A71-1113-4ADD-A124-D4FBBD7A3738}"/>
              </a:ext>
            </a:extLst>
          </p:cNvPr>
          <p:cNvSpPr txBox="1">
            <a:spLocks noChangeArrowheads="1"/>
          </p:cNvSpPr>
          <p:nvPr/>
        </p:nvSpPr>
        <p:spPr bwMode="auto">
          <a:xfrm>
            <a:off x="3115594" y="2709308"/>
            <a:ext cx="596080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IN" altLang="en-US" sz="2800" b="1" dirty="0">
                <a:latin typeface="Times New Roman" panose="02020603050405020304" pitchFamily="18" charset="0"/>
                <a:cs typeface="Times New Roman" panose="02020603050405020304" pitchFamily="18" charset="0"/>
              </a:rPr>
              <a:t>B. Tech Project:</a:t>
            </a:r>
            <a:r>
              <a:rPr lang="en-US" altLang="en-US" sz="2400" b="1" dirty="0">
                <a:latin typeface="Times New Roman" panose="02020603050405020304" pitchFamily="18" charset="0"/>
                <a:cs typeface="Times New Roman" panose="02020603050405020304" pitchFamily="18" charset="0"/>
              </a:rPr>
              <a:t> </a:t>
            </a:r>
          </a:p>
          <a:p>
            <a:pPr algn="ctr" eaLnBrk="1" hangingPunct="1"/>
            <a:r>
              <a:rPr lang="en-US" altLang="en-US" sz="2400" b="1" dirty="0">
                <a:latin typeface="Times New Roman" panose="02020603050405020304" pitchFamily="18" charset="0"/>
                <a:cs typeface="Times New Roman" panose="02020603050405020304" pitchFamily="18" charset="0"/>
              </a:rPr>
              <a:t>DISEASE PREDICTION SYSTEM</a:t>
            </a:r>
            <a:endParaRPr lang="en-US" altLang="en-US" sz="800" b="1"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60596DE1-0FA6-47F5-89C9-9DBBF61BF9AC}"/>
              </a:ext>
            </a:extLst>
          </p:cNvPr>
          <p:cNvSpPr>
            <a:spLocks noChangeArrowheads="1"/>
          </p:cNvSpPr>
          <p:nvPr/>
        </p:nvSpPr>
        <p:spPr bwMode="auto">
          <a:xfrm>
            <a:off x="3619495" y="3950318"/>
            <a:ext cx="4953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a:latin typeface="Times New Roman" panose="02020603050405020304" pitchFamily="18" charset="0"/>
                <a:cs typeface="Times New Roman" panose="02020603050405020304" pitchFamily="18" charset="0"/>
              </a:rPr>
              <a:t>Presented by</a:t>
            </a:r>
          </a:p>
          <a:p>
            <a:pPr algn="ctr"/>
            <a:r>
              <a:rPr lang="en-US" altLang="en-US" sz="2000" b="1" dirty="0">
                <a:latin typeface="Times New Roman" panose="02020603050405020304" pitchFamily="18" charset="0"/>
                <a:cs typeface="Times New Roman" panose="02020603050405020304" pitchFamily="18" charset="0"/>
              </a:rPr>
              <a:t>Ankush Kawale (20213220181124210045)</a:t>
            </a:r>
            <a:endParaRPr lang="en-US" altLang="en-US" sz="2000" dirty="0">
              <a:latin typeface="Times New Roman" panose="02020603050405020304" pitchFamily="18" charset="0"/>
              <a:cs typeface="Times New Roman" panose="02020603050405020304" pitchFamily="18" charset="0"/>
            </a:endParaRPr>
          </a:p>
          <a:p>
            <a:pPr algn="ctr"/>
            <a:r>
              <a:rPr lang="en-US" altLang="en-US" sz="2000" b="1" dirty="0">
                <a:latin typeface="Times New Roman" panose="02020603050405020304" pitchFamily="18" charset="0"/>
                <a:cs typeface="Times New Roman" panose="02020603050405020304" pitchFamily="18" charset="0"/>
              </a:rPr>
              <a:t>Kunal Mate (20213220181124210046)</a:t>
            </a:r>
            <a:endParaRPr lang="en-US" altLang="en-US" sz="2000" b="1" dirty="0">
              <a:solidFill>
                <a:srgbClr val="BFBFBF"/>
              </a:solidFill>
              <a:latin typeface="Times New Roman" panose="02020603050405020304" pitchFamily="18" charset="0"/>
              <a:cs typeface="Times New Roman" panose="02020603050405020304" pitchFamily="18" charset="0"/>
            </a:endParaRPr>
          </a:p>
          <a:p>
            <a:pPr algn="ctr"/>
            <a:endParaRPr lang="en-US" altLang="en-US" sz="2000" dirty="0">
              <a:latin typeface="Times New Roman" panose="02020603050405020304" pitchFamily="18" charset="0"/>
              <a:cs typeface="Times New Roman" panose="02020603050405020304" pitchFamily="18" charset="0"/>
            </a:endParaRPr>
          </a:p>
          <a:p>
            <a:pPr algn="ctr"/>
            <a:r>
              <a:rPr lang="en-US" altLang="en-US" sz="2000" b="1" dirty="0">
                <a:latin typeface="Times New Roman" panose="02020603050405020304" pitchFamily="18" charset="0"/>
                <a:cs typeface="Times New Roman" panose="02020603050405020304" pitchFamily="18" charset="0"/>
              </a:rPr>
              <a:t>Under Guidance of</a:t>
            </a:r>
            <a:endParaRPr lang="en-US" altLang="en-US" sz="2000" dirty="0">
              <a:latin typeface="Times New Roman" panose="02020603050405020304" pitchFamily="18" charset="0"/>
              <a:cs typeface="Times New Roman" panose="02020603050405020304" pitchFamily="18" charset="0"/>
            </a:endParaRPr>
          </a:p>
          <a:p>
            <a:pPr algn="ctr"/>
            <a:r>
              <a:rPr lang="en-US" altLang="en-US" sz="2000" b="1" dirty="0">
                <a:latin typeface="Times New Roman" panose="02020603050405020304" pitchFamily="18" charset="0"/>
                <a:cs typeface="Times New Roman" panose="02020603050405020304" pitchFamily="18" charset="0"/>
              </a:rPr>
              <a:t>Mr. Sandip </a:t>
            </a:r>
            <a:r>
              <a:rPr lang="en-US" altLang="en-US" sz="2000" b="1" dirty="0" err="1">
                <a:latin typeface="Times New Roman" panose="02020603050405020304" pitchFamily="18" charset="0"/>
                <a:cs typeface="Times New Roman" panose="02020603050405020304" pitchFamily="18" charset="0"/>
              </a:rPr>
              <a:t>Kharat</a:t>
            </a:r>
            <a:endParaRPr lang="en-US"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07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5000E3-6F1A-4501-B462-DAFF8EDB1CCB}"/>
              </a:ext>
            </a:extLst>
          </p:cNvPr>
          <p:cNvSpPr txBox="1"/>
          <p:nvPr/>
        </p:nvSpPr>
        <p:spPr>
          <a:xfrm>
            <a:off x="996043" y="511925"/>
            <a:ext cx="6097554" cy="523220"/>
          </a:xfrm>
          <a:prstGeom prst="rect">
            <a:avLst/>
          </a:prstGeom>
          <a:noFill/>
        </p:spPr>
        <p:txBody>
          <a:bodyPr wrap="square">
            <a:spAutoFit/>
          </a:bodyPr>
          <a:lstStyle/>
          <a:p>
            <a:pPr marL="285750" indent="-285750">
              <a:buFont typeface="Arial" panose="020B0604020202020204" pitchFamily="34" charset="0"/>
              <a:buChar char="•"/>
            </a:pPr>
            <a:r>
              <a:rPr lang="en-US" sz="2800" b="1" dirty="0"/>
              <a:t>User Input and Output</a:t>
            </a:r>
          </a:p>
        </p:txBody>
      </p:sp>
      <p:pic>
        <p:nvPicPr>
          <p:cNvPr id="5" name="Picture 4">
            <a:extLst>
              <a:ext uri="{FF2B5EF4-FFF2-40B4-BE49-F238E27FC236}">
                <a16:creationId xmlns:a16="http://schemas.microsoft.com/office/drawing/2014/main" id="{09CDFBAA-F55C-4B40-B932-C6C2315C1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87" y="1036137"/>
            <a:ext cx="10923464" cy="5309938"/>
          </a:xfrm>
          <a:prstGeom prst="rect">
            <a:avLst/>
          </a:prstGeom>
        </p:spPr>
      </p:pic>
    </p:spTree>
    <p:extLst>
      <p:ext uri="{BB962C8B-B14F-4D97-AF65-F5344CB8AC3E}">
        <p14:creationId xmlns:p14="http://schemas.microsoft.com/office/powerpoint/2010/main" val="291859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69D35F-B7F9-4F97-8C4B-9EB62174AEAA}"/>
              </a:ext>
            </a:extLst>
          </p:cNvPr>
          <p:cNvSpPr txBox="1"/>
          <p:nvPr/>
        </p:nvSpPr>
        <p:spPr>
          <a:xfrm>
            <a:off x="1369267" y="435819"/>
            <a:ext cx="6097554" cy="523220"/>
          </a:xfrm>
          <a:prstGeom prst="rect">
            <a:avLst/>
          </a:prstGeom>
          <a:noFill/>
        </p:spPr>
        <p:txBody>
          <a:bodyPr wrap="square">
            <a:spAutoFit/>
          </a:bodyPr>
          <a:lstStyle/>
          <a:p>
            <a:pPr marL="285750" indent="-285750">
              <a:buFont typeface="Arial" panose="020B0604020202020204" pitchFamily="34" charset="0"/>
              <a:buChar char="•"/>
            </a:pPr>
            <a:r>
              <a:rPr lang="en-US" sz="2800" b="1" dirty="0"/>
              <a:t>Records</a:t>
            </a:r>
            <a:endParaRPr lang="en-US" sz="1800" b="1" dirty="0"/>
          </a:p>
        </p:txBody>
      </p:sp>
      <p:pic>
        <p:nvPicPr>
          <p:cNvPr id="5" name="Picture 4">
            <a:extLst>
              <a:ext uri="{FF2B5EF4-FFF2-40B4-BE49-F238E27FC236}">
                <a16:creationId xmlns:a16="http://schemas.microsoft.com/office/drawing/2014/main" id="{77CD53C8-B166-4A00-9221-CAE4DC2FB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68" y="959039"/>
            <a:ext cx="11028785" cy="5208998"/>
          </a:xfrm>
          <a:prstGeom prst="rect">
            <a:avLst/>
          </a:prstGeom>
        </p:spPr>
      </p:pic>
    </p:spTree>
    <p:extLst>
      <p:ext uri="{BB962C8B-B14F-4D97-AF65-F5344CB8AC3E}">
        <p14:creationId xmlns:p14="http://schemas.microsoft.com/office/powerpoint/2010/main" val="2199776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C211B-0AD1-4812-A637-16750ECA1B72}"/>
              </a:ext>
            </a:extLst>
          </p:cNvPr>
          <p:cNvSpPr txBox="1"/>
          <p:nvPr/>
        </p:nvSpPr>
        <p:spPr>
          <a:xfrm>
            <a:off x="1371600" y="457200"/>
            <a:ext cx="2341984"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t>Database</a:t>
            </a:r>
            <a:endParaRPr lang="en-US" b="1" dirty="0"/>
          </a:p>
        </p:txBody>
      </p:sp>
      <p:pic>
        <p:nvPicPr>
          <p:cNvPr id="4" name="Picture 3">
            <a:extLst>
              <a:ext uri="{FF2B5EF4-FFF2-40B4-BE49-F238E27FC236}">
                <a16:creationId xmlns:a16="http://schemas.microsoft.com/office/drawing/2014/main" id="{759BB0AC-890F-4F8C-A780-43B9A0D0D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16" y="1157349"/>
            <a:ext cx="10627567" cy="4543302"/>
          </a:xfrm>
          <a:prstGeom prst="rect">
            <a:avLst/>
          </a:prstGeom>
        </p:spPr>
      </p:pic>
    </p:spTree>
    <p:extLst>
      <p:ext uri="{BB962C8B-B14F-4D97-AF65-F5344CB8AC3E}">
        <p14:creationId xmlns:p14="http://schemas.microsoft.com/office/powerpoint/2010/main" val="2152058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ADD0C0-443D-4038-B1E7-3DADFD575065}"/>
              </a:ext>
            </a:extLst>
          </p:cNvPr>
          <p:cNvSpPr txBox="1"/>
          <p:nvPr/>
        </p:nvSpPr>
        <p:spPr>
          <a:xfrm>
            <a:off x="1024034" y="613101"/>
            <a:ext cx="3268047" cy="584775"/>
          </a:xfrm>
          <a:prstGeom prst="rect">
            <a:avLst/>
          </a:prstGeom>
          <a:noFill/>
        </p:spPr>
        <p:txBody>
          <a:bodyPr wrap="square">
            <a:spAutoFit/>
          </a:bodyPr>
          <a:lstStyle/>
          <a:p>
            <a:r>
              <a:rPr lang="en-US" sz="3200" b="1" dirty="0"/>
              <a:t>Project Summary</a:t>
            </a:r>
            <a:endParaRPr lang="en-US" sz="2800" b="1" dirty="0"/>
          </a:p>
        </p:txBody>
      </p:sp>
      <p:sp>
        <p:nvSpPr>
          <p:cNvPr id="4" name="TextBox 3">
            <a:extLst>
              <a:ext uri="{FF2B5EF4-FFF2-40B4-BE49-F238E27FC236}">
                <a16:creationId xmlns:a16="http://schemas.microsoft.com/office/drawing/2014/main" id="{0C6A70D4-CCEF-4CC6-AA0D-061AA64BB8CA}"/>
              </a:ext>
            </a:extLst>
          </p:cNvPr>
          <p:cNvSpPr txBox="1"/>
          <p:nvPr/>
        </p:nvSpPr>
        <p:spPr>
          <a:xfrm>
            <a:off x="1024034" y="1682059"/>
            <a:ext cx="10200693" cy="2677656"/>
          </a:xfrm>
          <a:prstGeom prst="rect">
            <a:avLst/>
          </a:prstGeom>
          <a:noFill/>
        </p:spPr>
        <p:txBody>
          <a:bodyPr wrap="square">
            <a:spAutoFit/>
          </a:bodyPr>
          <a:lstStyle/>
          <a:p>
            <a:r>
              <a:rPr lang="en-US" sz="2400" b="0" i="0" dirty="0">
                <a:effectLst/>
              </a:rPr>
              <a:t>The core idea behind the project is to propose a system that allows users to get instant guidance on their health issues .This system is fed with various symptoms and the disease/illness associated with those symptoms. This system allows user to share their symptoms. It then processes user’s symptoms to check for various illnesses that could be associated with it using Decision Tree and Random Forest Algorithms. Then the user inputs and predicted results get stored in the database. User can check the previous records.</a:t>
            </a:r>
            <a:endParaRPr lang="en-US" sz="2400" dirty="0"/>
          </a:p>
        </p:txBody>
      </p:sp>
    </p:spTree>
    <p:extLst>
      <p:ext uri="{BB962C8B-B14F-4D97-AF65-F5344CB8AC3E}">
        <p14:creationId xmlns:p14="http://schemas.microsoft.com/office/powerpoint/2010/main" val="701440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0D0B33-6ED6-4AE6-944A-1CBA23CDBCEC}"/>
              </a:ext>
            </a:extLst>
          </p:cNvPr>
          <p:cNvSpPr txBox="1"/>
          <p:nvPr/>
        </p:nvSpPr>
        <p:spPr>
          <a:xfrm>
            <a:off x="1173325" y="697077"/>
            <a:ext cx="6097554" cy="584775"/>
          </a:xfrm>
          <a:prstGeom prst="rect">
            <a:avLst/>
          </a:prstGeom>
          <a:noFill/>
        </p:spPr>
        <p:txBody>
          <a:bodyPr wrap="square">
            <a:spAutoFit/>
          </a:bodyPr>
          <a:lstStyle/>
          <a:p>
            <a:r>
              <a:rPr lang="en-US" sz="3200" b="1" dirty="0"/>
              <a:t>References</a:t>
            </a:r>
            <a:endParaRPr lang="en-US" b="1" dirty="0"/>
          </a:p>
        </p:txBody>
      </p:sp>
      <p:sp>
        <p:nvSpPr>
          <p:cNvPr id="5" name="TextBox 4">
            <a:extLst>
              <a:ext uri="{FF2B5EF4-FFF2-40B4-BE49-F238E27FC236}">
                <a16:creationId xmlns:a16="http://schemas.microsoft.com/office/drawing/2014/main" id="{0AC6B6FC-90FD-4EF4-ACCA-371C53B08968}"/>
              </a:ext>
            </a:extLst>
          </p:cNvPr>
          <p:cNvSpPr txBox="1"/>
          <p:nvPr/>
        </p:nvSpPr>
        <p:spPr>
          <a:xfrm>
            <a:off x="1173325" y="1771559"/>
            <a:ext cx="10394302" cy="2985433"/>
          </a:xfrm>
          <a:prstGeom prst="rect">
            <a:avLst/>
          </a:prstGeom>
          <a:noFill/>
        </p:spPr>
        <p:txBody>
          <a:bodyPr wrap="square">
            <a:spAutoFit/>
          </a:bodyPr>
          <a:lstStyle/>
          <a:p>
            <a:pPr marL="285750" indent="-285750">
              <a:buFont typeface="Arial" panose="020B0604020202020204" pitchFamily="34" charset="0"/>
              <a:buChar char="•"/>
            </a:pPr>
            <a:r>
              <a:rPr lang="en-US" sz="2400" dirty="0">
                <a:hlinkClick r:id="rId2"/>
              </a:rPr>
              <a:t>https://www.geeksforgeeks.org/disease-prediction-using-machine-learning/</a:t>
            </a:r>
            <a:endParaRPr lang="en-US" sz="24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400" dirty="0">
                <a:hlinkClick r:id="rId3"/>
              </a:rPr>
              <a:t>https://slideplayer.com/slide/13462995/</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Analysis of Data Mining Techniques for Heart Disease Prediction, “</a:t>
            </a:r>
            <a:r>
              <a:rPr lang="en-US" sz="2400" dirty="0" err="1"/>
              <a:t>Marjia</a:t>
            </a:r>
            <a:r>
              <a:rPr lang="en-US" sz="2400" dirty="0"/>
              <a:t> Sultana, Afrin Haider and Mohammad </a:t>
            </a:r>
            <a:r>
              <a:rPr lang="en-US" sz="2400" dirty="0" err="1"/>
              <a:t>Shorif</a:t>
            </a:r>
            <a:r>
              <a:rPr lang="en-US" sz="2400" dirty="0"/>
              <a:t> Uddin”.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801732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249B16-B557-498F-9146-9F53BFD6FE51}"/>
              </a:ext>
            </a:extLst>
          </p:cNvPr>
          <p:cNvSpPr txBox="1"/>
          <p:nvPr/>
        </p:nvSpPr>
        <p:spPr>
          <a:xfrm>
            <a:off x="3047223" y="2598003"/>
            <a:ext cx="6097554" cy="830997"/>
          </a:xfrm>
          <a:prstGeom prst="rect">
            <a:avLst/>
          </a:prstGeom>
          <a:noFill/>
        </p:spPr>
        <p:txBody>
          <a:bodyPr wrap="square">
            <a:spAutoFit/>
          </a:bodyPr>
          <a:lstStyle/>
          <a:p>
            <a:pPr marL="182880" marR="0" lvl="0" indent="-182880" algn="ctr" defTabSz="457200" rtl="0" eaLnBrk="1" fontAlgn="auto" latinLnBrk="0" hangingPunct="1">
              <a:lnSpc>
                <a:spcPct val="100000"/>
              </a:lnSpc>
              <a:spcBef>
                <a:spcPct val="0"/>
              </a:spcBef>
              <a:spcAft>
                <a:spcPts val="0"/>
              </a:spcAft>
              <a:buClr>
                <a:srgbClr val="E48312">
                  <a:lumMod val="75000"/>
                </a:srgbClr>
              </a:buClr>
              <a:buSzTx/>
              <a:buFont typeface="Wingdings" panose="05000000000000000000" pitchFamily="2" charset="2"/>
              <a:buNone/>
              <a:tabLst/>
              <a:defRPr/>
            </a:pPr>
            <a:r>
              <a:rPr kumimoji="0" lang="en-US" sz="4800" b="1" i="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Black" pitchFamily="34" charset="0"/>
                <a:ea typeface="+mn-ea"/>
                <a:cs typeface="Aharoni" pitchFamily="2" charset="-79"/>
              </a:rPr>
              <a:t>THANK YOU….!! </a:t>
            </a:r>
          </a:p>
        </p:txBody>
      </p:sp>
    </p:spTree>
    <p:extLst>
      <p:ext uri="{BB962C8B-B14F-4D97-AF65-F5344CB8AC3E}">
        <p14:creationId xmlns:p14="http://schemas.microsoft.com/office/powerpoint/2010/main" val="52913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BC4047-369F-420F-B06A-D0582FF44437}"/>
              </a:ext>
            </a:extLst>
          </p:cNvPr>
          <p:cNvSpPr txBox="1"/>
          <p:nvPr/>
        </p:nvSpPr>
        <p:spPr>
          <a:xfrm>
            <a:off x="1438275" y="505509"/>
            <a:ext cx="4657725" cy="707886"/>
          </a:xfrm>
          <a:prstGeom prst="rect">
            <a:avLst/>
          </a:prstGeom>
          <a:noFill/>
        </p:spPr>
        <p:txBody>
          <a:bodyPr wrap="square" rtlCol="0">
            <a:spAutoFit/>
          </a:bodyPr>
          <a:lstStyle/>
          <a:p>
            <a:r>
              <a:rPr lang="en-US" sz="4000" b="1" dirty="0"/>
              <a:t>Content</a:t>
            </a:r>
            <a:endParaRPr lang="en-US" b="1" dirty="0"/>
          </a:p>
        </p:txBody>
      </p:sp>
      <p:sp>
        <p:nvSpPr>
          <p:cNvPr id="4" name="TextBox 3">
            <a:extLst>
              <a:ext uri="{FF2B5EF4-FFF2-40B4-BE49-F238E27FC236}">
                <a16:creationId xmlns:a16="http://schemas.microsoft.com/office/drawing/2014/main" id="{720847E1-940E-44ED-B53E-09C84AF15FE1}"/>
              </a:ext>
            </a:extLst>
          </p:cNvPr>
          <p:cNvSpPr txBox="1"/>
          <p:nvPr/>
        </p:nvSpPr>
        <p:spPr>
          <a:xfrm>
            <a:off x="1228725" y="1533525"/>
            <a:ext cx="7781925" cy="4247317"/>
          </a:xfrm>
          <a:prstGeom prst="rect">
            <a:avLst/>
          </a:prstGeom>
          <a:noFill/>
        </p:spPr>
        <p:txBody>
          <a:bodyPr wrap="square" rtlCol="0">
            <a:spAutoFit/>
          </a:bodyPr>
          <a:lstStyle/>
          <a:p>
            <a:pPr marL="285750" indent="-285750">
              <a:buFont typeface="Arial" panose="020B0604020202020204" pitchFamily="34" charset="0"/>
              <a:buChar char="•"/>
            </a:pPr>
            <a:r>
              <a:rPr lang="en-US" sz="2800" dirty="0"/>
              <a:t>Introduction</a:t>
            </a:r>
          </a:p>
          <a:p>
            <a:pPr marL="285750" indent="-285750">
              <a:buFont typeface="Arial" panose="020B0604020202020204" pitchFamily="34" charset="0"/>
              <a:buChar char="•"/>
            </a:pPr>
            <a:r>
              <a:rPr lang="en-US" sz="2800" dirty="0"/>
              <a:t>Objective</a:t>
            </a:r>
          </a:p>
          <a:p>
            <a:pPr marL="285750" indent="-285750">
              <a:buFont typeface="Arial" panose="020B0604020202020204" pitchFamily="34" charset="0"/>
              <a:buChar char="•"/>
            </a:pPr>
            <a:r>
              <a:rPr lang="en-US" sz="2800" dirty="0"/>
              <a:t>Approach to Build ML Model</a:t>
            </a:r>
          </a:p>
          <a:p>
            <a:pPr marL="285750" indent="-285750">
              <a:buFont typeface="Arial" panose="020B0604020202020204" pitchFamily="34" charset="0"/>
              <a:buChar char="•"/>
            </a:pPr>
            <a:r>
              <a:rPr lang="en-US" sz="2800" dirty="0"/>
              <a:t>Workflow</a:t>
            </a:r>
          </a:p>
          <a:p>
            <a:pPr marL="285750" indent="-285750">
              <a:buFont typeface="Arial" panose="020B0604020202020204" pitchFamily="34" charset="0"/>
              <a:buChar char="•"/>
            </a:pPr>
            <a:r>
              <a:rPr lang="en-US" sz="2800" dirty="0"/>
              <a:t>Technologies used</a:t>
            </a:r>
          </a:p>
          <a:p>
            <a:pPr marL="285750" indent="-285750">
              <a:buFont typeface="Arial" panose="020B0604020202020204" pitchFamily="34" charset="0"/>
              <a:buChar char="•"/>
            </a:pPr>
            <a:r>
              <a:rPr lang="en-US" sz="2800" dirty="0"/>
              <a:t>Folder Structure</a:t>
            </a:r>
          </a:p>
          <a:p>
            <a:pPr marL="285750" indent="-285750">
              <a:buFont typeface="Arial" panose="020B0604020202020204" pitchFamily="34" charset="0"/>
              <a:buChar char="•"/>
            </a:pPr>
            <a:r>
              <a:rPr lang="en-US" sz="2800" dirty="0"/>
              <a:t>Result</a:t>
            </a:r>
          </a:p>
          <a:p>
            <a:pPr marL="285750" indent="-285750">
              <a:buFont typeface="Arial" panose="020B0604020202020204" pitchFamily="34" charset="0"/>
              <a:buChar char="•"/>
            </a:pPr>
            <a:r>
              <a:rPr lang="en-US" sz="2800" dirty="0"/>
              <a:t>Project Summary</a:t>
            </a:r>
          </a:p>
          <a:p>
            <a:pPr marL="285750" indent="-285750">
              <a:buFont typeface="Arial" panose="020B0604020202020204" pitchFamily="34" charset="0"/>
              <a:buChar char="•"/>
            </a:pPr>
            <a:r>
              <a:rPr lang="en-US" sz="2800" dirty="0"/>
              <a:t>References</a:t>
            </a:r>
          </a:p>
          <a:p>
            <a:endParaRPr lang="en-US" dirty="0"/>
          </a:p>
        </p:txBody>
      </p:sp>
    </p:spTree>
    <p:extLst>
      <p:ext uri="{BB962C8B-B14F-4D97-AF65-F5344CB8AC3E}">
        <p14:creationId xmlns:p14="http://schemas.microsoft.com/office/powerpoint/2010/main" val="24578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6A7D94-FD5F-46BE-A882-28BA5AE2732F}"/>
              </a:ext>
            </a:extLst>
          </p:cNvPr>
          <p:cNvSpPr txBox="1"/>
          <p:nvPr/>
        </p:nvSpPr>
        <p:spPr>
          <a:xfrm>
            <a:off x="1297734" y="628233"/>
            <a:ext cx="2810846" cy="584775"/>
          </a:xfrm>
          <a:prstGeom prst="rect">
            <a:avLst/>
          </a:prstGeom>
          <a:noFill/>
        </p:spPr>
        <p:txBody>
          <a:bodyPr wrap="square">
            <a:spAutoFit/>
          </a:bodyPr>
          <a:lstStyle/>
          <a:p>
            <a:r>
              <a:rPr lang="en-US" sz="3200" b="1" dirty="0"/>
              <a:t>Introduction</a:t>
            </a:r>
            <a:endParaRPr lang="en-US" b="1" dirty="0"/>
          </a:p>
        </p:txBody>
      </p:sp>
      <p:sp>
        <p:nvSpPr>
          <p:cNvPr id="4" name="TextBox 3">
            <a:extLst>
              <a:ext uri="{FF2B5EF4-FFF2-40B4-BE49-F238E27FC236}">
                <a16:creationId xmlns:a16="http://schemas.microsoft.com/office/drawing/2014/main" id="{D5A9B16A-BF3D-47CC-817D-BF948C29B0BC}"/>
              </a:ext>
            </a:extLst>
          </p:cNvPr>
          <p:cNvSpPr txBox="1"/>
          <p:nvPr/>
        </p:nvSpPr>
        <p:spPr>
          <a:xfrm>
            <a:off x="1297734" y="1213008"/>
            <a:ext cx="9053025" cy="4431983"/>
          </a:xfrm>
          <a:prstGeom prst="rect">
            <a:avLst/>
          </a:prstGeom>
          <a:noFill/>
        </p:spPr>
        <p:txBody>
          <a:bodyPr wrap="square">
            <a:spAutoFit/>
          </a:bodyPr>
          <a:lstStyle/>
          <a:p>
            <a:pPr marL="285750" indent="-285750">
              <a:buFont typeface="Arial" panose="020B0604020202020204" pitchFamily="34" charset="0"/>
              <a:buChar char="•"/>
            </a:pPr>
            <a:r>
              <a:rPr lang="en-US" sz="2400" b="0" i="0" dirty="0">
                <a:effectLst/>
              </a:rPr>
              <a:t>It might have happened so many times that you or someone yours need doctors help immediately, but they are not available due to some reasons.</a:t>
            </a:r>
          </a:p>
          <a:p>
            <a:pPr marL="285750" indent="-285750">
              <a:buFont typeface="Arial" panose="020B0604020202020204" pitchFamily="34" charset="0"/>
              <a:buChar char="•"/>
            </a:pPr>
            <a:r>
              <a:rPr lang="en-US" sz="2400" dirty="0"/>
              <a:t>So </a:t>
            </a:r>
            <a:r>
              <a:rPr lang="en-US" sz="2400" b="0" i="0" dirty="0">
                <a:effectLst/>
              </a:rPr>
              <a:t>to solve this problem we have implemented the Disease Prediction System web based application that will facilitate the patient to get instant guidance on their </a:t>
            </a:r>
            <a:r>
              <a:rPr lang="en-US" sz="2400" dirty="0"/>
              <a:t>symptoms.</a:t>
            </a:r>
          </a:p>
          <a:p>
            <a:pPr marL="285750" indent="-285750">
              <a:buFont typeface="Arial" panose="020B0604020202020204" pitchFamily="34" charset="0"/>
              <a:buChar char="•"/>
            </a:pPr>
            <a:r>
              <a:rPr lang="en-US" sz="2400" dirty="0"/>
              <a:t>This system used to predict the diseases based on the input symptoms provided by user and help mankind or society people to analyze and understand their health status. </a:t>
            </a:r>
          </a:p>
          <a:p>
            <a:pPr marL="285750" indent="-285750">
              <a:buFont typeface="Arial" panose="020B0604020202020204" pitchFamily="34" charset="0"/>
              <a:buChar char="•"/>
            </a:pPr>
            <a:r>
              <a:rPr lang="en-US" sz="2400" dirty="0"/>
              <a:t>People can self-analyze their health state and can take precautions as per the results</a:t>
            </a:r>
          </a:p>
          <a:p>
            <a:endParaRPr lang="en-US" dirty="0"/>
          </a:p>
        </p:txBody>
      </p:sp>
    </p:spTree>
    <p:extLst>
      <p:ext uri="{BB962C8B-B14F-4D97-AF65-F5344CB8AC3E}">
        <p14:creationId xmlns:p14="http://schemas.microsoft.com/office/powerpoint/2010/main" val="168037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38CFEC-C793-47F2-9CE8-3DE9C61DF6ED}"/>
              </a:ext>
            </a:extLst>
          </p:cNvPr>
          <p:cNvSpPr txBox="1"/>
          <p:nvPr/>
        </p:nvSpPr>
        <p:spPr>
          <a:xfrm>
            <a:off x="708739" y="1637436"/>
            <a:ext cx="7651490" cy="3108543"/>
          </a:xfrm>
          <a:prstGeom prst="rect">
            <a:avLst/>
          </a:prstGeom>
          <a:noFill/>
        </p:spPr>
        <p:txBody>
          <a:bodyPr wrap="square">
            <a:spAutoFit/>
          </a:bodyPr>
          <a:lstStyle/>
          <a:p>
            <a:r>
              <a:rPr lang="en-US" altLang="en-US" sz="2800" dirty="0"/>
              <a:t>The objective of this project entitled “</a:t>
            </a:r>
            <a:r>
              <a:rPr lang="en-US" altLang="en-US" sz="2800" b="1" dirty="0"/>
              <a:t>Disease Prediction using Machine Learning</a:t>
            </a:r>
            <a:r>
              <a:rPr lang="en-US" altLang="en-US" sz="2800" dirty="0"/>
              <a:t>” is to provide a user friendly and easily understandable GUI to users to easily get instant prediction through machine learning algorithms using dataset. The main objective of the System is to predict disease according to symptoms .</a:t>
            </a:r>
            <a:endParaRPr lang="en-US" sz="2800" dirty="0"/>
          </a:p>
        </p:txBody>
      </p:sp>
      <p:sp>
        <p:nvSpPr>
          <p:cNvPr id="5" name="TextBox 4">
            <a:extLst>
              <a:ext uri="{FF2B5EF4-FFF2-40B4-BE49-F238E27FC236}">
                <a16:creationId xmlns:a16="http://schemas.microsoft.com/office/drawing/2014/main" id="{D3C98812-B114-459D-9559-0D1FBB2A8F5A}"/>
              </a:ext>
            </a:extLst>
          </p:cNvPr>
          <p:cNvSpPr txBox="1"/>
          <p:nvPr/>
        </p:nvSpPr>
        <p:spPr>
          <a:xfrm>
            <a:off x="5185099" y="501135"/>
            <a:ext cx="1821802" cy="584775"/>
          </a:xfrm>
          <a:prstGeom prst="rect">
            <a:avLst/>
          </a:prstGeom>
          <a:noFill/>
        </p:spPr>
        <p:txBody>
          <a:bodyPr wrap="square">
            <a:spAutoFit/>
          </a:bodyPr>
          <a:lstStyle/>
          <a:p>
            <a:r>
              <a:rPr lang="en-US" sz="3200" b="1" dirty="0"/>
              <a:t>Objective</a:t>
            </a:r>
          </a:p>
        </p:txBody>
      </p:sp>
      <p:pic>
        <p:nvPicPr>
          <p:cNvPr id="6" name="Picture 5">
            <a:extLst>
              <a:ext uri="{FF2B5EF4-FFF2-40B4-BE49-F238E27FC236}">
                <a16:creationId xmlns:a16="http://schemas.microsoft.com/office/drawing/2014/main" id="{B41B3FD8-F0F1-4E62-9066-1747C20A7DB1}"/>
              </a:ext>
            </a:extLst>
          </p:cNvPr>
          <p:cNvPicPr>
            <a:picLocks noChangeAspect="1"/>
          </p:cNvPicPr>
          <p:nvPr/>
        </p:nvPicPr>
        <p:blipFill>
          <a:blip r:embed="rId2"/>
          <a:stretch>
            <a:fillRect/>
          </a:stretch>
        </p:blipFill>
        <p:spPr>
          <a:xfrm>
            <a:off x="8721011" y="2363032"/>
            <a:ext cx="2762250" cy="1657350"/>
          </a:xfrm>
          <a:prstGeom prst="rect">
            <a:avLst/>
          </a:prstGeom>
        </p:spPr>
      </p:pic>
    </p:spTree>
    <p:extLst>
      <p:ext uri="{BB962C8B-B14F-4D97-AF65-F5344CB8AC3E}">
        <p14:creationId xmlns:p14="http://schemas.microsoft.com/office/powerpoint/2010/main" val="120630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DB5BEA-7774-4ADB-B1D4-A4908C226527}"/>
              </a:ext>
            </a:extLst>
          </p:cNvPr>
          <p:cNvSpPr txBox="1"/>
          <p:nvPr/>
        </p:nvSpPr>
        <p:spPr>
          <a:xfrm>
            <a:off x="3290984" y="482474"/>
            <a:ext cx="5610031" cy="584775"/>
          </a:xfrm>
          <a:prstGeom prst="rect">
            <a:avLst/>
          </a:prstGeom>
          <a:noFill/>
        </p:spPr>
        <p:txBody>
          <a:bodyPr wrap="square">
            <a:spAutoFit/>
          </a:bodyPr>
          <a:lstStyle/>
          <a:p>
            <a:r>
              <a:rPr lang="en-US" sz="3200" b="1" dirty="0"/>
              <a:t>Approach to Build ML Model</a:t>
            </a:r>
          </a:p>
        </p:txBody>
      </p:sp>
      <p:sp>
        <p:nvSpPr>
          <p:cNvPr id="4" name="TextBox 3">
            <a:extLst>
              <a:ext uri="{FF2B5EF4-FFF2-40B4-BE49-F238E27FC236}">
                <a16:creationId xmlns:a16="http://schemas.microsoft.com/office/drawing/2014/main" id="{F29F31F2-D310-4134-80E8-4CFEE50F9BD7}"/>
              </a:ext>
            </a:extLst>
          </p:cNvPr>
          <p:cNvSpPr txBox="1"/>
          <p:nvPr/>
        </p:nvSpPr>
        <p:spPr>
          <a:xfrm>
            <a:off x="390331" y="1067249"/>
            <a:ext cx="11411338" cy="5016758"/>
          </a:xfrm>
          <a:prstGeom prst="rect">
            <a:avLst/>
          </a:prstGeom>
          <a:noFill/>
        </p:spPr>
        <p:txBody>
          <a:bodyPr wrap="square">
            <a:spAutoFit/>
          </a:bodyPr>
          <a:lstStyle/>
          <a:p>
            <a:r>
              <a:rPr lang="en-US" sz="2000" b="1" dirty="0"/>
              <a:t>Gathering the Data: </a:t>
            </a:r>
            <a:r>
              <a:rPr lang="en-US" sz="2000" dirty="0"/>
              <a:t>Data preparation is the primary step for any machine learning problem. We have used dataset from Kaggle for this problem. This dataset consists of two CSV files one for training and one for testing. There is a total of 133 columns in the dataset out of which 132 columns represent the symptoms and the last column is the prognosis.</a:t>
            </a:r>
          </a:p>
          <a:p>
            <a:endParaRPr lang="en-US" sz="2000" dirty="0"/>
          </a:p>
          <a:p>
            <a:r>
              <a:rPr lang="en-US" sz="2000" b="1" dirty="0"/>
              <a:t>Cleaning the Data: </a:t>
            </a:r>
            <a:r>
              <a:rPr lang="en-US" sz="2000" dirty="0"/>
              <a:t>Cleaning is the most important step in a machine learning project. The quality of our data determines the quality of our machine learning model. So it is always necessary to clean the data before feeding it to the model for training. In our dataset all the columns are numerical, the target column i.e. prognosis is a string type and is encoded to numerical form using a label encoder.</a:t>
            </a:r>
          </a:p>
          <a:p>
            <a:endParaRPr lang="en-US" sz="2000" dirty="0"/>
          </a:p>
          <a:p>
            <a:r>
              <a:rPr lang="en-US" sz="2000" b="1" dirty="0"/>
              <a:t>Model Building: </a:t>
            </a:r>
            <a:r>
              <a:rPr lang="en-US" sz="2000" dirty="0"/>
              <a:t>After gathering and cleaning the data, the data is ready and can be used to train a machine learning model. We have used this cleaned data to train the Decision Tree Classifier and Random Forest Classifier. </a:t>
            </a:r>
          </a:p>
          <a:p>
            <a:endParaRPr lang="en-US" sz="2000" dirty="0"/>
          </a:p>
          <a:p>
            <a:r>
              <a:rPr lang="en-US" sz="2000" b="1" dirty="0"/>
              <a:t>Inference: </a:t>
            </a:r>
            <a:r>
              <a:rPr lang="en-US" sz="2000" dirty="0"/>
              <a:t>After training the two models we will be predicting the disease for the input symptoms by combining the predictions of all two models. This makes our overall prediction more robust and accurate.</a:t>
            </a:r>
          </a:p>
        </p:txBody>
      </p:sp>
    </p:spTree>
    <p:extLst>
      <p:ext uri="{BB962C8B-B14F-4D97-AF65-F5344CB8AC3E}">
        <p14:creationId xmlns:p14="http://schemas.microsoft.com/office/powerpoint/2010/main" val="341381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59EA29-6293-4A6E-80B3-6B76C10F0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65" y="1320642"/>
            <a:ext cx="3665538" cy="4968671"/>
          </a:xfrm>
          <a:prstGeom prst="rect">
            <a:avLst/>
          </a:prstGeom>
        </p:spPr>
      </p:pic>
      <p:sp>
        <p:nvSpPr>
          <p:cNvPr id="4" name="TextBox 3">
            <a:extLst>
              <a:ext uri="{FF2B5EF4-FFF2-40B4-BE49-F238E27FC236}">
                <a16:creationId xmlns:a16="http://schemas.microsoft.com/office/drawing/2014/main" id="{F35D00EE-A616-469D-B9EC-6D8683632F04}"/>
              </a:ext>
            </a:extLst>
          </p:cNvPr>
          <p:cNvSpPr txBox="1"/>
          <p:nvPr/>
        </p:nvSpPr>
        <p:spPr>
          <a:xfrm>
            <a:off x="1054358" y="130629"/>
            <a:ext cx="2034075" cy="584775"/>
          </a:xfrm>
          <a:prstGeom prst="rect">
            <a:avLst/>
          </a:prstGeom>
          <a:noFill/>
        </p:spPr>
        <p:txBody>
          <a:bodyPr wrap="square" rtlCol="0">
            <a:spAutoFit/>
          </a:bodyPr>
          <a:lstStyle/>
          <a:p>
            <a:r>
              <a:rPr lang="en-US" sz="3200" b="1" dirty="0"/>
              <a:t>Workflow</a:t>
            </a:r>
            <a:endParaRPr lang="en-US" b="1" dirty="0"/>
          </a:p>
        </p:txBody>
      </p:sp>
      <p:sp>
        <p:nvSpPr>
          <p:cNvPr id="5" name="TextBox 4">
            <a:extLst>
              <a:ext uri="{FF2B5EF4-FFF2-40B4-BE49-F238E27FC236}">
                <a16:creationId xmlns:a16="http://schemas.microsoft.com/office/drawing/2014/main" id="{7939C4CF-2592-41DB-AC07-F4B5E8A1BF64}"/>
              </a:ext>
            </a:extLst>
          </p:cNvPr>
          <p:cNvSpPr txBox="1"/>
          <p:nvPr/>
        </p:nvSpPr>
        <p:spPr>
          <a:xfrm>
            <a:off x="649173" y="839755"/>
            <a:ext cx="4690766" cy="830997"/>
          </a:xfrm>
          <a:prstGeom prst="rect">
            <a:avLst/>
          </a:prstGeom>
          <a:noFill/>
        </p:spPr>
        <p:txBody>
          <a:bodyPr wrap="square" rtlCol="0">
            <a:spAutoFit/>
          </a:bodyPr>
          <a:lstStyle/>
          <a:p>
            <a:r>
              <a:rPr lang="en-US" sz="2400" b="1" dirty="0"/>
              <a:t>Workflow of Disease Prediction Model</a:t>
            </a:r>
          </a:p>
        </p:txBody>
      </p:sp>
      <p:pic>
        <p:nvPicPr>
          <p:cNvPr id="9" name="Picture 8">
            <a:extLst>
              <a:ext uri="{FF2B5EF4-FFF2-40B4-BE49-F238E27FC236}">
                <a16:creationId xmlns:a16="http://schemas.microsoft.com/office/drawing/2014/main" id="{2287A221-B614-454B-82CF-46A5464C1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757" y="1339697"/>
            <a:ext cx="3064048" cy="4949616"/>
          </a:xfrm>
          <a:prstGeom prst="rect">
            <a:avLst/>
          </a:prstGeom>
        </p:spPr>
      </p:pic>
      <p:sp>
        <p:nvSpPr>
          <p:cNvPr id="10" name="TextBox 9">
            <a:extLst>
              <a:ext uri="{FF2B5EF4-FFF2-40B4-BE49-F238E27FC236}">
                <a16:creationId xmlns:a16="http://schemas.microsoft.com/office/drawing/2014/main" id="{2A76DE76-FD6B-4814-9052-B23787C1E5D1}"/>
              </a:ext>
            </a:extLst>
          </p:cNvPr>
          <p:cNvSpPr txBox="1"/>
          <p:nvPr/>
        </p:nvSpPr>
        <p:spPr>
          <a:xfrm>
            <a:off x="6751757" y="793588"/>
            <a:ext cx="4118406" cy="461665"/>
          </a:xfrm>
          <a:prstGeom prst="rect">
            <a:avLst/>
          </a:prstGeom>
          <a:noFill/>
        </p:spPr>
        <p:txBody>
          <a:bodyPr wrap="square" rtlCol="0">
            <a:spAutoFit/>
          </a:bodyPr>
          <a:lstStyle/>
          <a:p>
            <a:r>
              <a:rPr lang="en-US" sz="2400" b="1" dirty="0"/>
              <a:t>Workflow of System</a:t>
            </a:r>
          </a:p>
        </p:txBody>
      </p:sp>
    </p:spTree>
    <p:extLst>
      <p:ext uri="{BB962C8B-B14F-4D97-AF65-F5344CB8AC3E}">
        <p14:creationId xmlns:p14="http://schemas.microsoft.com/office/powerpoint/2010/main" val="381419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2DCEE3-027F-4B54-9000-7A88DEFB89B2}"/>
              </a:ext>
            </a:extLst>
          </p:cNvPr>
          <p:cNvSpPr txBox="1"/>
          <p:nvPr/>
        </p:nvSpPr>
        <p:spPr>
          <a:xfrm>
            <a:off x="1229308" y="333183"/>
            <a:ext cx="3837214" cy="584775"/>
          </a:xfrm>
          <a:prstGeom prst="rect">
            <a:avLst/>
          </a:prstGeom>
          <a:noFill/>
        </p:spPr>
        <p:txBody>
          <a:bodyPr wrap="square">
            <a:spAutoFit/>
          </a:bodyPr>
          <a:lstStyle/>
          <a:p>
            <a:r>
              <a:rPr lang="en-US" sz="3200" b="1" dirty="0"/>
              <a:t>Technologies used</a:t>
            </a:r>
          </a:p>
        </p:txBody>
      </p:sp>
      <p:sp>
        <p:nvSpPr>
          <p:cNvPr id="5" name="TextBox 4">
            <a:extLst>
              <a:ext uri="{FF2B5EF4-FFF2-40B4-BE49-F238E27FC236}">
                <a16:creationId xmlns:a16="http://schemas.microsoft.com/office/drawing/2014/main" id="{8178E7B1-0463-425A-B459-313D2CA1DF32}"/>
              </a:ext>
            </a:extLst>
          </p:cNvPr>
          <p:cNvSpPr txBox="1"/>
          <p:nvPr/>
        </p:nvSpPr>
        <p:spPr>
          <a:xfrm>
            <a:off x="1229308" y="1039103"/>
            <a:ext cx="9976757" cy="4524315"/>
          </a:xfrm>
          <a:prstGeom prst="rect">
            <a:avLst/>
          </a:prstGeom>
          <a:noFill/>
        </p:spPr>
        <p:txBody>
          <a:bodyPr wrap="square" rtlCol="0">
            <a:spAutoFit/>
          </a:bodyPr>
          <a:lstStyle/>
          <a:p>
            <a:pPr marL="285750" indent="-285750">
              <a:buFont typeface="Arial" panose="020B0604020202020204" pitchFamily="34" charset="0"/>
              <a:buChar char="•"/>
            </a:pPr>
            <a:r>
              <a:rPr lang="en-US" sz="2800" b="1" dirty="0"/>
              <a:t>Software used-</a:t>
            </a:r>
          </a:p>
          <a:p>
            <a:r>
              <a:rPr lang="en-US" sz="2800" b="1" dirty="0"/>
              <a:t>		</a:t>
            </a:r>
            <a:r>
              <a:rPr lang="en-US" sz="2400" b="1" dirty="0"/>
              <a:t>1.	Visual Studio Code</a:t>
            </a:r>
          </a:p>
          <a:p>
            <a:r>
              <a:rPr lang="en-US" sz="2800" b="1" dirty="0"/>
              <a:t>		</a:t>
            </a:r>
            <a:r>
              <a:rPr lang="en-US" sz="2400" b="1" dirty="0"/>
              <a:t>2.	Google Chrome</a:t>
            </a:r>
            <a:endParaRPr lang="en-US" sz="2800" dirty="0"/>
          </a:p>
          <a:p>
            <a:pPr marL="285750" indent="-285750">
              <a:buFont typeface="Arial" panose="020B0604020202020204" pitchFamily="34" charset="0"/>
              <a:buChar char="•"/>
            </a:pPr>
            <a:r>
              <a:rPr lang="en-US" sz="2800" b="1" dirty="0"/>
              <a:t>Frontend-</a:t>
            </a:r>
          </a:p>
          <a:p>
            <a:pPr marL="1428750" lvl="2" indent="-514350">
              <a:buFont typeface="+mj-lt"/>
              <a:buAutoNum type="arabicPeriod"/>
            </a:pPr>
            <a:r>
              <a:rPr lang="en-US" sz="2400" b="1" dirty="0"/>
              <a:t>HTML</a:t>
            </a:r>
          </a:p>
          <a:p>
            <a:pPr marL="1428750" lvl="2" indent="-514350">
              <a:buFont typeface="+mj-lt"/>
              <a:buAutoNum type="arabicPeriod"/>
            </a:pPr>
            <a:r>
              <a:rPr lang="en-US" sz="2400" b="1" dirty="0"/>
              <a:t>CSS</a:t>
            </a:r>
          </a:p>
          <a:p>
            <a:pPr marL="285750" indent="-285750">
              <a:buFont typeface="Arial" panose="020B0604020202020204" pitchFamily="34" charset="0"/>
              <a:buChar char="•"/>
            </a:pPr>
            <a:r>
              <a:rPr lang="en-US" sz="2800" b="1" dirty="0"/>
              <a:t>Backend-</a:t>
            </a:r>
          </a:p>
          <a:p>
            <a:pPr marL="1428750" lvl="2" indent="-514350">
              <a:buFont typeface="+mj-lt"/>
              <a:buAutoNum type="arabicPeriod"/>
            </a:pPr>
            <a:r>
              <a:rPr lang="en-US" sz="2400" b="1" dirty="0"/>
              <a:t>Python</a:t>
            </a:r>
            <a:endParaRPr lang="en-US" sz="2800" b="1" dirty="0"/>
          </a:p>
          <a:p>
            <a:pPr marL="1428750" lvl="2" indent="-514350">
              <a:buFont typeface="+mj-lt"/>
              <a:buAutoNum type="arabicPeriod"/>
            </a:pPr>
            <a:r>
              <a:rPr lang="en-US" sz="2400" b="1" dirty="0"/>
              <a:t>Flask</a:t>
            </a:r>
          </a:p>
          <a:p>
            <a:pPr marL="285750" indent="-285750">
              <a:buFont typeface="Arial" panose="020B0604020202020204" pitchFamily="34" charset="0"/>
              <a:buChar char="•"/>
            </a:pPr>
            <a:r>
              <a:rPr lang="en-US" sz="2800" b="1" dirty="0"/>
              <a:t>Database-</a:t>
            </a:r>
          </a:p>
          <a:p>
            <a:pPr marL="1428750" lvl="2" indent="-514350">
              <a:buFont typeface="+mj-lt"/>
              <a:buAutoNum type="arabicPeriod"/>
            </a:pPr>
            <a:r>
              <a:rPr lang="en-US" sz="2400" b="1" dirty="0"/>
              <a:t>MYSQL using Xampp Server</a:t>
            </a:r>
            <a:endParaRPr lang="en-US" sz="2800" b="1" dirty="0"/>
          </a:p>
        </p:txBody>
      </p:sp>
    </p:spTree>
    <p:extLst>
      <p:ext uri="{BB962C8B-B14F-4D97-AF65-F5344CB8AC3E}">
        <p14:creationId xmlns:p14="http://schemas.microsoft.com/office/powerpoint/2010/main" val="84838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CF8258E-FCE9-41F1-BC35-63CECBD8D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279" y="317994"/>
            <a:ext cx="4163442" cy="5979413"/>
          </a:xfrm>
          <a:prstGeom prst="rect">
            <a:avLst/>
          </a:prstGeom>
        </p:spPr>
      </p:pic>
      <p:sp>
        <p:nvSpPr>
          <p:cNvPr id="11" name="TextBox 10">
            <a:extLst>
              <a:ext uri="{FF2B5EF4-FFF2-40B4-BE49-F238E27FC236}">
                <a16:creationId xmlns:a16="http://schemas.microsoft.com/office/drawing/2014/main" id="{0C7960A6-100E-4EF1-B5C1-8A023D774896}"/>
              </a:ext>
            </a:extLst>
          </p:cNvPr>
          <p:cNvSpPr txBox="1"/>
          <p:nvPr/>
        </p:nvSpPr>
        <p:spPr>
          <a:xfrm>
            <a:off x="706016" y="557118"/>
            <a:ext cx="2978797" cy="584775"/>
          </a:xfrm>
          <a:prstGeom prst="rect">
            <a:avLst/>
          </a:prstGeom>
          <a:noFill/>
        </p:spPr>
        <p:txBody>
          <a:bodyPr wrap="square">
            <a:spAutoFit/>
          </a:bodyPr>
          <a:lstStyle/>
          <a:p>
            <a:r>
              <a:rPr lang="en-US" sz="3200" b="1" dirty="0"/>
              <a:t>Folder Structure</a:t>
            </a:r>
          </a:p>
        </p:txBody>
      </p:sp>
    </p:spTree>
    <p:extLst>
      <p:ext uri="{BB962C8B-B14F-4D97-AF65-F5344CB8AC3E}">
        <p14:creationId xmlns:p14="http://schemas.microsoft.com/office/powerpoint/2010/main" val="428647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AB2DA5-470E-4D98-BA4E-5F3889F8A836}"/>
              </a:ext>
            </a:extLst>
          </p:cNvPr>
          <p:cNvSpPr txBox="1"/>
          <p:nvPr/>
        </p:nvSpPr>
        <p:spPr>
          <a:xfrm>
            <a:off x="1537219" y="417159"/>
            <a:ext cx="1569875" cy="584775"/>
          </a:xfrm>
          <a:prstGeom prst="rect">
            <a:avLst/>
          </a:prstGeom>
          <a:noFill/>
        </p:spPr>
        <p:txBody>
          <a:bodyPr wrap="square">
            <a:spAutoFit/>
          </a:bodyPr>
          <a:lstStyle/>
          <a:p>
            <a:r>
              <a:rPr lang="en-US" sz="3200" b="1" dirty="0"/>
              <a:t>Result</a:t>
            </a:r>
            <a:endParaRPr lang="en-US" b="1" dirty="0"/>
          </a:p>
        </p:txBody>
      </p:sp>
      <p:sp>
        <p:nvSpPr>
          <p:cNvPr id="4" name="TextBox 3">
            <a:extLst>
              <a:ext uri="{FF2B5EF4-FFF2-40B4-BE49-F238E27FC236}">
                <a16:creationId xmlns:a16="http://schemas.microsoft.com/office/drawing/2014/main" id="{E3F8C32D-BA75-4A84-89C2-278069AB285D}"/>
              </a:ext>
            </a:extLst>
          </p:cNvPr>
          <p:cNvSpPr txBox="1"/>
          <p:nvPr/>
        </p:nvSpPr>
        <p:spPr>
          <a:xfrm>
            <a:off x="1537219" y="1101011"/>
            <a:ext cx="5234474"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t>Home Screen</a:t>
            </a:r>
          </a:p>
        </p:txBody>
      </p:sp>
      <p:pic>
        <p:nvPicPr>
          <p:cNvPr id="6" name="Picture 5">
            <a:extLst>
              <a:ext uri="{FF2B5EF4-FFF2-40B4-BE49-F238E27FC236}">
                <a16:creationId xmlns:a16="http://schemas.microsoft.com/office/drawing/2014/main" id="{98E36DB8-2BF2-4A52-AE28-F28611F9F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615" y="1790207"/>
            <a:ext cx="9023505" cy="4414649"/>
          </a:xfrm>
          <a:prstGeom prst="rect">
            <a:avLst/>
          </a:prstGeom>
        </p:spPr>
      </p:pic>
    </p:spTree>
    <p:extLst>
      <p:ext uri="{BB962C8B-B14F-4D97-AF65-F5344CB8AC3E}">
        <p14:creationId xmlns:p14="http://schemas.microsoft.com/office/powerpoint/2010/main" val="5346050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297</TotalTime>
  <Words>643</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Mate</dc:creator>
  <cp:lastModifiedBy>Kunal Mate</cp:lastModifiedBy>
  <cp:revision>54</cp:revision>
  <dcterms:created xsi:type="dcterms:W3CDTF">2022-01-27T15:04:44Z</dcterms:created>
  <dcterms:modified xsi:type="dcterms:W3CDTF">2022-01-28T05:52:34Z</dcterms:modified>
</cp:coreProperties>
</file>