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sldIdLst>
    <p:sldId id="256" r:id="rId2"/>
    <p:sldId id="310" r:id="rId3"/>
    <p:sldId id="318" r:id="rId4"/>
    <p:sldId id="319" r:id="rId5"/>
    <p:sldId id="320" r:id="rId6"/>
    <p:sldId id="322" r:id="rId7"/>
    <p:sldId id="321" r:id="rId8"/>
    <p:sldId id="334" r:id="rId9"/>
    <p:sldId id="335" r:id="rId10"/>
    <p:sldId id="342" r:id="rId11"/>
    <p:sldId id="329" r:id="rId12"/>
    <p:sldId id="330" r:id="rId13"/>
    <p:sldId id="337" r:id="rId14"/>
    <p:sldId id="336" r:id="rId15"/>
    <p:sldId id="331" r:id="rId16"/>
    <p:sldId id="343" r:id="rId17"/>
    <p:sldId id="338" r:id="rId18"/>
    <p:sldId id="340" r:id="rId19"/>
    <p:sldId id="341" r:id="rId20"/>
    <p:sldId id="345" r:id="rId21"/>
    <p:sldId id="309" r:id="rId22"/>
    <p:sldId id="31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60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4C49F-B805-4C87-A18E-A22EB842BA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23D2D74-C9FB-48BC-A196-6D99D9093397}">
      <dgm:prSet custT="1"/>
      <dgm:spPr/>
      <dgm:t>
        <a:bodyPr/>
        <a:lstStyle/>
        <a:p>
          <a:r>
            <a:rPr lang="pt-BR" sz="4000" dirty="0"/>
            <a:t>4.1 Laço de Repetição Pré-teste (</a:t>
          </a:r>
          <a:r>
            <a:rPr lang="pt-BR" sz="4000" dirty="0" err="1"/>
            <a:t>while</a:t>
          </a:r>
          <a:r>
            <a:rPr lang="pt-BR" sz="4000" dirty="0"/>
            <a:t>) </a:t>
          </a:r>
          <a:endParaRPr lang="en-US" sz="4000" dirty="0"/>
        </a:p>
      </dgm:t>
    </dgm:pt>
    <dgm:pt modelId="{7AF4109F-1B75-4922-ACE6-F2E74E7BE4A0}" type="parTrans" cxnId="{647F02D7-6730-437A-B941-C38E6B84AB0C}">
      <dgm:prSet/>
      <dgm:spPr/>
      <dgm:t>
        <a:bodyPr/>
        <a:lstStyle/>
        <a:p>
          <a:endParaRPr lang="en-US"/>
        </a:p>
      </dgm:t>
    </dgm:pt>
    <dgm:pt modelId="{4F079340-F35A-440E-AE6B-FEF6CD773170}" type="sibTrans" cxnId="{647F02D7-6730-437A-B941-C38E6B84AB0C}">
      <dgm:prSet/>
      <dgm:spPr/>
      <dgm:t>
        <a:bodyPr/>
        <a:lstStyle/>
        <a:p>
          <a:endParaRPr lang="en-US"/>
        </a:p>
      </dgm:t>
    </dgm:pt>
    <dgm:pt modelId="{E6A0DEF0-EA88-466D-9145-7D9312075408}">
      <dgm:prSet custT="1"/>
      <dgm:spPr/>
      <dgm:t>
        <a:bodyPr/>
        <a:lstStyle/>
        <a:p>
          <a:r>
            <a:rPr lang="pt-BR" sz="4000" dirty="0"/>
            <a:t>4.2 Laço de Repetição Incondicional (for) </a:t>
          </a:r>
          <a:endParaRPr lang="en-US" sz="4000" dirty="0"/>
        </a:p>
      </dgm:t>
    </dgm:pt>
    <dgm:pt modelId="{7FDAEDE0-BE5A-4917-812B-2E79EA09C341}" type="parTrans" cxnId="{9A951F4D-BE42-48F0-B15F-2BE2DBD4350C}">
      <dgm:prSet/>
      <dgm:spPr/>
      <dgm:t>
        <a:bodyPr/>
        <a:lstStyle/>
        <a:p>
          <a:endParaRPr lang="en-US"/>
        </a:p>
      </dgm:t>
    </dgm:pt>
    <dgm:pt modelId="{09124486-C485-4848-8B81-EC81F5C74ABF}" type="sibTrans" cxnId="{9A951F4D-BE42-48F0-B15F-2BE2DBD4350C}">
      <dgm:prSet/>
      <dgm:spPr/>
      <dgm:t>
        <a:bodyPr/>
        <a:lstStyle/>
        <a:p>
          <a:endParaRPr lang="en-US"/>
        </a:p>
      </dgm:t>
    </dgm:pt>
    <dgm:pt modelId="{F9165604-BC67-440F-89F3-992EDF06F034}" type="pres">
      <dgm:prSet presAssocID="{7EE4C49F-B805-4C87-A18E-A22EB842BACA}" presName="linear" presStyleCnt="0">
        <dgm:presLayoutVars>
          <dgm:animLvl val="lvl"/>
          <dgm:resizeHandles val="exact"/>
        </dgm:presLayoutVars>
      </dgm:prSet>
      <dgm:spPr/>
    </dgm:pt>
    <dgm:pt modelId="{C623DD8B-906B-4899-809A-6AD77C22708A}" type="pres">
      <dgm:prSet presAssocID="{523D2D74-C9FB-48BC-A196-6D99D90933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A8D35E-828C-435D-9788-92C4BDD99E21}" type="pres">
      <dgm:prSet presAssocID="{4F079340-F35A-440E-AE6B-FEF6CD773170}" presName="spacer" presStyleCnt="0"/>
      <dgm:spPr/>
    </dgm:pt>
    <dgm:pt modelId="{02739EF8-D7F8-48E6-9BE9-BBA97BD8ADE5}" type="pres">
      <dgm:prSet presAssocID="{E6A0DEF0-EA88-466D-9145-7D931207540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11A070B-57F5-4305-9816-50CF4E3C581D}" type="presOf" srcId="{7EE4C49F-B805-4C87-A18E-A22EB842BACA}" destId="{F9165604-BC67-440F-89F3-992EDF06F034}" srcOrd="0" destOrd="0" presId="urn:microsoft.com/office/officeart/2005/8/layout/vList2"/>
    <dgm:cxn modelId="{9A951F4D-BE42-48F0-B15F-2BE2DBD4350C}" srcId="{7EE4C49F-B805-4C87-A18E-A22EB842BACA}" destId="{E6A0DEF0-EA88-466D-9145-7D9312075408}" srcOrd="1" destOrd="0" parTransId="{7FDAEDE0-BE5A-4917-812B-2E79EA09C341}" sibTransId="{09124486-C485-4848-8B81-EC81F5C74ABF}"/>
    <dgm:cxn modelId="{C5675DA1-43D4-41C9-8F33-6EFD74B0E452}" type="presOf" srcId="{523D2D74-C9FB-48BC-A196-6D99D9093397}" destId="{C623DD8B-906B-4899-809A-6AD77C22708A}" srcOrd="0" destOrd="0" presId="urn:microsoft.com/office/officeart/2005/8/layout/vList2"/>
    <dgm:cxn modelId="{647F02D7-6730-437A-B941-C38E6B84AB0C}" srcId="{7EE4C49F-B805-4C87-A18E-A22EB842BACA}" destId="{523D2D74-C9FB-48BC-A196-6D99D9093397}" srcOrd="0" destOrd="0" parTransId="{7AF4109F-1B75-4922-ACE6-F2E74E7BE4A0}" sibTransId="{4F079340-F35A-440E-AE6B-FEF6CD773170}"/>
    <dgm:cxn modelId="{5399B3F8-BDBE-470D-AADD-B499ECF64799}" type="presOf" srcId="{E6A0DEF0-EA88-466D-9145-7D9312075408}" destId="{02739EF8-D7F8-48E6-9BE9-BBA97BD8ADE5}" srcOrd="0" destOrd="0" presId="urn:microsoft.com/office/officeart/2005/8/layout/vList2"/>
    <dgm:cxn modelId="{6F5FDE28-4B35-45EA-89A6-BFBDDD981654}" type="presParOf" srcId="{F9165604-BC67-440F-89F3-992EDF06F034}" destId="{C623DD8B-906B-4899-809A-6AD77C22708A}" srcOrd="0" destOrd="0" presId="urn:microsoft.com/office/officeart/2005/8/layout/vList2"/>
    <dgm:cxn modelId="{7A1A2356-0ADF-455E-89C4-414F5AB0F2B4}" type="presParOf" srcId="{F9165604-BC67-440F-89F3-992EDF06F034}" destId="{DAA8D35E-828C-435D-9788-92C4BDD99E21}" srcOrd="1" destOrd="0" presId="urn:microsoft.com/office/officeart/2005/8/layout/vList2"/>
    <dgm:cxn modelId="{6C102C7D-AABD-42C0-9CAE-C31C3FA774F8}" type="presParOf" srcId="{F9165604-BC67-440F-89F3-992EDF06F034}" destId="{02739EF8-D7F8-48E6-9BE9-BBA97BD8ADE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5768A-B716-400D-8B97-8CAFBAC79C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D9C3AA-C7E6-4FC1-9A64-1EECFE05893B}">
      <dgm:prSet/>
      <dgm:spPr/>
      <dgm:t>
        <a:bodyPr/>
        <a:lstStyle/>
        <a:p>
          <a:r>
            <a:rPr lang="pt-BR"/>
            <a:t>O teste para validação é realizado no início;</a:t>
          </a:r>
          <a:endParaRPr lang="en-US"/>
        </a:p>
      </dgm:t>
    </dgm:pt>
    <dgm:pt modelId="{383A29E1-D0E2-4954-BAF4-C026B269CFB3}" type="parTrans" cxnId="{9D832F6E-2482-4833-9219-90C047C1780B}">
      <dgm:prSet/>
      <dgm:spPr/>
      <dgm:t>
        <a:bodyPr/>
        <a:lstStyle/>
        <a:p>
          <a:endParaRPr lang="en-US"/>
        </a:p>
      </dgm:t>
    </dgm:pt>
    <dgm:pt modelId="{B0D9112F-E9A1-446A-8BCF-C63F919A0A39}" type="sibTrans" cxnId="{9D832F6E-2482-4833-9219-90C047C1780B}">
      <dgm:prSet/>
      <dgm:spPr/>
      <dgm:t>
        <a:bodyPr/>
        <a:lstStyle/>
        <a:p>
          <a:endParaRPr lang="en-US"/>
        </a:p>
      </dgm:t>
    </dgm:pt>
    <dgm:pt modelId="{1BDDB80E-C00D-4C4D-87A6-AB2D6F047A4D}">
      <dgm:prSet/>
      <dgm:spPr/>
      <dgm:t>
        <a:bodyPr/>
        <a:lstStyle/>
        <a:p>
          <a:r>
            <a:rPr lang="pt-BR"/>
            <a:t>O bloco de instruções só é realizado várias vezes se a condição de repetição resultar </a:t>
          </a:r>
          <a:r>
            <a:rPr lang="pt-BR" b="1"/>
            <a:t>verdadeiro;</a:t>
          </a:r>
          <a:endParaRPr lang="en-US"/>
        </a:p>
      </dgm:t>
    </dgm:pt>
    <dgm:pt modelId="{02213BB2-35D6-4147-8D5E-A2DE137B747F}" type="parTrans" cxnId="{D4317E97-7249-48B5-A73A-09EA405054C0}">
      <dgm:prSet/>
      <dgm:spPr/>
      <dgm:t>
        <a:bodyPr/>
        <a:lstStyle/>
        <a:p>
          <a:endParaRPr lang="en-US"/>
        </a:p>
      </dgm:t>
    </dgm:pt>
    <dgm:pt modelId="{DA79D36F-7F38-4930-9AEC-73F40BF53A1A}" type="sibTrans" cxnId="{D4317E97-7249-48B5-A73A-09EA405054C0}">
      <dgm:prSet/>
      <dgm:spPr/>
      <dgm:t>
        <a:bodyPr/>
        <a:lstStyle/>
        <a:p>
          <a:endParaRPr lang="en-US"/>
        </a:p>
      </dgm:t>
    </dgm:pt>
    <dgm:pt modelId="{A2615A38-80A6-4412-8F23-850F94355069}">
      <dgm:prSet/>
      <dgm:spPr/>
      <dgm:t>
        <a:bodyPr/>
        <a:lstStyle/>
        <a:p>
          <a:r>
            <a:rPr lang="pt-BR"/>
            <a:t>Caso a condição seja falsa, os comandos dentro do while não serão executados e a execução continuará  com os comandos após o while;</a:t>
          </a:r>
          <a:endParaRPr lang="en-US"/>
        </a:p>
      </dgm:t>
    </dgm:pt>
    <dgm:pt modelId="{B4E1AD35-EFF9-4258-968A-9CAF1A138EAA}" type="parTrans" cxnId="{AADA8DCD-A577-452A-AA98-792DFD7014E4}">
      <dgm:prSet/>
      <dgm:spPr/>
      <dgm:t>
        <a:bodyPr/>
        <a:lstStyle/>
        <a:p>
          <a:endParaRPr lang="en-US"/>
        </a:p>
      </dgm:t>
    </dgm:pt>
    <dgm:pt modelId="{CEF159F5-9A75-4F63-A2FD-C5E744E1B4CF}" type="sibTrans" cxnId="{AADA8DCD-A577-452A-AA98-792DFD7014E4}">
      <dgm:prSet/>
      <dgm:spPr/>
      <dgm:t>
        <a:bodyPr/>
        <a:lstStyle/>
        <a:p>
          <a:endParaRPr lang="en-US"/>
        </a:p>
      </dgm:t>
    </dgm:pt>
    <dgm:pt modelId="{87F9576C-90C9-400B-ACDE-D54B87E1DA26}">
      <dgm:prSet/>
      <dgm:spPr/>
      <dgm:t>
        <a:bodyPr/>
        <a:lstStyle/>
        <a:p>
          <a:r>
            <a:rPr lang="pt-BR"/>
            <a:t>A repetição do while é controlada por uma condição que verifica alguma variável. Porém para que o while funcione corretamente é importante que essa variável sofra alteração dentro do while.  Exemplo: um contador;</a:t>
          </a:r>
          <a:endParaRPr lang="en-US"/>
        </a:p>
      </dgm:t>
    </dgm:pt>
    <dgm:pt modelId="{9D651F9D-C803-46FC-B3A6-74C8344DF851}" type="parTrans" cxnId="{513A6EBD-C607-4A49-9F0E-A6D5DF4AB715}">
      <dgm:prSet/>
      <dgm:spPr/>
      <dgm:t>
        <a:bodyPr/>
        <a:lstStyle/>
        <a:p>
          <a:endParaRPr lang="en-US"/>
        </a:p>
      </dgm:t>
    </dgm:pt>
    <dgm:pt modelId="{4A0226B7-6293-415F-B69A-4D9D90AC21CC}" type="sibTrans" cxnId="{513A6EBD-C607-4A49-9F0E-A6D5DF4AB715}">
      <dgm:prSet/>
      <dgm:spPr/>
      <dgm:t>
        <a:bodyPr/>
        <a:lstStyle/>
        <a:p>
          <a:endParaRPr lang="en-US"/>
        </a:p>
      </dgm:t>
    </dgm:pt>
    <dgm:pt modelId="{C9CA348D-649A-42DC-9751-381DD5FCA5ED}">
      <dgm:prSet/>
      <dgm:spPr/>
      <dgm:t>
        <a:bodyPr/>
        <a:lstStyle/>
        <a:p>
          <a:r>
            <a:rPr lang="pt-BR"/>
            <a:t>Após entrar dentro da repetição, o bloco de comandos sempre será executado, mesmo que dentro do bloco a variável que está controlando a execução seja alterada.</a:t>
          </a:r>
          <a:endParaRPr lang="en-US"/>
        </a:p>
      </dgm:t>
    </dgm:pt>
    <dgm:pt modelId="{1E609F98-1E9C-4E29-8A9E-060924774963}" type="parTrans" cxnId="{040448D1-CB5A-4CE0-B1AF-3F523BFFDADF}">
      <dgm:prSet/>
      <dgm:spPr/>
      <dgm:t>
        <a:bodyPr/>
        <a:lstStyle/>
        <a:p>
          <a:endParaRPr lang="en-US"/>
        </a:p>
      </dgm:t>
    </dgm:pt>
    <dgm:pt modelId="{52026E3B-EFFF-42CD-9096-71D4347A274A}" type="sibTrans" cxnId="{040448D1-CB5A-4CE0-B1AF-3F523BFFDADF}">
      <dgm:prSet/>
      <dgm:spPr/>
      <dgm:t>
        <a:bodyPr/>
        <a:lstStyle/>
        <a:p>
          <a:endParaRPr lang="en-US"/>
        </a:p>
      </dgm:t>
    </dgm:pt>
    <dgm:pt modelId="{C0C85A00-82A4-43EA-A26D-073F1934FC8E}" type="pres">
      <dgm:prSet presAssocID="{7B25768A-B716-400D-8B97-8CAFBAC79C34}" presName="linear" presStyleCnt="0">
        <dgm:presLayoutVars>
          <dgm:animLvl val="lvl"/>
          <dgm:resizeHandles val="exact"/>
        </dgm:presLayoutVars>
      </dgm:prSet>
      <dgm:spPr/>
    </dgm:pt>
    <dgm:pt modelId="{08CECA2E-A715-4A86-AD7F-973F3CF1D252}" type="pres">
      <dgm:prSet presAssocID="{1DD9C3AA-C7E6-4FC1-9A64-1EECFE05893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219B60F-7081-4895-AA40-EF59C38460ED}" type="pres">
      <dgm:prSet presAssocID="{B0D9112F-E9A1-446A-8BCF-C63F919A0A39}" presName="spacer" presStyleCnt="0"/>
      <dgm:spPr/>
    </dgm:pt>
    <dgm:pt modelId="{13009CBE-081B-4881-BD3B-DC8E187F98B2}" type="pres">
      <dgm:prSet presAssocID="{1BDDB80E-C00D-4C4D-87A6-AB2D6F047A4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385065-C728-47DD-A101-84FACA6B8125}" type="pres">
      <dgm:prSet presAssocID="{DA79D36F-7F38-4930-9AEC-73F40BF53A1A}" presName="spacer" presStyleCnt="0"/>
      <dgm:spPr/>
    </dgm:pt>
    <dgm:pt modelId="{B551AE21-BDF7-4EED-94FC-708DABB4C878}" type="pres">
      <dgm:prSet presAssocID="{A2615A38-80A6-4412-8F23-850F9435506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EFCFF1-AF62-4441-947A-7D01BB016ABC}" type="pres">
      <dgm:prSet presAssocID="{CEF159F5-9A75-4F63-A2FD-C5E744E1B4CF}" presName="spacer" presStyleCnt="0"/>
      <dgm:spPr/>
    </dgm:pt>
    <dgm:pt modelId="{20208734-01F4-437B-996B-6535C01E201F}" type="pres">
      <dgm:prSet presAssocID="{87F9576C-90C9-400B-ACDE-D54B87E1DA2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4D3DC4-A848-42B5-9F99-71CE3ECD48AA}" type="pres">
      <dgm:prSet presAssocID="{4A0226B7-6293-415F-B69A-4D9D90AC21CC}" presName="spacer" presStyleCnt="0"/>
      <dgm:spPr/>
    </dgm:pt>
    <dgm:pt modelId="{BC84E6D2-26D8-40A5-9941-48CD3AFF9C2C}" type="pres">
      <dgm:prSet presAssocID="{C9CA348D-649A-42DC-9751-381DD5FCA5E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DFDA631-528E-41BD-9231-7D20CAD2131E}" type="presOf" srcId="{7B25768A-B716-400D-8B97-8CAFBAC79C34}" destId="{C0C85A00-82A4-43EA-A26D-073F1934FC8E}" srcOrd="0" destOrd="0" presId="urn:microsoft.com/office/officeart/2005/8/layout/vList2"/>
    <dgm:cxn modelId="{6F342B49-3FDC-4123-9967-32C9BC066BD1}" type="presOf" srcId="{1BDDB80E-C00D-4C4D-87A6-AB2D6F047A4D}" destId="{13009CBE-081B-4881-BD3B-DC8E187F98B2}" srcOrd="0" destOrd="0" presId="urn:microsoft.com/office/officeart/2005/8/layout/vList2"/>
    <dgm:cxn modelId="{74411F4A-31EA-481C-AD74-E01546A90A13}" type="presOf" srcId="{C9CA348D-649A-42DC-9751-381DD5FCA5ED}" destId="{BC84E6D2-26D8-40A5-9941-48CD3AFF9C2C}" srcOrd="0" destOrd="0" presId="urn:microsoft.com/office/officeart/2005/8/layout/vList2"/>
    <dgm:cxn modelId="{9D832F6E-2482-4833-9219-90C047C1780B}" srcId="{7B25768A-B716-400D-8B97-8CAFBAC79C34}" destId="{1DD9C3AA-C7E6-4FC1-9A64-1EECFE05893B}" srcOrd="0" destOrd="0" parTransId="{383A29E1-D0E2-4954-BAF4-C026B269CFB3}" sibTransId="{B0D9112F-E9A1-446A-8BCF-C63F919A0A39}"/>
    <dgm:cxn modelId="{D4317E97-7249-48B5-A73A-09EA405054C0}" srcId="{7B25768A-B716-400D-8B97-8CAFBAC79C34}" destId="{1BDDB80E-C00D-4C4D-87A6-AB2D6F047A4D}" srcOrd="1" destOrd="0" parTransId="{02213BB2-35D6-4147-8D5E-A2DE137B747F}" sibTransId="{DA79D36F-7F38-4930-9AEC-73F40BF53A1A}"/>
    <dgm:cxn modelId="{513A6EBD-C607-4A49-9F0E-A6D5DF4AB715}" srcId="{7B25768A-B716-400D-8B97-8CAFBAC79C34}" destId="{87F9576C-90C9-400B-ACDE-D54B87E1DA26}" srcOrd="3" destOrd="0" parTransId="{9D651F9D-C803-46FC-B3A6-74C8344DF851}" sibTransId="{4A0226B7-6293-415F-B69A-4D9D90AC21CC}"/>
    <dgm:cxn modelId="{30D263C2-7952-4C6B-BC43-7A78C35DF7BB}" type="presOf" srcId="{1DD9C3AA-C7E6-4FC1-9A64-1EECFE05893B}" destId="{08CECA2E-A715-4A86-AD7F-973F3CF1D252}" srcOrd="0" destOrd="0" presId="urn:microsoft.com/office/officeart/2005/8/layout/vList2"/>
    <dgm:cxn modelId="{AADA8DCD-A577-452A-AA98-792DFD7014E4}" srcId="{7B25768A-B716-400D-8B97-8CAFBAC79C34}" destId="{A2615A38-80A6-4412-8F23-850F94355069}" srcOrd="2" destOrd="0" parTransId="{B4E1AD35-EFF9-4258-968A-9CAF1A138EAA}" sibTransId="{CEF159F5-9A75-4F63-A2FD-C5E744E1B4CF}"/>
    <dgm:cxn modelId="{040448D1-CB5A-4CE0-B1AF-3F523BFFDADF}" srcId="{7B25768A-B716-400D-8B97-8CAFBAC79C34}" destId="{C9CA348D-649A-42DC-9751-381DD5FCA5ED}" srcOrd="4" destOrd="0" parTransId="{1E609F98-1E9C-4E29-8A9E-060924774963}" sibTransId="{52026E3B-EFFF-42CD-9096-71D4347A274A}"/>
    <dgm:cxn modelId="{188C02F4-FADA-40D5-AD9A-8383776817F7}" type="presOf" srcId="{87F9576C-90C9-400B-ACDE-D54B87E1DA26}" destId="{20208734-01F4-437B-996B-6535C01E201F}" srcOrd="0" destOrd="0" presId="urn:microsoft.com/office/officeart/2005/8/layout/vList2"/>
    <dgm:cxn modelId="{9AD864FD-D2E3-484E-97A2-E5C51E49222E}" type="presOf" srcId="{A2615A38-80A6-4412-8F23-850F94355069}" destId="{B551AE21-BDF7-4EED-94FC-708DABB4C878}" srcOrd="0" destOrd="0" presId="urn:microsoft.com/office/officeart/2005/8/layout/vList2"/>
    <dgm:cxn modelId="{FA3F9C4B-A2DE-4AAE-AA56-03189216A972}" type="presParOf" srcId="{C0C85A00-82A4-43EA-A26D-073F1934FC8E}" destId="{08CECA2E-A715-4A86-AD7F-973F3CF1D252}" srcOrd="0" destOrd="0" presId="urn:microsoft.com/office/officeart/2005/8/layout/vList2"/>
    <dgm:cxn modelId="{D75C1CBD-3D2E-44CC-B002-E7C820B3EC78}" type="presParOf" srcId="{C0C85A00-82A4-43EA-A26D-073F1934FC8E}" destId="{3219B60F-7081-4895-AA40-EF59C38460ED}" srcOrd="1" destOrd="0" presId="urn:microsoft.com/office/officeart/2005/8/layout/vList2"/>
    <dgm:cxn modelId="{F95198E4-A2C1-4BE7-AB7E-A340F7D0E403}" type="presParOf" srcId="{C0C85A00-82A4-43EA-A26D-073F1934FC8E}" destId="{13009CBE-081B-4881-BD3B-DC8E187F98B2}" srcOrd="2" destOrd="0" presId="urn:microsoft.com/office/officeart/2005/8/layout/vList2"/>
    <dgm:cxn modelId="{FC20F872-0014-465F-B9E2-AAD9FA74DCD2}" type="presParOf" srcId="{C0C85A00-82A4-43EA-A26D-073F1934FC8E}" destId="{80385065-C728-47DD-A101-84FACA6B8125}" srcOrd="3" destOrd="0" presId="urn:microsoft.com/office/officeart/2005/8/layout/vList2"/>
    <dgm:cxn modelId="{77F9C394-7BEE-4434-8931-88D66AC2BC16}" type="presParOf" srcId="{C0C85A00-82A4-43EA-A26D-073F1934FC8E}" destId="{B551AE21-BDF7-4EED-94FC-708DABB4C878}" srcOrd="4" destOrd="0" presId="urn:microsoft.com/office/officeart/2005/8/layout/vList2"/>
    <dgm:cxn modelId="{015A0EA7-327B-4F55-B7EF-11AE12D2708F}" type="presParOf" srcId="{C0C85A00-82A4-43EA-A26D-073F1934FC8E}" destId="{82EFCFF1-AF62-4441-947A-7D01BB016ABC}" srcOrd="5" destOrd="0" presId="urn:microsoft.com/office/officeart/2005/8/layout/vList2"/>
    <dgm:cxn modelId="{F71116B8-A92A-4891-913B-FB65C346D77A}" type="presParOf" srcId="{C0C85A00-82A4-43EA-A26D-073F1934FC8E}" destId="{20208734-01F4-437B-996B-6535C01E201F}" srcOrd="6" destOrd="0" presId="urn:microsoft.com/office/officeart/2005/8/layout/vList2"/>
    <dgm:cxn modelId="{DC415277-8189-4821-8F7C-743BA1A02FF6}" type="presParOf" srcId="{C0C85A00-82A4-43EA-A26D-073F1934FC8E}" destId="{654D3DC4-A848-42B5-9F99-71CE3ECD48AA}" srcOrd="7" destOrd="0" presId="urn:microsoft.com/office/officeart/2005/8/layout/vList2"/>
    <dgm:cxn modelId="{2A277DEA-68DC-4FAC-87A3-F32977E311A7}" type="presParOf" srcId="{C0C85A00-82A4-43EA-A26D-073F1934FC8E}" destId="{BC84E6D2-26D8-40A5-9941-48CD3AFF9C2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3DD8B-906B-4899-809A-6AD77C22708A}">
      <dsp:nvSpPr>
        <dsp:cNvPr id="0" name=""/>
        <dsp:cNvSpPr/>
      </dsp:nvSpPr>
      <dsp:spPr>
        <a:xfrm>
          <a:off x="0" y="1064255"/>
          <a:ext cx="5508710" cy="15970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4.1 Laço de Repetição Pré-teste (</a:t>
          </a:r>
          <a:r>
            <a:rPr lang="pt-BR" sz="4000" kern="1200" dirty="0" err="1"/>
            <a:t>while</a:t>
          </a:r>
          <a:r>
            <a:rPr lang="pt-BR" sz="4000" kern="1200" dirty="0"/>
            <a:t>) </a:t>
          </a:r>
          <a:endParaRPr lang="en-US" sz="4000" kern="1200" dirty="0"/>
        </a:p>
      </dsp:txBody>
      <dsp:txXfrm>
        <a:off x="77962" y="1142217"/>
        <a:ext cx="5352786" cy="1441126"/>
      </dsp:txXfrm>
    </dsp:sp>
    <dsp:sp modelId="{02739EF8-D7F8-48E6-9BE9-BBA97BD8ADE5}">
      <dsp:nvSpPr>
        <dsp:cNvPr id="0" name=""/>
        <dsp:cNvSpPr/>
      </dsp:nvSpPr>
      <dsp:spPr>
        <a:xfrm>
          <a:off x="0" y="2848506"/>
          <a:ext cx="5508710" cy="15970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4.2 Laço de Repetição Incondicional (for) </a:t>
          </a:r>
          <a:endParaRPr lang="en-US" sz="4000" kern="1200" dirty="0"/>
        </a:p>
      </dsp:txBody>
      <dsp:txXfrm>
        <a:off x="77962" y="2926468"/>
        <a:ext cx="5352786" cy="1441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ECA2E-A715-4A86-AD7F-973F3CF1D252}">
      <dsp:nvSpPr>
        <dsp:cNvPr id="0" name=""/>
        <dsp:cNvSpPr/>
      </dsp:nvSpPr>
      <dsp:spPr>
        <a:xfrm>
          <a:off x="0" y="105074"/>
          <a:ext cx="9215810" cy="1005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 teste para validação é realizado no início;</a:t>
          </a:r>
          <a:endParaRPr lang="en-US" sz="1800" kern="1200"/>
        </a:p>
      </dsp:txBody>
      <dsp:txXfrm>
        <a:off x="49087" y="154161"/>
        <a:ext cx="9117636" cy="907369"/>
      </dsp:txXfrm>
    </dsp:sp>
    <dsp:sp modelId="{13009CBE-081B-4881-BD3B-DC8E187F98B2}">
      <dsp:nvSpPr>
        <dsp:cNvPr id="0" name=""/>
        <dsp:cNvSpPr/>
      </dsp:nvSpPr>
      <dsp:spPr>
        <a:xfrm>
          <a:off x="0" y="1162457"/>
          <a:ext cx="9215810" cy="1005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 bloco de instruções só é realizado várias vezes se a condição de repetição resultar </a:t>
          </a:r>
          <a:r>
            <a:rPr lang="pt-BR" sz="1800" b="1" kern="1200"/>
            <a:t>verdadeiro;</a:t>
          </a:r>
          <a:endParaRPr lang="en-US" sz="1800" kern="1200"/>
        </a:p>
      </dsp:txBody>
      <dsp:txXfrm>
        <a:off x="49087" y="1211544"/>
        <a:ext cx="9117636" cy="907369"/>
      </dsp:txXfrm>
    </dsp:sp>
    <dsp:sp modelId="{B551AE21-BDF7-4EED-94FC-708DABB4C878}">
      <dsp:nvSpPr>
        <dsp:cNvPr id="0" name=""/>
        <dsp:cNvSpPr/>
      </dsp:nvSpPr>
      <dsp:spPr>
        <a:xfrm>
          <a:off x="0" y="2219840"/>
          <a:ext cx="9215810" cy="1005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Caso a condição seja falsa, os comandos dentro do while não serão executados e a execução continuará  com os comandos após o while;</a:t>
          </a:r>
          <a:endParaRPr lang="en-US" sz="1800" kern="1200"/>
        </a:p>
      </dsp:txBody>
      <dsp:txXfrm>
        <a:off x="49087" y="2268927"/>
        <a:ext cx="9117636" cy="907369"/>
      </dsp:txXfrm>
    </dsp:sp>
    <dsp:sp modelId="{20208734-01F4-437B-996B-6535C01E201F}">
      <dsp:nvSpPr>
        <dsp:cNvPr id="0" name=""/>
        <dsp:cNvSpPr/>
      </dsp:nvSpPr>
      <dsp:spPr>
        <a:xfrm>
          <a:off x="0" y="3277223"/>
          <a:ext cx="9215810" cy="1005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 repetição do while é controlada por uma condição que verifica alguma variável. Porém para que o while funcione corretamente é importante que essa variável sofra alteração dentro do while.  Exemplo: um contador;</a:t>
          </a:r>
          <a:endParaRPr lang="en-US" sz="1800" kern="1200"/>
        </a:p>
      </dsp:txBody>
      <dsp:txXfrm>
        <a:off x="49087" y="3326310"/>
        <a:ext cx="9117636" cy="907369"/>
      </dsp:txXfrm>
    </dsp:sp>
    <dsp:sp modelId="{BC84E6D2-26D8-40A5-9941-48CD3AFF9C2C}">
      <dsp:nvSpPr>
        <dsp:cNvPr id="0" name=""/>
        <dsp:cNvSpPr/>
      </dsp:nvSpPr>
      <dsp:spPr>
        <a:xfrm>
          <a:off x="0" y="4334606"/>
          <a:ext cx="9215810" cy="1005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Após entrar dentro da repetição, o bloco de comandos sempre será executado, mesmo que dentro do bloco a variável que está controlando a execução seja alterada.</a:t>
          </a:r>
          <a:endParaRPr lang="en-US" sz="1800" kern="1200"/>
        </a:p>
      </dsp:txBody>
      <dsp:txXfrm>
        <a:off x="49087" y="4383693"/>
        <a:ext cx="9117636" cy="907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CC4314-301C-4D1C-B822-FACF66F2826F}" type="datetimeFigureOut">
              <a:rPr lang="pt-BR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31A009-4C61-4579-A34D-303EB54318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35B32-32B1-4BD8-85CB-5C70417E6872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A820-C15E-44AC-8B30-BEC7EBACE60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96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35B32-32B1-4BD8-85CB-5C70417E6872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A820-C15E-44AC-8B30-BEC7EBACE60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19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35B32-32B1-4BD8-85CB-5C70417E6872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A820-C15E-44AC-8B30-BEC7EBACE60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35B32-32B1-4BD8-85CB-5C70417E6872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A820-C15E-44AC-8B30-BEC7EBACE60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34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948C5A-32C4-4F82-83F0-50990431D991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A1B44-0F88-46B6-9233-75AA5B3B8A2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B7E893-7330-4B01-A7E7-44313EC03D6B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531D7-F39C-4CE7-BB87-53FB3629707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5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1979A-BF3A-44C8-9AF6-9C47F49F0D93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BD5F0-3205-4D8F-9F93-FE3744A017E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54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35B32-32B1-4BD8-85CB-5C70417E6872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A820-C15E-44AC-8B30-BEC7EBACE60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7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35B32-32B1-4BD8-85CB-5C70417E6872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A820-C15E-44AC-8B30-BEC7EBACE60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59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50F770-FA9A-403E-8E29-567453E84420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7E8DE-583E-4FCA-95B9-BB134FD6E24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40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3CFC2-8F34-4EAF-9C16-D064468BEE29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B02C5-AB7F-43CF-BB35-FE1783D7594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2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F35B32-32B1-4BD8-85CB-5C70417E6872}" type="datetimeFigureOut">
              <a:rPr lang="pt-BR" smtClean="0"/>
              <a:pPr>
                <a:defRPr/>
              </a:pPr>
              <a:t>02/10/2023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85A820-C15E-44AC-8B30-BEC7EBACE60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22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academy.com.br/blog/f-strings-no-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odprogramar.com.br/logica-de-programacao-estruturas-de-repeticao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academy.com.br/blog/estruturas-de-repeticao" TargetMode="External"/><Relationship Id="rId4" Type="http://schemas.openxmlformats.org/officeDocument/2006/relationships/hyperlink" Target="http://curso.grupysanca.com.br/pt/latest/repeticao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m 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6B265B7-CF77-4834-A4EA-9E0FA1BA62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8" y="798320"/>
            <a:ext cx="10786262" cy="4476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3592" y="630936"/>
            <a:ext cx="7509781" cy="2702018"/>
          </a:xfrm>
          <a:noFill/>
        </p:spPr>
        <p:txBody>
          <a:bodyPr anchor="b">
            <a:normAutofit/>
          </a:bodyPr>
          <a:lstStyle/>
          <a:p>
            <a:pPr>
              <a:defRPr/>
            </a:pPr>
            <a:r>
              <a:rPr lang="pt-BR" b="1" dirty="0">
                <a:solidFill>
                  <a:srgbClr val="FFFF00"/>
                </a:solidFill>
              </a:rPr>
              <a:t>Estruturas de Repetição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Python</a:t>
            </a:r>
          </a:p>
        </p:txBody>
      </p:sp>
      <p:sp>
        <p:nvSpPr>
          <p:cNvPr id="9219" name="Subtítulo 2"/>
          <p:cNvSpPr>
            <a:spLocks noGrp="1"/>
          </p:cNvSpPr>
          <p:nvPr>
            <p:ph type="subTitle" idx="1"/>
          </p:nvPr>
        </p:nvSpPr>
        <p:spPr>
          <a:xfrm>
            <a:off x="2618174" y="3427487"/>
            <a:ext cx="7315200" cy="2615906"/>
          </a:xfrm>
          <a:noFill/>
        </p:spPr>
        <p:txBody>
          <a:bodyPr anchor="t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Prof.  Me. Renata Cristina Laranja Leite</a:t>
            </a:r>
          </a:p>
          <a:p>
            <a:r>
              <a:rPr lang="pt-BR">
                <a:solidFill>
                  <a:schemeClr val="bg1"/>
                </a:solidFill>
              </a:rPr>
              <a:t>Disciplina Laboratório de Programação I</a:t>
            </a:r>
          </a:p>
          <a:p>
            <a:r>
              <a:rPr lang="pt-BR">
                <a:solidFill>
                  <a:schemeClr val="bg1"/>
                </a:solidFill>
              </a:rPr>
              <a:t>Unidade de Computação e Sistemas</a:t>
            </a:r>
          </a:p>
          <a:p>
            <a:endParaRPr 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13476-2A1D-4D32-B282-7F419EA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Saiba mais sobre f-</a:t>
            </a:r>
            <a:r>
              <a:rPr lang="pt-BR" sz="4800" b="1" dirty="0" err="1"/>
              <a:t>strings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86002-BA4A-4EF3-9206-DEF7FBEB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3613188"/>
            <a:ext cx="9505056" cy="14855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https://pythonacademy.com.br/blog/f-strings-no-python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FE9962-937A-4634-BE92-B64AAE1D0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2816"/>
            <a:ext cx="1044021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600" dirty="0"/>
              <a:t>Essa notação no print </a:t>
            </a:r>
            <a:r>
              <a:rPr lang="pt-BR" altLang="pt-BR" sz="2600" dirty="0">
                <a:solidFill>
                  <a:srgbClr val="FF0000"/>
                </a:solidFill>
              </a:rPr>
              <a:t>print(</a:t>
            </a:r>
            <a:r>
              <a:rPr lang="pt-BR" altLang="pt-BR" sz="2600" dirty="0" err="1">
                <a:solidFill>
                  <a:srgbClr val="FF0000"/>
                </a:solidFill>
              </a:rPr>
              <a:t>f'Valor</a:t>
            </a:r>
            <a:r>
              <a:rPr lang="pt-BR" altLang="pt-BR" sz="2600" dirty="0">
                <a:solidFill>
                  <a:srgbClr val="FF0000"/>
                </a:solidFill>
              </a:rPr>
              <a:t> do contador é {contador}’)</a:t>
            </a:r>
            <a:r>
              <a:rPr lang="pt-BR" altLang="pt-BR" sz="2600" dirty="0"/>
              <a:t>  no slide anterior, usa as chamadas </a:t>
            </a:r>
            <a:r>
              <a:rPr lang="pt-BR" altLang="pt-BR" sz="2800" b="1" dirty="0"/>
              <a:t>f-</a:t>
            </a:r>
            <a:r>
              <a:rPr lang="pt-BR" altLang="pt-BR" sz="2800" b="1" dirty="0" err="1"/>
              <a:t>strings</a:t>
            </a:r>
            <a:r>
              <a:rPr lang="pt-BR" altLang="pt-BR" sz="2600" dirty="0"/>
              <a:t> e são formas muito </a:t>
            </a:r>
            <a:r>
              <a:rPr lang="pt-BR" altLang="pt-BR" sz="2600" dirty="0" err="1"/>
              <a:t>Pythônicas</a:t>
            </a:r>
            <a:r>
              <a:rPr lang="pt-BR" altLang="pt-BR" sz="2600" dirty="0"/>
              <a:t> de se formatar </a:t>
            </a:r>
            <a:r>
              <a:rPr lang="pt-BR" altLang="pt-BR" sz="2600" dirty="0" err="1"/>
              <a:t>strings</a:t>
            </a:r>
            <a:r>
              <a:rPr lang="pt-BR" altLang="pt-BR" sz="2600" dirty="0"/>
              <a:t> no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600" dirty="0"/>
              <a:t>Quer saber mais, clique no link abaixo:</a:t>
            </a:r>
          </a:p>
        </p:txBody>
      </p:sp>
    </p:spTree>
    <p:extLst>
      <p:ext uri="{BB962C8B-B14F-4D97-AF65-F5344CB8AC3E}">
        <p14:creationId xmlns:p14="http://schemas.microsoft.com/office/powerpoint/2010/main" val="143289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90" name="Título 1"/>
          <p:cNvSpPr>
            <a:spLocks noGrp="1"/>
          </p:cNvSpPr>
          <p:nvPr>
            <p:ph type="title"/>
          </p:nvPr>
        </p:nvSpPr>
        <p:spPr>
          <a:xfrm>
            <a:off x="1285638" y="339610"/>
            <a:ext cx="9895951" cy="1033669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Estrutura de repetição for (Para)</a:t>
            </a:r>
          </a:p>
        </p:txBody>
      </p:sp>
      <p:sp>
        <p:nvSpPr>
          <p:cNvPr id="634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dirty="0"/>
              <a:t>Utiliza variáveis de controle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/>
              <a:t>As variáveis de controle são incrementadas automaticamente.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/>
              <a:t>Controlam a quantidade de repetições.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/>
              <a:t>Os valores para inicialização, valor máximo e incremento da variável de controle são pré-estabelecidos.</a:t>
            </a:r>
          </a:p>
          <a:p>
            <a:r>
              <a:rPr lang="pt-BR" dirty="0"/>
              <a:t>O bloco de instruções é realizado automaticamente enquanto o valor máximo da variável de controle não é atingido.</a:t>
            </a:r>
          </a:p>
        </p:txBody>
      </p:sp>
    </p:spTree>
    <p:extLst>
      <p:ext uri="{BB962C8B-B14F-4D97-AF65-F5344CB8AC3E}">
        <p14:creationId xmlns:p14="http://schemas.microsoft.com/office/powerpoint/2010/main" val="96173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Estrutura de repetição for (Para)</a:t>
            </a:r>
          </a:p>
        </p:txBody>
      </p:sp>
      <p:sp>
        <p:nvSpPr>
          <p:cNvPr id="6451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1631504" y="1916832"/>
            <a:ext cx="8568952" cy="132556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3200" b="1" dirty="0">
                <a:solidFill>
                  <a:srgbClr val="FF0000"/>
                </a:solidFill>
              </a:rPr>
              <a:t>Sintaxe em Python: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pt-BR" sz="3200" i="1" dirty="0">
                <a:solidFill>
                  <a:srgbClr val="FF0000"/>
                </a:solidFill>
              </a:rPr>
              <a:t>			for  &lt;nome da variável&gt; in  &lt;iterável&gt;: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pt-BR" sz="3200" i="1" dirty="0">
                <a:solidFill>
                  <a:srgbClr val="FF0000"/>
                </a:solidFill>
              </a:rPr>
              <a:t>				&lt;bloco de instruções&gt;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pt-BR" sz="3200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pt-BR" sz="2400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pt-BR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4DB667-A466-46E8-91D6-EBC6EA1F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4029163"/>
            <a:ext cx="10370368" cy="211246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8728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800" i="1" dirty="0">
                <a:solidFill>
                  <a:srgbClr val="FF0000"/>
                </a:solidFill>
              </a:rPr>
              <a:t>&lt;nome variável&gt; </a:t>
            </a:r>
            <a:r>
              <a:rPr lang="pt-BR" altLang="pt-BR" sz="2800" i="1" dirty="0"/>
              <a:t>é o nome da variável que vai receber os elementos de &lt;iterável&gt;.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800" i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800" i="1" dirty="0">
                <a:solidFill>
                  <a:srgbClr val="FF0000"/>
                </a:solidFill>
              </a:rPr>
              <a:t>&lt;iterável&gt; </a:t>
            </a:r>
            <a:r>
              <a:rPr lang="pt-BR" altLang="pt-BR" sz="2800" i="1" dirty="0"/>
              <a:t>é o container de dados sobre o qual vamos iterar, podendo ser: uma lista, uma </a:t>
            </a:r>
            <a:r>
              <a:rPr lang="pt-BR" altLang="pt-BR" sz="2800" i="1" dirty="0" err="1"/>
              <a:t>tupla</a:t>
            </a:r>
            <a:r>
              <a:rPr lang="pt-BR" altLang="pt-BR" sz="2800" i="1" dirty="0"/>
              <a:t>, uma </a:t>
            </a:r>
            <a:r>
              <a:rPr lang="pt-BR" altLang="pt-BR" sz="2800" i="1" dirty="0" err="1"/>
              <a:t>string</a:t>
            </a:r>
            <a:r>
              <a:rPr lang="pt-BR" altLang="pt-BR" sz="2800" i="1" dirty="0"/>
              <a:t>, um dicionário, entre outros.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1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>
          <a:xfrm>
            <a:off x="983432" y="208474"/>
            <a:ext cx="8153400" cy="990600"/>
          </a:xfrm>
        </p:spPr>
        <p:txBody>
          <a:bodyPr>
            <a:normAutofit/>
          </a:bodyPr>
          <a:lstStyle/>
          <a:p>
            <a:r>
              <a:rPr lang="pt-BR" sz="4800" b="1" dirty="0"/>
              <a:t>Exemplo 6: for em Python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5B966B-CADB-4C37-A6E2-A899591FD9AE}"/>
              </a:ext>
            </a:extLst>
          </p:cNvPr>
          <p:cNvSpPr txBox="1"/>
          <p:nvPr/>
        </p:nvSpPr>
        <p:spPr>
          <a:xfrm>
            <a:off x="983432" y="1124744"/>
            <a:ext cx="103691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Ler 850 números fornecidos pelo usuário, calcular e exibir a média entre eles.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652F8C-81BD-8713-81F0-4B35A460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348880"/>
            <a:ext cx="95279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2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3"/>
          <p:cNvSpPr>
            <a:spLocks noGrp="1"/>
          </p:cNvSpPr>
          <p:nvPr>
            <p:ph type="title"/>
          </p:nvPr>
        </p:nvSpPr>
        <p:spPr>
          <a:xfrm>
            <a:off x="838200" y="330835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b="1" dirty="0"/>
              <a:t>Estrutura de repetição for (Para)</a:t>
            </a:r>
          </a:p>
        </p:txBody>
      </p:sp>
      <p:sp>
        <p:nvSpPr>
          <p:cNvPr id="6451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1055440" y="1880089"/>
            <a:ext cx="8786812" cy="2884829"/>
          </a:xfrm>
        </p:spPr>
        <p:txBody>
          <a:bodyPr>
            <a:normAutofit fontScale="85000" lnSpcReduction="20000"/>
          </a:bodyPr>
          <a:lstStyle/>
          <a:p>
            <a:r>
              <a:rPr lang="pt-BR" sz="3100" b="1" dirty="0"/>
              <a:t>Pseudocódigo:</a:t>
            </a:r>
          </a:p>
          <a:p>
            <a:pPr>
              <a:buFont typeface="Wingdings" pitchFamily="2" charset="2"/>
              <a:buNone/>
            </a:pPr>
            <a:r>
              <a:rPr lang="pt-BR" sz="3100" i="1" dirty="0"/>
              <a:t>Para &lt;var&gt; = &lt;valor Inicial&gt; até &lt;valor Final&gt; passo &lt;incremento&gt; faça</a:t>
            </a:r>
            <a:endParaRPr lang="pt-BR" sz="3100" dirty="0"/>
          </a:p>
          <a:p>
            <a:pPr>
              <a:buFont typeface="Wingdings" pitchFamily="2" charset="2"/>
              <a:buNone/>
            </a:pPr>
            <a:r>
              <a:rPr lang="pt-BR" sz="3100" i="1" dirty="0"/>
              <a:t>         &lt;Bloco de instruções&gt;</a:t>
            </a:r>
            <a:endParaRPr lang="pt-BR" sz="3100" dirty="0"/>
          </a:p>
          <a:p>
            <a:pPr>
              <a:buFont typeface="Wingdings" pitchFamily="2" charset="2"/>
              <a:buNone/>
            </a:pPr>
            <a:r>
              <a:rPr lang="pt-BR" sz="3100" i="1" dirty="0"/>
              <a:t>Fim-para;</a:t>
            </a:r>
          </a:p>
          <a:p>
            <a:pPr>
              <a:buFont typeface="Wingdings" pitchFamily="2" charset="2"/>
              <a:buNone/>
            </a:pPr>
            <a:endParaRPr lang="pt-BR" sz="3100" i="1" dirty="0"/>
          </a:p>
          <a:p>
            <a:r>
              <a:rPr lang="pt-BR" sz="3100" b="1" dirty="0"/>
              <a:t>Fluxograma:</a:t>
            </a:r>
          </a:p>
          <a:p>
            <a:pPr>
              <a:buFont typeface="Wingdings" pitchFamily="2" charset="2"/>
              <a:buNone/>
            </a:pPr>
            <a:endParaRPr lang="pt-BR" sz="2800" dirty="0"/>
          </a:p>
        </p:txBody>
      </p:sp>
      <p:grpSp>
        <p:nvGrpSpPr>
          <p:cNvPr id="64517" name="Grupo 36"/>
          <p:cNvGrpSpPr>
            <a:grpSpLocks/>
          </p:cNvGrpSpPr>
          <p:nvPr/>
        </p:nvGrpSpPr>
        <p:grpSpPr bwMode="auto">
          <a:xfrm>
            <a:off x="2358152" y="3800477"/>
            <a:ext cx="4608512" cy="2376264"/>
            <a:chOff x="3357554" y="2358224"/>
            <a:chExt cx="3663174" cy="1928032"/>
          </a:xfrm>
        </p:grpSpPr>
        <p:sp>
          <p:nvSpPr>
            <p:cNvPr id="7" name="Fluxograma: Preparação 6"/>
            <p:cNvSpPr/>
            <p:nvPr/>
          </p:nvSpPr>
          <p:spPr>
            <a:xfrm>
              <a:off x="5428802" y="2643858"/>
              <a:ext cx="1142758" cy="683936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vi; </a:t>
              </a:r>
              <a:r>
                <a:rPr lang="pt-BR" dirty="0" err="1">
                  <a:solidFill>
                    <a:schemeClr val="tx1"/>
                  </a:solidFill>
                </a:rPr>
                <a:t>vf</a:t>
              </a:r>
              <a:r>
                <a:rPr lang="pt-BR" dirty="0">
                  <a:solidFill>
                    <a:schemeClr val="tx1"/>
                  </a:solidFill>
                </a:rPr>
                <a:t>; i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357380" y="3714987"/>
              <a:ext cx="1285603" cy="5712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bloco de instruções </a:t>
              </a:r>
            </a:p>
          </p:txBody>
        </p:sp>
        <p:cxnSp>
          <p:nvCxnSpPr>
            <p:cNvPr id="18" name="Conector de seta reta 17"/>
            <p:cNvCxnSpPr>
              <a:stCxn id="7" idx="2"/>
              <a:endCxn id="13" idx="0"/>
            </p:cNvCxnSpPr>
            <p:nvPr/>
          </p:nvCxnSpPr>
          <p:spPr>
            <a:xfrm rot="5400000">
              <a:off x="5807378" y="3520597"/>
              <a:ext cx="38719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Forma 22"/>
            <p:cNvCxnSpPr>
              <a:stCxn id="13" idx="2"/>
              <a:endCxn id="7" idx="1"/>
            </p:cNvCxnSpPr>
            <p:nvPr/>
          </p:nvCxnSpPr>
          <p:spPr>
            <a:xfrm rot="5400000" flipH="1">
              <a:off x="5063880" y="3349955"/>
              <a:ext cx="1301223" cy="571379"/>
            </a:xfrm>
            <a:prstGeom prst="bentConnector4">
              <a:avLst>
                <a:gd name="adj1" fmla="val -17571"/>
                <a:gd name="adj2" fmla="val 1525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de cantos arredondados 29"/>
            <p:cNvSpPr/>
            <p:nvPr/>
          </p:nvSpPr>
          <p:spPr>
            <a:xfrm>
              <a:off x="3357554" y="3215127"/>
              <a:ext cx="1699852" cy="9140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pt-BR" dirty="0">
                  <a:solidFill>
                    <a:schemeClr val="tx1"/>
                  </a:solidFill>
                </a:rPr>
                <a:t>Laço de repetição</a:t>
              </a:r>
            </a:p>
          </p:txBody>
        </p:sp>
        <p:cxnSp>
          <p:nvCxnSpPr>
            <p:cNvPr id="32" name="Conector de seta reta 31"/>
            <p:cNvCxnSpPr>
              <a:stCxn id="7" idx="3"/>
            </p:cNvCxnSpPr>
            <p:nvPr/>
          </p:nvCxnSpPr>
          <p:spPr>
            <a:xfrm>
              <a:off x="6571560" y="2985033"/>
              <a:ext cx="430122" cy="15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24" name="CaixaDeTexto 32"/>
            <p:cNvSpPr txBox="1">
              <a:spLocks noChangeArrowheads="1"/>
            </p:cNvSpPr>
            <p:nvPr/>
          </p:nvSpPr>
          <p:spPr bwMode="auto">
            <a:xfrm>
              <a:off x="6072198" y="3357562"/>
              <a:ext cx="3642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.v</a:t>
              </a:r>
            </a:p>
          </p:txBody>
        </p:sp>
        <p:sp>
          <p:nvSpPr>
            <p:cNvPr id="64525" name="CaixaDeTexto 33"/>
            <p:cNvSpPr txBox="1">
              <a:spLocks noChangeArrowheads="1"/>
            </p:cNvSpPr>
            <p:nvPr/>
          </p:nvSpPr>
          <p:spPr bwMode="auto">
            <a:xfrm>
              <a:off x="6643702" y="3071810"/>
              <a:ext cx="3770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.f.</a:t>
              </a:r>
            </a:p>
          </p:txBody>
        </p:sp>
        <p:cxnSp>
          <p:nvCxnSpPr>
            <p:cNvPr id="36" name="Conector de seta reta 35"/>
            <p:cNvCxnSpPr/>
            <p:nvPr/>
          </p:nvCxnSpPr>
          <p:spPr>
            <a:xfrm rot="5400000">
              <a:off x="5893861" y="2464544"/>
              <a:ext cx="21422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57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4"/>
          <p:cNvSpPr>
            <a:spLocks noGrp="1"/>
          </p:cNvSpPr>
          <p:nvPr>
            <p:ph type="title"/>
          </p:nvPr>
        </p:nvSpPr>
        <p:spPr>
          <a:xfrm>
            <a:off x="407368" y="228600"/>
            <a:ext cx="11017223" cy="990600"/>
          </a:xfrm>
        </p:spPr>
        <p:txBody>
          <a:bodyPr>
            <a:normAutofit fontScale="90000"/>
          </a:bodyPr>
          <a:lstStyle/>
          <a:p>
            <a:r>
              <a:rPr lang="pt-BR" sz="5300" b="1" dirty="0"/>
              <a:t>Exemplo 7 e 8:</a:t>
            </a:r>
            <a:r>
              <a:rPr lang="pt-BR" sz="4400" b="1" dirty="0"/>
              <a:t> </a:t>
            </a:r>
            <a:r>
              <a:rPr lang="pt-BR" sz="3200" b="1" dirty="0"/>
              <a:t>Ler 850 números fornecidos pelo usuário, calcular e exibir a média entre eles.</a:t>
            </a:r>
            <a:endParaRPr lang="pt-BR" b="1" dirty="0"/>
          </a:p>
        </p:txBody>
      </p:sp>
      <p:sp>
        <p:nvSpPr>
          <p:cNvPr id="65539" name="Espaço Reservado para Conteúdo 5"/>
          <p:cNvSpPr>
            <a:spLocks noGrp="1"/>
          </p:cNvSpPr>
          <p:nvPr>
            <p:ph sz="quarter" idx="1"/>
          </p:nvPr>
        </p:nvSpPr>
        <p:spPr>
          <a:xfrm>
            <a:off x="238124" y="1219200"/>
            <a:ext cx="11186467" cy="575488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7. Pseudocódigo:				8. Fluxograma: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pt-BR" dirty="0"/>
          </a:p>
        </p:txBody>
      </p:sp>
      <p:sp>
        <p:nvSpPr>
          <p:cNvPr id="65540" name="Retângulo 6"/>
          <p:cNvSpPr>
            <a:spLocks noChangeArrowheads="1"/>
          </p:cNvSpPr>
          <p:nvPr/>
        </p:nvSpPr>
        <p:spPr bwMode="auto">
          <a:xfrm>
            <a:off x="407368" y="1726019"/>
            <a:ext cx="600075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i="1" dirty="0"/>
              <a:t>Algoritmo </a:t>
            </a:r>
            <a:r>
              <a:rPr lang="pt-BR" sz="2400" i="1" dirty="0" err="1"/>
              <a:t>exemplo_para</a:t>
            </a:r>
            <a:endParaRPr lang="pt-BR" sz="2400" dirty="0"/>
          </a:p>
          <a:p>
            <a:r>
              <a:rPr lang="pt-BR" sz="2400" i="1" dirty="0"/>
              <a:t>   Var</a:t>
            </a:r>
            <a:endParaRPr lang="pt-BR" sz="2400" dirty="0"/>
          </a:p>
          <a:p>
            <a:r>
              <a:rPr lang="pt-BR" sz="2400" i="1" dirty="0"/>
              <a:t>      soma, num, media: real</a:t>
            </a:r>
            <a:endParaRPr lang="pt-BR" sz="2400" dirty="0"/>
          </a:p>
          <a:p>
            <a:r>
              <a:rPr lang="pt-BR" sz="2400" i="1" dirty="0"/>
              <a:t>      </a:t>
            </a:r>
            <a:r>
              <a:rPr lang="pt-BR" sz="2400" i="1" dirty="0" err="1"/>
              <a:t>cont</a:t>
            </a:r>
            <a:r>
              <a:rPr lang="pt-BR" sz="2400" i="1" dirty="0"/>
              <a:t>: inteiro</a:t>
            </a:r>
            <a:endParaRPr lang="pt-BR" sz="2400" dirty="0"/>
          </a:p>
          <a:p>
            <a:r>
              <a:rPr lang="pt-BR" sz="2400" i="1" dirty="0"/>
              <a:t>   Início</a:t>
            </a:r>
            <a:endParaRPr lang="pt-BR" sz="2400" dirty="0"/>
          </a:p>
          <a:p>
            <a:r>
              <a:rPr lang="pt-BR" sz="2400" i="1" dirty="0"/>
              <a:t>       soma ←  0</a:t>
            </a:r>
            <a:endParaRPr lang="pt-BR" sz="2400" dirty="0"/>
          </a:p>
          <a:p>
            <a:r>
              <a:rPr lang="pt-BR" sz="2400" i="1" dirty="0"/>
              <a:t>       Para </a:t>
            </a:r>
            <a:r>
              <a:rPr lang="pt-BR" sz="2400" i="1" dirty="0" err="1"/>
              <a:t>cont</a:t>
            </a:r>
            <a:r>
              <a:rPr lang="pt-BR" sz="2400" i="1" dirty="0"/>
              <a:t> ← 1 até 850 Passo 1 Faça</a:t>
            </a:r>
            <a:endParaRPr lang="pt-BR" sz="2400" dirty="0"/>
          </a:p>
          <a:p>
            <a:r>
              <a:rPr lang="pt-BR" sz="2400" i="1" dirty="0"/>
              <a:t>	    Ler (num)</a:t>
            </a:r>
            <a:endParaRPr lang="pt-BR" sz="2400" dirty="0"/>
          </a:p>
          <a:p>
            <a:r>
              <a:rPr lang="pt-BR" sz="2400" i="1" dirty="0"/>
              <a:t>	    soma ← soma + num</a:t>
            </a:r>
            <a:endParaRPr lang="pt-BR" sz="2400" dirty="0"/>
          </a:p>
          <a:p>
            <a:r>
              <a:rPr lang="pt-BR" sz="2400" i="1" dirty="0"/>
              <a:t>       Fim-para</a:t>
            </a:r>
            <a:endParaRPr lang="pt-BR" sz="2400" dirty="0"/>
          </a:p>
          <a:p>
            <a:r>
              <a:rPr lang="pt-BR" sz="2400" i="1" dirty="0"/>
              <a:t>       media ← soma / </a:t>
            </a:r>
            <a:r>
              <a:rPr lang="pt-BR" sz="2400" i="1" dirty="0" err="1"/>
              <a:t>cont</a:t>
            </a:r>
            <a:endParaRPr lang="pt-BR" sz="2400" dirty="0"/>
          </a:p>
          <a:p>
            <a:r>
              <a:rPr lang="pt-BR" sz="2400" i="1" dirty="0"/>
              <a:t>       Mostrar (“Média= ”, media)</a:t>
            </a:r>
            <a:endParaRPr lang="pt-BR" sz="2400" dirty="0"/>
          </a:p>
          <a:p>
            <a:r>
              <a:rPr lang="pt-BR" sz="2400" i="1" dirty="0"/>
              <a:t>  Fim.</a:t>
            </a:r>
            <a:endParaRPr lang="pt-BR" sz="2400" dirty="0"/>
          </a:p>
        </p:txBody>
      </p:sp>
      <p:pic>
        <p:nvPicPr>
          <p:cNvPr id="5" name="Espaço Reservado para Conteúdo 3" descr="Fluxograma 5_10.emf">
            <a:extLst>
              <a:ext uri="{FF2B5EF4-FFF2-40B4-BE49-F238E27FC236}">
                <a16:creationId xmlns:a16="http://schemas.microsoft.com/office/drawing/2014/main" id="{E731D016-9112-466F-A4B5-EEA19CFA09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34063" y="1794688"/>
            <a:ext cx="6357937" cy="51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0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>
          <a:xfrm>
            <a:off x="1199456" y="298366"/>
            <a:ext cx="8153400" cy="990600"/>
          </a:xfrm>
        </p:spPr>
        <p:txBody>
          <a:bodyPr>
            <a:normAutofit/>
          </a:bodyPr>
          <a:lstStyle/>
          <a:p>
            <a:r>
              <a:rPr lang="pt-BR" sz="4800" b="1" dirty="0"/>
              <a:t>Exemplo 9 e 10: for em Python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6F506A-FF24-4ADA-AF71-B3E1988D7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45"/>
          <a:stretch/>
        </p:blipFill>
        <p:spPr>
          <a:xfrm>
            <a:off x="1223864" y="2579036"/>
            <a:ext cx="4104456" cy="2873382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4F8BFF-406D-40E6-9327-FFC97A132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576734"/>
            <a:ext cx="4433378" cy="39497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C721378-8AAB-4BAE-8CC6-2635300221DD}"/>
              </a:ext>
            </a:extLst>
          </p:cNvPr>
          <p:cNvSpPr txBox="1"/>
          <p:nvPr/>
        </p:nvSpPr>
        <p:spPr>
          <a:xfrm>
            <a:off x="6672064" y="1916832"/>
            <a:ext cx="4577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10. Para iterar sobre uma lista:</a:t>
            </a: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5B966B-CADB-4C37-A6E2-A899591FD9AE}"/>
              </a:ext>
            </a:extLst>
          </p:cNvPr>
          <p:cNvSpPr txBox="1"/>
          <p:nvPr/>
        </p:nvSpPr>
        <p:spPr>
          <a:xfrm>
            <a:off x="1127448" y="1967536"/>
            <a:ext cx="4032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9. Para iterar com range: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0B79EE-2013-450F-B2E7-CED077EC912B}"/>
              </a:ext>
            </a:extLst>
          </p:cNvPr>
          <p:cNvSpPr txBox="1"/>
          <p:nvPr/>
        </p:nvSpPr>
        <p:spPr>
          <a:xfrm>
            <a:off x="1055440" y="5733256"/>
            <a:ext cx="4680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 função range gera lista simples. É um gerador de números.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9805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>
          <a:xfrm>
            <a:off x="1199456" y="332656"/>
            <a:ext cx="8153400" cy="990600"/>
          </a:xfrm>
        </p:spPr>
        <p:txBody>
          <a:bodyPr>
            <a:normAutofit/>
          </a:bodyPr>
          <a:lstStyle/>
          <a:p>
            <a:r>
              <a:rPr lang="pt-BR" sz="4800" b="1" dirty="0"/>
              <a:t>Exemplo 11 e 12: for em Python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721378-8AAB-4BAE-8CC6-2635300221DD}"/>
              </a:ext>
            </a:extLst>
          </p:cNvPr>
          <p:cNvSpPr txBox="1"/>
          <p:nvPr/>
        </p:nvSpPr>
        <p:spPr>
          <a:xfrm>
            <a:off x="5015880" y="1901993"/>
            <a:ext cx="5966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12. Para iterar sobre um dicionário:</a:t>
            </a: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5B966B-CADB-4C37-A6E2-A899591FD9AE}"/>
              </a:ext>
            </a:extLst>
          </p:cNvPr>
          <p:cNvSpPr txBox="1"/>
          <p:nvPr/>
        </p:nvSpPr>
        <p:spPr>
          <a:xfrm>
            <a:off x="263352" y="1901994"/>
            <a:ext cx="4032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11. Para iterar com 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strings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B6879A-1700-43B4-9A9F-C7F41CC3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448909"/>
            <a:ext cx="4433378" cy="39597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41D1A5B-0B02-4D39-8C14-2E7F167FA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2448909"/>
            <a:ext cx="7272808" cy="29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3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EA8095-5112-4B8F-BC3D-7929C9C5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800" b="1" dirty="0">
                <a:solidFill>
                  <a:schemeClr val="bg1"/>
                </a:solidFill>
              </a:rPr>
              <a:t>Comandos break e continue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E59A41-F1EC-45BA-991B-EF27AE64F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15235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Para auxiliar as estruturas de repetição, existem dois comandos: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break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</a:rPr>
              <a:t>: É usado para sair de um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loop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não importando o estado em que se encontra.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continue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</a:rPr>
              <a:t>: Funciona de maneira parecida com a 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break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</a:rPr>
              <a:t>, porém no lugar de encerrar 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loop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ele faz com que todo o código que esteja abaixo (porém ainda dentro do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loop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seja ignorado e avança para a próxima iteração.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7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EC51C-DDB0-418A-82FE-244BD979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4898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4800" b="1" dirty="0"/>
              <a:t>Exemplo 13:</a:t>
            </a:r>
            <a:br>
              <a:rPr lang="pt-BR" sz="4800" b="1" dirty="0"/>
            </a:br>
            <a:r>
              <a:rPr lang="pt-BR" sz="4800" b="1" dirty="0"/>
              <a:t>break e continue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898795-AF3F-45EB-AF4A-750E5273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52694"/>
            <a:ext cx="7104112" cy="67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4DDC26D-00B4-468B-9E59-DA587BFD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BR" sz="4800" b="1"/>
              <a:t>Conteúdo da Unidade 4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F5DF857-4711-692B-F97D-C5B2263A2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94137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74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90072-66C6-986A-34D4-0C9503F7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Conclusão: For </a:t>
            </a:r>
            <a:r>
              <a:rPr lang="pt-BR" dirty="0" err="1"/>
              <a:t>vs</a:t>
            </a:r>
            <a:r>
              <a:rPr lang="pt-BR" dirty="0"/>
              <a:t> While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80B6B2-402D-5559-B295-E32EAF86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390545"/>
            <a:ext cx="8826954" cy="407691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DEEA152-705C-6B52-10E6-2B373B5C6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5661248"/>
            <a:ext cx="9937104" cy="104120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152352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pt-BR" sz="2400" dirty="0">
                <a:latin typeface="Lato" panose="020F0502020204030203" pitchFamily="34" charset="0"/>
              </a:rPr>
              <a:t>Uma forma fácil de escolher qual comando irá usar para resolver seu problema é: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pt-BR" sz="2400" dirty="0">
                <a:latin typeface="Lato" panose="020F0502020204030203" pitchFamily="34" charset="0"/>
              </a:rPr>
              <a:t>Se existe um número fixo de vezes que o(s) comando(s) tem que repetir, usa-se o For. Se não sabe quantas vezes tem que repetir, usa-se o While. </a:t>
            </a:r>
            <a:endParaRPr lang="pt-BR" altLang="pt-B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98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28952D08-86FD-46D3-B74C-466B4728341E}"/>
              </a:ext>
            </a:extLst>
          </p:cNvPr>
          <p:cNvSpPr txBox="1">
            <a:spLocks/>
          </p:cNvSpPr>
          <p:nvPr/>
        </p:nvSpPr>
        <p:spPr>
          <a:xfrm>
            <a:off x="838199" y="1174819"/>
            <a:ext cx="4826795" cy="285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aleway Medium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100" b="1" dirty="0">
                <a:solidFill>
                  <a:schemeClr val="bg1"/>
                </a:solidFill>
                <a:latin typeface="+mj-lt"/>
              </a:rPr>
              <a:t>Vamos </a:t>
            </a:r>
            <a:r>
              <a:rPr lang="en-US" sz="6100" b="1" dirty="0" err="1">
                <a:solidFill>
                  <a:schemeClr val="bg1"/>
                </a:solidFill>
                <a:latin typeface="+mj-lt"/>
              </a:rPr>
              <a:t>praticar</a:t>
            </a:r>
            <a:r>
              <a:rPr lang="en-US" sz="61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6100" b="1" dirty="0" err="1">
                <a:solidFill>
                  <a:schemeClr val="bg1"/>
                </a:solidFill>
                <a:latin typeface="+mj-lt"/>
              </a:rPr>
              <a:t>fazendo</a:t>
            </a:r>
            <a:r>
              <a:rPr lang="en-US" sz="6100" b="1" dirty="0">
                <a:solidFill>
                  <a:schemeClr val="bg1"/>
                </a:solidFill>
                <a:latin typeface="+mj-lt"/>
              </a:rPr>
              <a:t> a lista de exercícios sobre este assunto.</a:t>
            </a:r>
          </a:p>
        </p:txBody>
      </p:sp>
      <p:pic>
        <p:nvPicPr>
          <p:cNvPr id="8" name="Picture 2" descr="Alguém está digitando em um laptop com tela branca em branco | Foto Premium">
            <a:extLst>
              <a:ext uri="{FF2B5EF4-FFF2-40B4-BE49-F238E27FC236}">
                <a16:creationId xmlns:a16="http://schemas.microsoft.com/office/drawing/2014/main" id="{67C96D3D-F379-4D36-9B40-A917C4308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r="5656" b="2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ferências no texto acadêmico">
            <a:extLst>
              <a:ext uri="{FF2B5EF4-FFF2-40B4-BE49-F238E27FC236}">
                <a16:creationId xmlns:a16="http://schemas.microsoft.com/office/drawing/2014/main" id="{886A1978-5368-4EF2-9491-9A0969AE0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" r="2082"/>
          <a:stretch/>
        </p:blipFill>
        <p:spPr bwMode="auto">
          <a:xfrm>
            <a:off x="695400" y="1277977"/>
            <a:ext cx="10009112" cy="543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8353957-15BF-43B0-98DC-0964BF18CBDA}"/>
              </a:ext>
            </a:extLst>
          </p:cNvPr>
          <p:cNvSpPr txBox="1"/>
          <p:nvPr/>
        </p:nvSpPr>
        <p:spPr>
          <a:xfrm>
            <a:off x="6094096" y="620688"/>
            <a:ext cx="6097904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>
                <a:hlinkClick r:id="rId3"/>
              </a:rPr>
              <a:t>https://podprogramar.com.br/logica-de-programacao-estruturas-de-repeticao/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http://curso.grupysanca.com.br/pt/latest/repeticao.html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https://pythonacademy.com.br/blog/estruturas-de-repeticao</a:t>
            </a:r>
            <a:endParaRPr lang="pt-BR" dirty="0"/>
          </a:p>
          <a:p>
            <a:endParaRPr lang="pt-BR" dirty="0"/>
          </a:p>
          <a:p>
            <a:r>
              <a:rPr lang="pt-BR" dirty="0"/>
              <a:t>Livro: Introdução a Programação com Python: Algoritmos e lógica de programação para iniciantes. Autor: Nilo Ney Coutinho Menezes. Editora </a:t>
            </a:r>
            <a:r>
              <a:rPr lang="pt-BR" dirty="0" err="1"/>
              <a:t>Novatec</a:t>
            </a:r>
            <a:r>
              <a:rPr lang="pt-BR" dirty="0"/>
              <a:t>, 2019.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97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559496" y="1988840"/>
            <a:ext cx="9073008" cy="3960440"/>
          </a:xfrm>
        </p:spPr>
        <p:txBody>
          <a:bodyPr>
            <a:normAutofit/>
          </a:bodyPr>
          <a:lstStyle/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São estruturas que permitem executar mais de uma vez o mesmo comando ou bloco de comandos, de acordo com uma condição ou com um contador.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São utilizadas, para repetir ações semelhantes que são executadas para todos os elementos de uma lista de dados, ou simplesmente para repetir um mesmo processamento até que a condição seja satisfeita.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Existem 2 estruturas de repetição na linguagem Python.</a:t>
            </a:r>
          </a:p>
        </p:txBody>
      </p:sp>
      <p:sp>
        <p:nvSpPr>
          <p:cNvPr id="52227" name="Título 3"/>
          <p:cNvSpPr>
            <a:spLocks noGrp="1"/>
          </p:cNvSpPr>
          <p:nvPr>
            <p:ph type="title"/>
          </p:nvPr>
        </p:nvSpPr>
        <p:spPr>
          <a:xfrm>
            <a:off x="911424" y="548680"/>
            <a:ext cx="7920880" cy="999182"/>
          </a:xfrm>
        </p:spPr>
        <p:txBody>
          <a:bodyPr>
            <a:normAutofit/>
          </a:bodyPr>
          <a:lstStyle/>
          <a:p>
            <a:r>
              <a:rPr lang="pt-BR" sz="5400" b="1" dirty="0"/>
              <a:t>Estruturas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5173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3"/>
          <p:cNvSpPr>
            <a:spLocks noGrp="1"/>
          </p:cNvSpPr>
          <p:nvPr>
            <p:ph type="title"/>
          </p:nvPr>
        </p:nvSpPr>
        <p:spPr>
          <a:xfrm>
            <a:off x="767408" y="260648"/>
            <a:ext cx="10369152" cy="990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Estrutura de Repetição While (Enquanto)</a:t>
            </a:r>
          </a:p>
        </p:txBody>
      </p:sp>
      <p:graphicFrame>
        <p:nvGraphicFramePr>
          <p:cNvPr id="53258" name="Espaço Reservado para Conteúdo 4">
            <a:extLst>
              <a:ext uri="{FF2B5EF4-FFF2-40B4-BE49-F238E27FC236}">
                <a16:creationId xmlns:a16="http://schemas.microsoft.com/office/drawing/2014/main" id="{AFF96E1E-B321-59C1-A4AE-AD6783F042C8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136774" y="1412776"/>
          <a:ext cx="921581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24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 dirty="0"/>
              <a:t>Estrutura de Repetição </a:t>
            </a:r>
            <a:r>
              <a:rPr lang="pt-BR" sz="5400" b="1" dirty="0" err="1"/>
              <a:t>while</a:t>
            </a:r>
            <a:r>
              <a:rPr lang="pt-BR" sz="5400" b="1" dirty="0"/>
              <a:t> (Enquanto)</a:t>
            </a:r>
          </a:p>
        </p:txBody>
      </p:sp>
      <p:sp>
        <p:nvSpPr>
          <p:cNvPr id="5427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983432" y="3429000"/>
            <a:ext cx="6696744" cy="45720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800" b="1" dirty="0"/>
              <a:t>Pseudocódigo:			Fluxograma:</a:t>
            </a:r>
          </a:p>
          <a:p>
            <a:pPr marL="0" indent="0">
              <a:spcBef>
                <a:spcPct val="0"/>
              </a:spcBef>
              <a:buNone/>
            </a:pPr>
            <a:endParaRPr lang="pt-BR" sz="2800" b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pt-BR" sz="2600" i="1" dirty="0"/>
              <a:t>Enquanto (&lt; condição&gt;) faça</a:t>
            </a:r>
            <a:endParaRPr lang="pt-BR" sz="26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pt-BR" sz="2600" i="1" dirty="0"/>
              <a:t>      &lt;bloco de instruções&gt;</a:t>
            </a:r>
            <a:endParaRPr lang="pt-BR" sz="26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pt-BR" sz="2600" i="1" dirty="0"/>
              <a:t>Fim-Enquanto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pt-BR" sz="2600" i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pt-BR" sz="2800" dirty="0"/>
          </a:p>
        </p:txBody>
      </p:sp>
      <p:sp>
        <p:nvSpPr>
          <p:cNvPr id="5427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1775520" y="1556792"/>
            <a:ext cx="8424936" cy="132556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800" b="1" dirty="0">
                <a:solidFill>
                  <a:srgbClr val="FF0000"/>
                </a:solidFill>
              </a:rPr>
              <a:t>Sintaxe em Python: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pt-BR" sz="2800" i="1" dirty="0">
                <a:solidFill>
                  <a:srgbClr val="FF0000"/>
                </a:solidFill>
              </a:rPr>
              <a:t>				</a:t>
            </a:r>
            <a:r>
              <a:rPr lang="pt-BR" sz="2800" i="1" dirty="0" err="1">
                <a:solidFill>
                  <a:srgbClr val="FF0000"/>
                </a:solidFill>
              </a:rPr>
              <a:t>while</a:t>
            </a:r>
            <a:r>
              <a:rPr lang="pt-BR" sz="2800" i="1" dirty="0">
                <a:solidFill>
                  <a:srgbClr val="FF0000"/>
                </a:solidFill>
              </a:rPr>
              <a:t> &lt;condição&gt;:</a:t>
            </a:r>
            <a:endParaRPr lang="pt-BR" sz="28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pt-BR" sz="2800" i="1" dirty="0">
                <a:solidFill>
                  <a:srgbClr val="FF0000"/>
                </a:solidFill>
              </a:rPr>
              <a:t>	  				&lt;bloco de instruções&gt;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54277" name="Imagem 6" descr="Fluxograma 5_8a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6160" y="3212976"/>
            <a:ext cx="3214687" cy="33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896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4"/>
          <p:cNvSpPr>
            <a:spLocks noGrp="1"/>
          </p:cNvSpPr>
          <p:nvPr>
            <p:ph type="title"/>
          </p:nvPr>
        </p:nvSpPr>
        <p:spPr>
          <a:xfrm>
            <a:off x="623392" y="168143"/>
            <a:ext cx="8153400" cy="990600"/>
          </a:xfrm>
        </p:spPr>
        <p:txBody>
          <a:bodyPr>
            <a:normAutofit/>
          </a:bodyPr>
          <a:lstStyle/>
          <a:p>
            <a:r>
              <a:rPr lang="pt-BR" sz="4800" b="1" dirty="0"/>
              <a:t>Exemplo 1: While em Python</a:t>
            </a:r>
          </a:p>
        </p:txBody>
      </p:sp>
      <p:sp>
        <p:nvSpPr>
          <p:cNvPr id="56323" name="Espaço Reservado para Conteúdo 5"/>
          <p:cNvSpPr>
            <a:spLocks noGrp="1"/>
          </p:cNvSpPr>
          <p:nvPr>
            <p:ph sz="quarter" idx="1"/>
          </p:nvPr>
        </p:nvSpPr>
        <p:spPr>
          <a:xfrm>
            <a:off x="7583488" y="2186150"/>
            <a:ext cx="4417168" cy="426718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i="1" dirty="0"/>
              <a:t>	</a:t>
            </a:r>
            <a:r>
              <a:rPr lang="en-US" sz="2400" dirty="0"/>
              <a:t>Python é uma das poucas linguagens de programação que utiliza o deslocamento  do texto à direta (</a:t>
            </a:r>
            <a:r>
              <a:rPr lang="en-US" sz="2400" dirty="0" err="1"/>
              <a:t>recuo</a:t>
            </a:r>
            <a:r>
              <a:rPr lang="en-US" sz="2400" dirty="0"/>
              <a:t>) para </a:t>
            </a:r>
            <a:r>
              <a:rPr lang="en-US" sz="2400" dirty="0" err="1"/>
              <a:t>marcar</a:t>
            </a:r>
            <a:r>
              <a:rPr lang="en-US" sz="2400" dirty="0"/>
              <a:t> o </a:t>
            </a:r>
            <a:r>
              <a:rPr lang="en-US" sz="2400" dirty="0" err="1"/>
              <a:t>início</a:t>
            </a:r>
            <a:r>
              <a:rPr lang="en-US" sz="2400" dirty="0"/>
              <a:t>  e o </a:t>
            </a:r>
            <a:r>
              <a:rPr lang="en-US" sz="2400" dirty="0" err="1"/>
              <a:t>fim</a:t>
            </a:r>
            <a:r>
              <a:rPr lang="en-US" sz="2400" dirty="0"/>
              <a:t> de um </a:t>
            </a:r>
            <a:r>
              <a:rPr lang="en-US" sz="2400" dirty="0" err="1"/>
              <a:t>bloco</a:t>
            </a:r>
            <a:r>
              <a:rPr lang="en-US" sz="2400" dirty="0"/>
              <a:t>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4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/>
              <a:t>   </a:t>
            </a:r>
            <a:r>
              <a:rPr lang="en-US" sz="2400" dirty="0" err="1"/>
              <a:t>Outras</a:t>
            </a:r>
            <a:r>
              <a:rPr lang="en-US" sz="2400" dirty="0"/>
              <a:t> linguagens </a:t>
            </a:r>
            <a:r>
              <a:rPr lang="en-US" sz="2400" dirty="0" err="1"/>
              <a:t>contam</a:t>
            </a:r>
            <a:r>
              <a:rPr lang="en-US" sz="2400" dirty="0"/>
              <a:t> com </a:t>
            </a:r>
            <a:r>
              <a:rPr lang="en-US" sz="2400" dirty="0" err="1"/>
              <a:t>palavras</a:t>
            </a:r>
            <a:r>
              <a:rPr lang="en-US" sz="2400" dirty="0"/>
              <a:t> </a:t>
            </a:r>
            <a:r>
              <a:rPr lang="en-US" sz="2400" dirty="0" err="1"/>
              <a:t>especiais</a:t>
            </a:r>
            <a:r>
              <a:rPr lang="en-US" sz="2400" dirty="0"/>
              <a:t> para </a:t>
            </a:r>
            <a:r>
              <a:rPr lang="en-US" sz="2400" dirty="0" err="1"/>
              <a:t>isso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BEGIN e END, </a:t>
            </a:r>
            <a:r>
              <a:rPr lang="en-US" sz="2400" dirty="0" err="1"/>
              <a:t>em</a:t>
            </a:r>
            <a:r>
              <a:rPr lang="en-US" sz="2400" dirty="0"/>
              <a:t> Pascal; </a:t>
            </a:r>
            <a:r>
              <a:rPr lang="en-US" sz="2400" dirty="0" err="1"/>
              <a:t>ou</a:t>
            </a:r>
            <a:r>
              <a:rPr lang="en-US" sz="2400" dirty="0"/>
              <a:t> as </a:t>
            </a:r>
            <a:r>
              <a:rPr lang="en-US" sz="2400" dirty="0" err="1"/>
              <a:t>famosas</a:t>
            </a:r>
            <a:r>
              <a:rPr lang="en-US" sz="2400" dirty="0"/>
              <a:t> </a:t>
            </a:r>
            <a:r>
              <a:rPr lang="en-US" sz="2400" dirty="0" err="1"/>
              <a:t>chaves</a:t>
            </a:r>
            <a:r>
              <a:rPr lang="en-US" sz="2400" dirty="0"/>
              <a:t> ({ e }), </a:t>
            </a:r>
            <a:r>
              <a:rPr lang="en-US" sz="2400" dirty="0" err="1"/>
              <a:t>em</a:t>
            </a:r>
            <a:r>
              <a:rPr lang="en-US" sz="2400" dirty="0"/>
              <a:t> C e Java.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E5DD8A-3457-454D-BE36-C3F805E19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3"/>
          <a:stretch/>
        </p:blipFill>
        <p:spPr>
          <a:xfrm>
            <a:off x="479376" y="2192996"/>
            <a:ext cx="7344815" cy="39002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85F1DC-53EC-43A8-BCC5-528C56461A15}"/>
              </a:ext>
            </a:extLst>
          </p:cNvPr>
          <p:cNvSpPr txBox="1"/>
          <p:nvPr/>
        </p:nvSpPr>
        <p:spPr>
          <a:xfrm>
            <a:off x="767408" y="878849"/>
            <a:ext cx="100811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Ler 850 números fornecidos pelo usuário, calcular e exibir a média entre eles.</a:t>
            </a:r>
          </a:p>
        </p:txBody>
      </p:sp>
    </p:spTree>
    <p:extLst>
      <p:ext uri="{BB962C8B-B14F-4D97-AF65-F5344CB8AC3E}">
        <p14:creationId xmlns:p14="http://schemas.microsoft.com/office/powerpoint/2010/main" val="321107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>
          <a:xfrm>
            <a:off x="692968" y="2546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Exemplo 2 e 3: </a:t>
            </a:r>
            <a:r>
              <a:rPr lang="pt-BR" sz="4000" b="1" dirty="0"/>
              <a:t>Ler 850 números fornecidos pelo usuário, calcular e exibir a média entre eles.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83432" y="1580198"/>
            <a:ext cx="8105775" cy="49117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b="1" dirty="0"/>
              <a:t>2. Pseudocódigo			3. Fluxograma</a:t>
            </a:r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Algoritmo </a:t>
            </a:r>
            <a:r>
              <a:rPr lang="pt-BR" sz="1900" i="1" dirty="0" err="1"/>
              <a:t>ExemploEnquanto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Var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    soma, num, media: real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    </a:t>
            </a:r>
            <a:r>
              <a:rPr lang="pt-BR" sz="1900" i="1" dirty="0" err="1"/>
              <a:t>cont</a:t>
            </a:r>
            <a:r>
              <a:rPr lang="pt-BR" sz="1900" i="1" dirty="0"/>
              <a:t>: inteiro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Início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    soma ← 0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    </a:t>
            </a:r>
            <a:r>
              <a:rPr lang="pt-BR" sz="1900" i="1" dirty="0" err="1"/>
              <a:t>cont</a:t>
            </a:r>
            <a:r>
              <a:rPr lang="pt-BR" sz="1900" i="1" dirty="0"/>
              <a:t> ← 0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    Enquanto (</a:t>
            </a:r>
            <a:r>
              <a:rPr lang="pt-BR" sz="1900" i="1" dirty="0" err="1"/>
              <a:t>cont</a:t>
            </a:r>
            <a:r>
              <a:rPr lang="pt-BR" sz="1900" i="1" dirty="0"/>
              <a:t> &lt; 850) faça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       Início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              Ler (num)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              soma ← soma + num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	    </a:t>
            </a:r>
            <a:r>
              <a:rPr lang="pt-BR" sz="1900" i="1" dirty="0" err="1"/>
              <a:t>cont</a:t>
            </a:r>
            <a:r>
              <a:rPr lang="pt-BR" sz="1900" i="1" dirty="0"/>
              <a:t> ← </a:t>
            </a:r>
            <a:r>
              <a:rPr lang="pt-BR" sz="1900" i="1" dirty="0" err="1"/>
              <a:t>cont</a:t>
            </a:r>
            <a:r>
              <a:rPr lang="pt-BR" sz="1900" i="1" dirty="0"/>
              <a:t> + 1</a:t>
            </a:r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       Fim-enquanto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       media ← soma / </a:t>
            </a:r>
            <a:r>
              <a:rPr lang="pt-BR" sz="1900" i="1" dirty="0" err="1"/>
              <a:t>cont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       Mostrar (“Média = ”, media)</a:t>
            </a:r>
            <a:endParaRPr lang="pt-BR" sz="1900" dirty="0"/>
          </a:p>
          <a:p>
            <a:pPr marL="982663" indent="-9826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900" i="1" dirty="0"/>
              <a:t>    Fim.</a:t>
            </a:r>
            <a:endParaRPr lang="pt-BR" sz="1900" dirty="0"/>
          </a:p>
          <a:p>
            <a:pPr>
              <a:defRPr/>
            </a:pPr>
            <a:endParaRPr lang="pt-BR" dirty="0"/>
          </a:p>
        </p:txBody>
      </p:sp>
      <p:pic>
        <p:nvPicPr>
          <p:cNvPr id="4" name="Espaço Reservado para Conteúdo 3" descr="Fluxograma 5_8b.emf">
            <a:extLst>
              <a:ext uri="{FF2B5EF4-FFF2-40B4-BE49-F238E27FC236}">
                <a16:creationId xmlns:a16="http://schemas.microsoft.com/office/drawing/2014/main" id="{60BF7F82-DDBF-49FD-AC1A-0566BCF8D1B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21678" y="2132856"/>
            <a:ext cx="6950986" cy="45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7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DD55B-4F68-4D4A-8FC8-A687AEA2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b="1"/>
              <a:t>Contadores e Acumuladores</a:t>
            </a:r>
            <a:endParaRPr lang="pt-BR" sz="5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2B058-12B5-4D03-A47C-902C48B0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As variáveis contadoras servem para controlar o número de repetições de um comando de repetição. Elas devem ser incrementadas até satisfazer  a condição de parada e não ocorrer looping infinito.</a:t>
            </a:r>
          </a:p>
          <a:p>
            <a:endParaRPr lang="pt-BR"/>
          </a:p>
          <a:p>
            <a:r>
              <a:rPr lang="pt-BR"/>
              <a:t>As variáveis acumuladoras servem para acumular valores dentro do comando de repetição. Um exemplo simples é para calcular a soma de diversos números. Dentro do comando de repetição haverá uma variável acumuladora para tal função.</a:t>
            </a:r>
          </a:p>
          <a:p>
            <a:endParaRPr lang="pt-BR"/>
          </a:p>
          <a:p>
            <a:r>
              <a:rPr lang="pt-BR"/>
              <a:t>A diferença entre um contador e um acumulador é que nos contadores o valor é constante e nos acumuladores é variável.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90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4824-2F55-4522-AAFF-B706FCF7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Exemplo 4 e 5: Contador e Acumulador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72A31-E699-42F1-9A61-40FC40DCF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3562610"/>
            <a:ext cx="8640960" cy="2308912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195304-E0AF-4C83-8980-0F218FF0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484784"/>
            <a:ext cx="6611524" cy="26024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000D2D-DFEE-40ED-964B-579A21AD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154" y="4218760"/>
            <a:ext cx="7277510" cy="25619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F5A7AC2-46EE-45B5-B15A-DEF9F2E8E21E}"/>
              </a:ext>
            </a:extLst>
          </p:cNvPr>
          <p:cNvSpPr txBox="1"/>
          <p:nvPr/>
        </p:nvSpPr>
        <p:spPr>
          <a:xfrm>
            <a:off x="8361924" y="2286885"/>
            <a:ext cx="20088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Acumulador</a:t>
            </a:r>
          </a:p>
          <a:p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>
                <a:solidFill>
                  <a:srgbClr val="FF0000"/>
                </a:solidFill>
              </a:rPr>
              <a:t>Contador</a:t>
            </a:r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5FFCCBC-BDA5-498B-9651-248B646D9293}"/>
              </a:ext>
            </a:extLst>
          </p:cNvPr>
          <p:cNvCxnSpPr/>
          <p:nvPr/>
        </p:nvCxnSpPr>
        <p:spPr>
          <a:xfrm flipH="1">
            <a:off x="3882918" y="2552944"/>
            <a:ext cx="4426164" cy="514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F25AF44-4B4A-4B9C-A925-AAC9D5241C33}"/>
              </a:ext>
            </a:extLst>
          </p:cNvPr>
          <p:cNvCxnSpPr>
            <a:cxnSpLocks/>
          </p:cNvCxnSpPr>
          <p:nvPr/>
        </p:nvCxnSpPr>
        <p:spPr>
          <a:xfrm flipH="1" flipV="1">
            <a:off x="2999656" y="3402807"/>
            <a:ext cx="5309426" cy="26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ED876C-EEC7-4EAA-9F6B-C3EAC0A967E1}"/>
              </a:ext>
            </a:extLst>
          </p:cNvPr>
          <p:cNvSpPr txBox="1"/>
          <p:nvPr/>
        </p:nvSpPr>
        <p:spPr>
          <a:xfrm>
            <a:off x="170767" y="4796723"/>
            <a:ext cx="2624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rgbClr val="FF0000"/>
                </a:solidFill>
              </a:rPr>
              <a:t>Você pode informar o número de repetições via teclado</a:t>
            </a:r>
            <a:endParaRPr lang="pt-BR" sz="1600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A3FB6F9-FCB7-456E-96E1-1972581C7572}"/>
              </a:ext>
            </a:extLst>
          </p:cNvPr>
          <p:cNvCxnSpPr>
            <a:cxnSpLocks/>
          </p:cNvCxnSpPr>
          <p:nvPr/>
        </p:nvCxnSpPr>
        <p:spPr>
          <a:xfrm flipV="1">
            <a:off x="2855640" y="4437112"/>
            <a:ext cx="1939514" cy="704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A0E83C-BEB0-2F63-ADDA-715F527E7A38}"/>
              </a:ext>
            </a:extLst>
          </p:cNvPr>
          <p:cNvSpPr txBox="1"/>
          <p:nvPr/>
        </p:nvSpPr>
        <p:spPr>
          <a:xfrm>
            <a:off x="259668" y="14290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4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D69A58-2D6C-157D-72B9-06A1CE933B1A}"/>
              </a:ext>
            </a:extLst>
          </p:cNvPr>
          <p:cNvSpPr txBox="1"/>
          <p:nvPr/>
        </p:nvSpPr>
        <p:spPr>
          <a:xfrm>
            <a:off x="4355774" y="451825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7674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1108</TotalTime>
  <Words>1242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SFMono-Regular</vt:lpstr>
      <vt:lpstr>Wingdings</vt:lpstr>
      <vt:lpstr>Tema do Office</vt:lpstr>
      <vt:lpstr>Estruturas de Repetição Python</vt:lpstr>
      <vt:lpstr>Conteúdo da Unidade 4</vt:lpstr>
      <vt:lpstr>Estruturas de Repetição</vt:lpstr>
      <vt:lpstr>Estrutura de Repetição While (Enquanto)</vt:lpstr>
      <vt:lpstr>Estrutura de Repetição while (Enquanto)</vt:lpstr>
      <vt:lpstr>Exemplo 1: While em Python</vt:lpstr>
      <vt:lpstr>Exemplo 2 e 3: Ler 850 números fornecidos pelo usuário, calcular e exibir a média entre eles.</vt:lpstr>
      <vt:lpstr>Contadores e Acumuladores</vt:lpstr>
      <vt:lpstr>Exemplo 4 e 5: Contador e Acumulador</vt:lpstr>
      <vt:lpstr>Saiba mais sobre f-strings</vt:lpstr>
      <vt:lpstr>Estrutura de repetição for (Para)</vt:lpstr>
      <vt:lpstr>Estrutura de repetição for (Para)</vt:lpstr>
      <vt:lpstr>Exemplo 6: for em Python</vt:lpstr>
      <vt:lpstr>Estrutura de repetição for (Para)</vt:lpstr>
      <vt:lpstr>Exemplo 7 e 8: Ler 850 números fornecidos pelo usuário, calcular e exibir a média entre eles.</vt:lpstr>
      <vt:lpstr>Exemplo 9 e 10: for em Python</vt:lpstr>
      <vt:lpstr>Exemplo 11 e 12: for em Python</vt:lpstr>
      <vt:lpstr>Comandos break e continue</vt:lpstr>
      <vt:lpstr>Exemplo 13: break e continue</vt:lpstr>
      <vt:lpstr>Conclusão: For vs While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a linguagem C# e suas características?</dc:title>
  <dc:creator>guest</dc:creator>
  <cp:lastModifiedBy>Renata Cristina Laranja Leite</cp:lastModifiedBy>
  <cp:revision>74</cp:revision>
  <dcterms:created xsi:type="dcterms:W3CDTF">2011-05-19T10:58:03Z</dcterms:created>
  <dcterms:modified xsi:type="dcterms:W3CDTF">2023-10-02T23:13:04Z</dcterms:modified>
</cp:coreProperties>
</file>