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5816"/>
  </p:normalViewPr>
  <p:slideViewPr>
    <p:cSldViewPr snapToGrid="0">
      <p:cViewPr>
        <p:scale>
          <a:sx n="125" d="100"/>
          <a:sy n="125" d="100"/>
        </p:scale>
        <p:origin x="144" y="-624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971-A961-9A42-9A63-C604077EA4F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5446-ABAA-E94F-9736-AA9B4FB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4EE7-27F9-CA4B-A813-4F9DBE34D822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429897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796383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7160801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525219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891705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256123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617172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983658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348076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715862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10082348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446766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816620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1183106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D1A-084B-240D-3CEE-A6C61BC7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04" y="661153"/>
            <a:ext cx="7925465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quick brown fox jumped over 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lazy dog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.</a:t>
            </a:r>
            <a:r>
              <a:rPr lang="en-US" sz="2700" dirty="0">
                <a:latin typeface="Avenir LT Std 35 Light" panose="020B0402020203020204" pitchFamily="34" charset="0"/>
              </a:rPr>
              <a:t>”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F3D730A-1B30-6371-256A-CA9D723E7CEA}"/>
              </a:ext>
            </a:extLst>
          </p:cNvPr>
          <p:cNvSpPr/>
          <p:nvPr/>
        </p:nvSpPr>
        <p:spPr>
          <a:xfrm>
            <a:off x="391441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296BAE6E-E4D5-55A3-8C7E-95DE85160001}"/>
              </a:ext>
            </a:extLst>
          </p:cNvPr>
          <p:cNvSpPr/>
          <p:nvPr/>
        </p:nvSpPr>
        <p:spPr>
          <a:xfrm>
            <a:off x="391442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18099D-7013-EEA4-E45D-2AAAEC739655}"/>
              </a:ext>
            </a:extLst>
          </p:cNvPr>
          <p:cNvSpPr txBox="1"/>
          <p:nvPr/>
        </p:nvSpPr>
        <p:spPr>
          <a:xfrm>
            <a:off x="4039902" y="2438489"/>
            <a:ext cx="1011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quick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2457542-317D-69B2-0462-C0B4E3C081DF}"/>
              </a:ext>
            </a:extLst>
          </p:cNvPr>
          <p:cNvSpPr txBox="1"/>
          <p:nvPr/>
        </p:nvSpPr>
        <p:spPr>
          <a:xfrm>
            <a:off x="5379597" y="243848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brown</a:t>
            </a:r>
          </a:p>
        </p:txBody>
      </p:sp>
      <p:sp>
        <p:nvSpPr>
          <p:cNvPr id="213" name="Rectangle: Rounded Corners 11">
            <a:extLst>
              <a:ext uri="{FF2B5EF4-FFF2-40B4-BE49-F238E27FC236}">
                <a16:creationId xmlns:a16="http://schemas.microsoft.com/office/drawing/2014/main" id="{B4081AB1-4BF4-F692-6B16-F3E3B1D1CE4F}"/>
              </a:ext>
            </a:extLst>
          </p:cNvPr>
          <p:cNvSpPr/>
          <p:nvPr/>
        </p:nvSpPr>
        <p:spPr>
          <a:xfrm>
            <a:off x="531569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4" name="Rectangle: Rounded Corners 11">
            <a:extLst>
              <a:ext uri="{FF2B5EF4-FFF2-40B4-BE49-F238E27FC236}">
                <a16:creationId xmlns:a16="http://schemas.microsoft.com/office/drawing/2014/main" id="{CBEF9048-7252-D24B-A532-82886CB20CFF}"/>
              </a:ext>
            </a:extLst>
          </p:cNvPr>
          <p:cNvSpPr/>
          <p:nvPr/>
        </p:nvSpPr>
        <p:spPr>
          <a:xfrm>
            <a:off x="671696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B9E78F0-627C-4FE4-3519-9CA03A395826}"/>
              </a:ext>
            </a:extLst>
          </p:cNvPr>
          <p:cNvSpPr txBox="1"/>
          <p:nvPr/>
        </p:nvSpPr>
        <p:spPr>
          <a:xfrm>
            <a:off x="6774601" y="2434962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fox</a:t>
            </a:r>
          </a:p>
        </p:txBody>
      </p: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605EC454-A2D8-9CBB-F08F-C63CA72AC63C}"/>
              </a:ext>
            </a:extLst>
          </p:cNvPr>
          <p:cNvSpPr/>
          <p:nvPr/>
        </p:nvSpPr>
        <p:spPr>
          <a:xfrm>
            <a:off x="8126826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78DD1C-E9C2-2AE9-FC5C-52FA13ABDE10}"/>
              </a:ext>
            </a:extLst>
          </p:cNvPr>
          <p:cNvSpPr txBox="1"/>
          <p:nvPr/>
        </p:nvSpPr>
        <p:spPr>
          <a:xfrm>
            <a:off x="8184466" y="244481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jump</a:t>
            </a:r>
          </a:p>
        </p:txBody>
      </p:sp>
      <p:sp>
        <p:nvSpPr>
          <p:cNvPr id="218" name="Rectangle: Rounded Corners 11">
            <a:extLst>
              <a:ext uri="{FF2B5EF4-FFF2-40B4-BE49-F238E27FC236}">
                <a16:creationId xmlns:a16="http://schemas.microsoft.com/office/drawing/2014/main" id="{70C1E046-5325-E27B-913A-C991A5BF92DC}"/>
              </a:ext>
            </a:extLst>
          </p:cNvPr>
          <p:cNvSpPr/>
          <p:nvPr/>
        </p:nvSpPr>
        <p:spPr>
          <a:xfrm>
            <a:off x="953669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FB7506E-A642-8953-1B58-7BD99A56B1C8}"/>
              </a:ext>
            </a:extLst>
          </p:cNvPr>
          <p:cNvSpPr txBox="1"/>
          <p:nvPr/>
        </p:nvSpPr>
        <p:spPr>
          <a:xfrm>
            <a:off x="9600597" y="244562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ed</a:t>
            </a:r>
          </a:p>
        </p:txBody>
      </p:sp>
      <p:sp>
        <p:nvSpPr>
          <p:cNvPr id="220" name="Rectangle: Rounded Corners 11">
            <a:extLst>
              <a:ext uri="{FF2B5EF4-FFF2-40B4-BE49-F238E27FC236}">
                <a16:creationId xmlns:a16="http://schemas.microsoft.com/office/drawing/2014/main" id="{158AB7D6-42B4-1B1F-7909-01358037FAB9}"/>
              </a:ext>
            </a:extLst>
          </p:cNvPr>
          <p:cNvSpPr/>
          <p:nvPr/>
        </p:nvSpPr>
        <p:spPr>
          <a:xfrm>
            <a:off x="1093796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3B9886-85BA-F328-ECDA-9BE49BACFDF7}"/>
              </a:ext>
            </a:extLst>
          </p:cNvPr>
          <p:cNvSpPr txBox="1"/>
          <p:nvPr/>
        </p:nvSpPr>
        <p:spPr>
          <a:xfrm>
            <a:off x="11001867" y="2432184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over</a:t>
            </a:r>
          </a:p>
        </p:txBody>
      </p:sp>
      <p:sp>
        <p:nvSpPr>
          <p:cNvPr id="222" name="Rectangle: Rounded Corners 11">
            <a:extLst>
              <a:ext uri="{FF2B5EF4-FFF2-40B4-BE49-F238E27FC236}">
                <a16:creationId xmlns:a16="http://schemas.microsoft.com/office/drawing/2014/main" id="{397A59A3-8EA1-4AAA-1A26-16E3BAF80D1A}"/>
              </a:ext>
            </a:extLst>
          </p:cNvPr>
          <p:cNvSpPr/>
          <p:nvPr/>
        </p:nvSpPr>
        <p:spPr>
          <a:xfrm>
            <a:off x="1233923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7BCE4F2-FDC8-ABDB-8F5D-062D4D98F003}"/>
              </a:ext>
            </a:extLst>
          </p:cNvPr>
          <p:cNvSpPr txBox="1"/>
          <p:nvPr/>
        </p:nvSpPr>
        <p:spPr>
          <a:xfrm>
            <a:off x="12403137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lazy</a:t>
            </a:r>
          </a:p>
        </p:txBody>
      </p:sp>
      <p:sp>
        <p:nvSpPr>
          <p:cNvPr id="224" name="Rectangle: Rounded Corners 11">
            <a:extLst>
              <a:ext uri="{FF2B5EF4-FFF2-40B4-BE49-F238E27FC236}">
                <a16:creationId xmlns:a16="http://schemas.microsoft.com/office/drawing/2014/main" id="{BBF7F061-D674-2C58-2700-3A9A434D1CE2}"/>
              </a:ext>
            </a:extLst>
          </p:cNvPr>
          <p:cNvSpPr/>
          <p:nvPr/>
        </p:nvSpPr>
        <p:spPr>
          <a:xfrm>
            <a:off x="13739553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06E3FEF-47B1-7694-F469-46808F9D4B97}"/>
              </a:ext>
            </a:extLst>
          </p:cNvPr>
          <p:cNvSpPr txBox="1"/>
          <p:nvPr/>
        </p:nvSpPr>
        <p:spPr>
          <a:xfrm>
            <a:off x="13803459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dog</a:t>
            </a:r>
          </a:p>
        </p:txBody>
      </p:sp>
      <p:sp>
        <p:nvSpPr>
          <p:cNvPr id="226" name="Rectangle 10">
            <a:extLst>
              <a:ext uri="{FF2B5EF4-FFF2-40B4-BE49-F238E27FC236}">
                <a16:creationId xmlns:a16="http://schemas.microsoft.com/office/drawing/2014/main" id="{264FD149-8BD9-8B81-EF14-0305D27F6C5C}"/>
              </a:ext>
            </a:extLst>
          </p:cNvPr>
          <p:cNvSpPr/>
          <p:nvPr/>
        </p:nvSpPr>
        <p:spPr>
          <a:xfrm>
            <a:off x="5315689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230" name="Rectangle 10">
            <a:extLst>
              <a:ext uri="{FF2B5EF4-FFF2-40B4-BE49-F238E27FC236}">
                <a16:creationId xmlns:a16="http://schemas.microsoft.com/office/drawing/2014/main" id="{1B70156A-644E-83CD-CC21-B086D5C3F2EA}"/>
              </a:ext>
            </a:extLst>
          </p:cNvPr>
          <p:cNvSpPr/>
          <p:nvPr/>
        </p:nvSpPr>
        <p:spPr>
          <a:xfrm>
            <a:off x="8126824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232" name="Rectangle 10">
            <a:extLst>
              <a:ext uri="{FF2B5EF4-FFF2-40B4-BE49-F238E27FC236}">
                <a16:creationId xmlns:a16="http://schemas.microsoft.com/office/drawing/2014/main" id="{BA9FB440-8EAC-7C6A-772B-C9F9F8CC6003}"/>
              </a:ext>
            </a:extLst>
          </p:cNvPr>
          <p:cNvSpPr/>
          <p:nvPr/>
        </p:nvSpPr>
        <p:spPr>
          <a:xfrm>
            <a:off x="671695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234" name="Rectangle 10">
            <a:extLst>
              <a:ext uri="{FF2B5EF4-FFF2-40B4-BE49-F238E27FC236}">
                <a16:creationId xmlns:a16="http://schemas.microsoft.com/office/drawing/2014/main" id="{113C5A63-F8B7-D7DE-2C46-2EEE759315E2}"/>
              </a:ext>
            </a:extLst>
          </p:cNvPr>
          <p:cNvSpPr/>
          <p:nvPr/>
        </p:nvSpPr>
        <p:spPr>
          <a:xfrm>
            <a:off x="953668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235" name="Rectangle 10">
            <a:extLst>
              <a:ext uri="{FF2B5EF4-FFF2-40B4-BE49-F238E27FC236}">
                <a16:creationId xmlns:a16="http://schemas.microsoft.com/office/drawing/2014/main" id="{65B91DE4-2C03-8D1C-F585-3D1F969DA9B3}"/>
              </a:ext>
            </a:extLst>
          </p:cNvPr>
          <p:cNvSpPr/>
          <p:nvPr/>
        </p:nvSpPr>
        <p:spPr>
          <a:xfrm>
            <a:off x="1093795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78979F5B-01A0-A09F-1399-EFC24329DF12}"/>
              </a:ext>
            </a:extLst>
          </p:cNvPr>
          <p:cNvSpPr/>
          <p:nvPr/>
        </p:nvSpPr>
        <p:spPr>
          <a:xfrm>
            <a:off x="12339226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238" name="Rectangle 10">
            <a:extLst>
              <a:ext uri="{FF2B5EF4-FFF2-40B4-BE49-F238E27FC236}">
                <a16:creationId xmlns:a16="http://schemas.microsoft.com/office/drawing/2014/main" id="{98E313AA-DF60-5608-BE23-00C9622C00D6}"/>
              </a:ext>
            </a:extLst>
          </p:cNvPr>
          <p:cNvSpPr/>
          <p:nvPr/>
        </p:nvSpPr>
        <p:spPr>
          <a:xfrm>
            <a:off x="13739551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9BA551-73D8-8388-7AD4-33E61F48FA90}"/>
              </a:ext>
            </a:extLst>
          </p:cNvPr>
          <p:cNvSpPr txBox="1"/>
          <p:nvPr/>
        </p:nvSpPr>
        <p:spPr>
          <a:xfrm>
            <a:off x="2772637" y="233029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0F45956-A088-DA28-BDAF-2A94B52F2D39}"/>
              </a:ext>
            </a:extLst>
          </p:cNvPr>
          <p:cNvSpPr txBox="1"/>
          <p:nvPr/>
        </p:nvSpPr>
        <p:spPr>
          <a:xfrm>
            <a:off x="5919434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09128F1-75B9-51A8-7D7E-3CFFE370D3E5}"/>
              </a:ext>
            </a:extLst>
          </p:cNvPr>
          <p:cNvSpPr txBox="1"/>
          <p:nvPr/>
        </p:nvSpPr>
        <p:spPr>
          <a:xfrm>
            <a:off x="7331992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6C7B07-CBB8-9F0D-B2C1-B26E053A3509}"/>
              </a:ext>
            </a:extLst>
          </p:cNvPr>
          <p:cNvSpPr txBox="1"/>
          <p:nvPr/>
        </p:nvSpPr>
        <p:spPr>
          <a:xfrm>
            <a:off x="8733092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764EE4-E49F-3E39-20E6-18CB84B4C048}"/>
              </a:ext>
            </a:extLst>
          </p:cNvPr>
          <p:cNvSpPr txBox="1"/>
          <p:nvPr/>
        </p:nvSpPr>
        <p:spPr>
          <a:xfrm>
            <a:off x="10119426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E9DDA0D-F724-6318-736E-7B000272CD01}"/>
              </a:ext>
            </a:extLst>
          </p:cNvPr>
          <p:cNvSpPr txBox="1"/>
          <p:nvPr/>
        </p:nvSpPr>
        <p:spPr>
          <a:xfrm>
            <a:off x="11541704" y="2324197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7E76EE-28A6-7A4B-D5B2-8B3990D29788}"/>
              </a:ext>
            </a:extLst>
          </p:cNvPr>
          <p:cNvSpPr txBox="1"/>
          <p:nvPr/>
        </p:nvSpPr>
        <p:spPr>
          <a:xfrm>
            <a:off x="12924680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29CFC1-24DC-7D57-9406-595DEE8CCE5C}"/>
              </a:ext>
            </a:extLst>
          </p:cNvPr>
          <p:cNvSpPr txBox="1"/>
          <p:nvPr/>
        </p:nvSpPr>
        <p:spPr>
          <a:xfrm>
            <a:off x="14370658" y="2313301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C718FB-7D3E-B359-6EC3-668A47320673}"/>
              </a:ext>
            </a:extLst>
          </p:cNvPr>
          <p:cNvSpPr txBox="1"/>
          <p:nvPr/>
        </p:nvSpPr>
        <p:spPr>
          <a:xfrm>
            <a:off x="2145774" y="879826"/>
            <a:ext cx="1426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“string”</a:t>
            </a:r>
            <a:endParaRPr lang="en-GB" sz="2700" dirty="0"/>
          </a:p>
        </p:txBody>
      </p:sp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E92990B9-66C6-BB9D-FEA0-13F9B763B205}"/>
              </a:ext>
            </a:extLst>
          </p:cNvPr>
          <p:cNvSpPr/>
          <p:nvPr/>
        </p:nvSpPr>
        <p:spPr>
          <a:xfrm>
            <a:off x="2164997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D397E7-DBBA-A4B9-FF13-D29664BA9DF8}"/>
              </a:ext>
            </a:extLst>
          </p:cNvPr>
          <p:cNvSpPr txBox="1"/>
          <p:nvPr/>
        </p:nvSpPr>
        <p:spPr>
          <a:xfrm>
            <a:off x="2193102" y="2464138"/>
            <a:ext cx="1160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7"/>
                </a:solidFill>
                <a:latin typeface="Arial Nova Light" panose="020F0502020204030204" pitchFamily="34" charset="0"/>
              </a:rPr>
              <a:t>associated substring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984D29B-D165-6B08-F266-262561ECB472}"/>
              </a:ext>
            </a:extLst>
          </p:cNvPr>
          <p:cNvSpPr txBox="1"/>
          <p:nvPr/>
        </p:nvSpPr>
        <p:spPr>
          <a:xfrm>
            <a:off x="4544554" y="405028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50A916C-0134-EE22-2319-C7CFD2E79E68}"/>
              </a:ext>
            </a:extLst>
          </p:cNvPr>
          <p:cNvSpPr txBox="1"/>
          <p:nvPr/>
        </p:nvSpPr>
        <p:spPr>
          <a:xfrm>
            <a:off x="5919432" y="405288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61B471-12B6-EFB6-83E8-8EBAFA4F33C6}"/>
              </a:ext>
            </a:extLst>
          </p:cNvPr>
          <p:cNvSpPr txBox="1"/>
          <p:nvPr/>
        </p:nvSpPr>
        <p:spPr>
          <a:xfrm>
            <a:off x="7331990" y="4051250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AD0537-0EDA-6B0C-91CE-F4B8F791E40C}"/>
              </a:ext>
            </a:extLst>
          </p:cNvPr>
          <p:cNvSpPr txBox="1"/>
          <p:nvPr/>
        </p:nvSpPr>
        <p:spPr>
          <a:xfrm>
            <a:off x="8738049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5C257C1-E3C8-B530-1F71-A20E5EAEE1FD}"/>
              </a:ext>
            </a:extLst>
          </p:cNvPr>
          <p:cNvSpPr txBox="1"/>
          <p:nvPr/>
        </p:nvSpPr>
        <p:spPr>
          <a:xfrm>
            <a:off x="10150753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28C1237-8E28-9169-191E-1CCEC772C601}"/>
              </a:ext>
            </a:extLst>
          </p:cNvPr>
          <p:cNvSpPr txBox="1"/>
          <p:nvPr/>
        </p:nvSpPr>
        <p:spPr>
          <a:xfrm>
            <a:off x="11537654" y="404515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FB4CE4-F9EE-9485-442C-DB0C06902BF6}"/>
              </a:ext>
            </a:extLst>
          </p:cNvPr>
          <p:cNvSpPr txBox="1"/>
          <p:nvPr/>
        </p:nvSpPr>
        <p:spPr>
          <a:xfrm>
            <a:off x="12930388" y="405500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7B8ADCB-FAAF-A588-2A2B-8640009D8E1E}"/>
              </a:ext>
            </a:extLst>
          </p:cNvPr>
          <p:cNvSpPr txBox="1"/>
          <p:nvPr/>
        </p:nvSpPr>
        <p:spPr>
          <a:xfrm>
            <a:off x="14383338" y="404338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BEB8F4F-25D3-A1CD-9BF4-3EB386295D08}"/>
              </a:ext>
            </a:extLst>
          </p:cNvPr>
          <p:cNvSpPr txBox="1"/>
          <p:nvPr/>
        </p:nvSpPr>
        <p:spPr>
          <a:xfrm>
            <a:off x="4506876" y="231951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/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noFill/>
              <a:ln w="25400">
                <a:solidFill>
                  <a:srgbClr val="0C0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:r>
                  <a:rPr lang="en-US" sz="675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C0C27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TextBox 264">
            <a:extLst>
              <a:ext uri="{FF2B5EF4-FFF2-40B4-BE49-F238E27FC236}">
                <a16:creationId xmlns:a16="http://schemas.microsoft.com/office/drawing/2014/main" id="{B3F0ADAA-A002-16AB-C0E1-91B3C9886043}"/>
              </a:ext>
            </a:extLst>
          </p:cNvPr>
          <p:cNvSpPr txBox="1"/>
          <p:nvPr/>
        </p:nvSpPr>
        <p:spPr>
          <a:xfrm>
            <a:off x="2753289" y="405193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66AE9D5-C970-9AC3-3B6E-B16A34FBB92C}"/>
              </a:ext>
            </a:extLst>
          </p:cNvPr>
          <p:cNvSpPr txBox="1"/>
          <p:nvPr/>
        </p:nvSpPr>
        <p:spPr>
          <a:xfrm>
            <a:off x="572235" y="2444816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Tokens</a:t>
            </a:r>
            <a:endParaRPr lang="en-GB" sz="27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BED9971-3A5D-2083-C789-180DA67FE3F8}"/>
              </a:ext>
            </a:extLst>
          </p:cNvPr>
          <p:cNvSpPr txBox="1"/>
          <p:nvPr/>
        </p:nvSpPr>
        <p:spPr>
          <a:xfrm>
            <a:off x="735064" y="879826"/>
            <a:ext cx="823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Text</a:t>
            </a:r>
            <a:endParaRPr lang="en-GB" sz="27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2DABC7-D011-DA93-458F-C14BC695B15C}"/>
              </a:ext>
            </a:extLst>
          </p:cNvPr>
          <p:cNvSpPr txBox="1"/>
          <p:nvPr/>
        </p:nvSpPr>
        <p:spPr>
          <a:xfrm>
            <a:off x="572233" y="4181882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Vectors</a:t>
            </a:r>
            <a:endParaRPr lang="en-GB" sz="27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5ECFD6-5C78-E266-8D24-4194A08A1606}"/>
              </a:ext>
            </a:extLst>
          </p:cNvPr>
          <p:cNvCxnSpPr>
            <a:cxnSpLocks/>
          </p:cNvCxnSpPr>
          <p:nvPr/>
        </p:nvCxnSpPr>
        <p:spPr>
          <a:xfrm>
            <a:off x="3663696" y="690462"/>
            <a:ext cx="0" cy="474107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834B770-F531-9A7F-EA2A-456DCD48351A}"/>
              </a:ext>
            </a:extLst>
          </p:cNvPr>
          <p:cNvCxnSpPr>
            <a:cxnSpLocks/>
          </p:cNvCxnSpPr>
          <p:nvPr/>
        </p:nvCxnSpPr>
        <p:spPr>
          <a:xfrm flipH="1">
            <a:off x="1925487" y="690461"/>
            <a:ext cx="48768" cy="474107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F2D0B1-C5E8-0A1D-62B1-026951DEA196}"/>
              </a:ext>
            </a:extLst>
          </p:cNvPr>
          <p:cNvCxnSpPr>
            <a:cxnSpLocks/>
          </p:cNvCxnSpPr>
          <p:nvPr/>
        </p:nvCxnSpPr>
        <p:spPr>
          <a:xfrm>
            <a:off x="2832408" y="1464099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D1E1ACD-4416-094F-0771-927892601F43}"/>
              </a:ext>
            </a:extLst>
          </p:cNvPr>
          <p:cNvCxnSpPr>
            <a:cxnSpLocks/>
          </p:cNvCxnSpPr>
          <p:nvPr/>
        </p:nvCxnSpPr>
        <p:spPr>
          <a:xfrm>
            <a:off x="2832408" y="323001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20E9CCE8-CBC0-6D72-B017-46471DF5E158}"/>
              </a:ext>
            </a:extLst>
          </p:cNvPr>
          <p:cNvSpPr txBox="1"/>
          <p:nvPr/>
        </p:nvSpPr>
        <p:spPr>
          <a:xfrm>
            <a:off x="7979172" y="1540423"/>
            <a:ext cx="287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tokenisation</a:t>
            </a:r>
            <a:endParaRPr lang="en-GB" dirty="0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93D3C85-4E31-3E49-EE0E-63E03CC9A516}"/>
              </a:ext>
            </a:extLst>
          </p:cNvPr>
          <p:cNvCxnSpPr>
            <a:cxnSpLocks/>
          </p:cNvCxnSpPr>
          <p:nvPr/>
        </p:nvCxnSpPr>
        <p:spPr>
          <a:xfrm>
            <a:off x="1146838" y="146596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C377A7-6E0B-23B0-1219-470002711D9A}"/>
              </a:ext>
            </a:extLst>
          </p:cNvPr>
          <p:cNvCxnSpPr>
            <a:cxnSpLocks/>
          </p:cNvCxnSpPr>
          <p:nvPr/>
        </p:nvCxnSpPr>
        <p:spPr>
          <a:xfrm>
            <a:off x="1146838" y="3195302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A9411DF-E691-7780-2168-651C21371CA9}"/>
              </a:ext>
            </a:extLst>
          </p:cNvPr>
          <p:cNvCxnSpPr>
            <a:cxnSpLocks/>
          </p:cNvCxnSpPr>
          <p:nvPr/>
        </p:nvCxnSpPr>
        <p:spPr>
          <a:xfrm>
            <a:off x="9445742" y="153484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366B2-1D81-F5B0-2AA7-3B419EEAB457}"/>
              </a:ext>
            </a:extLst>
          </p:cNvPr>
          <p:cNvSpPr txBox="1"/>
          <p:nvPr/>
        </p:nvSpPr>
        <p:spPr>
          <a:xfrm>
            <a:off x="7963176" y="3238785"/>
            <a:ext cx="145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embedding</a:t>
            </a:r>
            <a:endParaRPr lang="en-GB" sz="140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68360A3-E9DC-7C78-14D8-615934D14DA8}"/>
              </a:ext>
            </a:extLst>
          </p:cNvPr>
          <p:cNvCxnSpPr>
            <a:cxnSpLocks/>
          </p:cNvCxnSpPr>
          <p:nvPr/>
        </p:nvCxnSpPr>
        <p:spPr>
          <a:xfrm>
            <a:off x="9451435" y="329065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262898B9-0222-FF7B-1613-D003E61F82AA}"/>
              </a:ext>
            </a:extLst>
          </p:cNvPr>
          <p:cNvSpPr txBox="1"/>
          <p:nvPr/>
        </p:nvSpPr>
        <p:spPr>
          <a:xfrm>
            <a:off x="6842066" y="1849841"/>
            <a:ext cx="3848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some elements</a:t>
            </a:r>
            <a:r>
              <a:rPr lang="en-US" sz="1100" dirty="0">
                <a:latin typeface="Avenir LT Std 35 Light" panose="020B0402020203020204" pitchFamily="34" charset="0"/>
              </a:rPr>
              <a:t> are discarded: “The, .” </a:t>
            </a:r>
            <a:endParaRPr lang="en-GB" sz="1100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EC4C614-96CC-AA26-E02F-3526AF2B2E9B}"/>
              </a:ext>
            </a:extLst>
          </p:cNvPr>
          <p:cNvCxnSpPr>
            <a:cxnSpLocks/>
          </p:cNvCxnSpPr>
          <p:nvPr/>
        </p:nvCxnSpPr>
        <p:spPr>
          <a:xfrm>
            <a:off x="9451435" y="494385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90E71C3-3D58-5C4F-BD6B-EAECAD1BE84F}"/>
              </a:ext>
            </a:extLst>
          </p:cNvPr>
          <p:cNvSpPr txBox="1"/>
          <p:nvPr/>
        </p:nvSpPr>
        <p:spPr>
          <a:xfrm>
            <a:off x="6652786" y="3502098"/>
            <a:ext cx="29386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LT Std 35 Light" panose="020B0402020203020204" pitchFamily="34" charset="0"/>
              </a:rPr>
              <a:t>lookup table to learned weights or other vectorization methods like Word2Vec</a:t>
            </a:r>
            <a:endParaRPr lang="en-GB" sz="1100" dirty="0"/>
          </a:p>
        </p:txBody>
      </p:sp>
      <p:sp>
        <p:nvSpPr>
          <p:cNvPr id="293" name="Rectangle 10">
            <a:extLst>
              <a:ext uri="{FF2B5EF4-FFF2-40B4-BE49-F238E27FC236}">
                <a16:creationId xmlns:a16="http://schemas.microsoft.com/office/drawing/2014/main" id="{62609212-46B1-A4ED-B892-FAA6ED68D56A}"/>
              </a:ext>
            </a:extLst>
          </p:cNvPr>
          <p:cNvSpPr/>
          <p:nvPr/>
        </p:nvSpPr>
        <p:spPr>
          <a:xfrm>
            <a:off x="8241614" y="5807409"/>
            <a:ext cx="2347368" cy="1338746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2A84517-35C4-1356-8D8C-0CCA704D98A5}"/>
              </a:ext>
            </a:extLst>
          </p:cNvPr>
          <p:cNvSpPr txBox="1"/>
          <p:nvPr/>
        </p:nvSpPr>
        <p:spPr>
          <a:xfrm>
            <a:off x="8446990" y="6153616"/>
            <a:ext cx="1997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LT Std 35 Light" panose="020B0402020203020204" pitchFamily="34" charset="0"/>
              </a:rPr>
              <a:t>NLP Model</a:t>
            </a:r>
          </a:p>
          <a:p>
            <a:pPr algn="ctr"/>
            <a:r>
              <a:rPr lang="en-US" dirty="0">
                <a:latin typeface="Avenir LT Std 35 Light" panose="020B0402020203020204" pitchFamily="34" charset="0"/>
              </a:rPr>
              <a:t>(e.g., transformer</a:t>
            </a:r>
            <a:r>
              <a:rPr lang="en-US" sz="1400" dirty="0">
                <a:latin typeface="Avenir LT Std 35 Light" panose="020B0402020203020204" pitchFamily="34" charset="0"/>
              </a:rPr>
              <a:t>)</a:t>
            </a:r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525038" y="81175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50" t="4927" r="43888" b="6868"/>
          <a:stretch/>
        </p:blipFill>
        <p:spPr>
          <a:xfrm rot="5400000">
            <a:off x="11163867" y="104945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44" t="4927" r="25194" b="6868"/>
          <a:stretch/>
        </p:blipFill>
        <p:spPr>
          <a:xfrm rot="5400000">
            <a:off x="14007846" y="105043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865511" y="107755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265379" y="107656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672349" y="107755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8086511" y="107656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492078" y="107656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889051" y="107656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289373" y="107656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729286" y="107755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445742" y="99107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7244900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969832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68462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396314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10114586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83555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561930" y="77924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324300" y="98735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311853" y="101614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470345" y="122095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429897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796383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7160801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525219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891705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256123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617172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983658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348076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715862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10082348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446766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816620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1183106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447458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813944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7178362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542780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909266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273684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634733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9001219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365637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733423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10099909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464327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834181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1200667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811870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521314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623005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803287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433192" y="159335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83541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2235732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675645" y="159417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349929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352027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352026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758746" y="160052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760844" y="161884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760843" y="163677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7149764" y="160025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7151862" y="161858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7151861" y="163650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560812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562910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562909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970677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972775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972774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369054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371152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371151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786420" y="160258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788518" y="162091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788517" y="163883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4209303" y="160232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4211401" y="162064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4211400" y="163856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513996" y="151333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716957" y="154211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387509" y="150667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472444" y="136121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931203" y="140719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182247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548733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6913151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277569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644055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008473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369522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736008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100426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468212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9834698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199116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568970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0935456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77388" y="10690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0" t="4927" r="43888" b="6868"/>
          <a:stretch/>
        </p:blipFill>
        <p:spPr>
          <a:xfrm rot="5400000">
            <a:off x="10916217" y="34460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44" t="4927" r="25194" b="6868"/>
          <a:stretch/>
        </p:blipFill>
        <p:spPr>
          <a:xfrm rot="5400000">
            <a:off x="13760196" y="34558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617861" y="37270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017729" y="37171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424699" y="37270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7838861" y="37171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244428" y="37171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641401" y="37171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041723" y="37171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481636" y="37270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198092" y="28622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6997250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722182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43697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148664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9866936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58790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314280" y="7439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076650" y="28250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064203" y="31129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22695" y="51610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182247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548733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6913151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277569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644055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008473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369522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736008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100426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468212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9834698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199116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568970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0935456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199808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566294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6930712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295130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661616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026034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387083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8753569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117987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485773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9852259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216677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586531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0953017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564220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496549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375355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778522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185542" y="88850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58776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1988082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427995" y="88932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102279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104377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104376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511096" y="89567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513194" y="91399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513193" y="93192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6902114" y="89540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6904212" y="91373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6904211" y="93165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313162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315260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315259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723027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725125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725124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121404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123502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123501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538770" y="89773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540868" y="91606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540867" y="93398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3961653" y="89747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3963751" y="91579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3963750" y="93371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266346" y="80848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469307" y="83726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139859" y="80182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224794" y="65636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683553" y="70234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C6A3F-34E6-15B2-470C-6BA482E8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143328" y="10426353"/>
            <a:ext cx="5756758" cy="143100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020C8B-507F-7F24-F98C-1C8B8B662297}"/>
              </a:ext>
            </a:extLst>
          </p:cNvPr>
          <p:cNvCxnSpPr>
            <a:cxnSpLocks/>
          </p:cNvCxnSpPr>
          <p:nvPr/>
        </p:nvCxnSpPr>
        <p:spPr>
          <a:xfrm>
            <a:off x="6863190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EB690-7D01-7EDA-7E5A-334F34DED8D7}"/>
              </a:ext>
            </a:extLst>
          </p:cNvPr>
          <p:cNvCxnSpPr>
            <a:cxnSpLocks/>
          </p:cNvCxnSpPr>
          <p:nvPr/>
        </p:nvCxnSpPr>
        <p:spPr>
          <a:xfrm>
            <a:off x="7588122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485AF-48AC-491E-2957-EC6D75E2706F}"/>
              </a:ext>
            </a:extLst>
          </p:cNvPr>
          <p:cNvCxnSpPr>
            <a:cxnSpLocks/>
          </p:cNvCxnSpPr>
          <p:nvPr/>
        </p:nvCxnSpPr>
        <p:spPr>
          <a:xfrm>
            <a:off x="830291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3F1385-C9D4-3013-3ED0-F07B87FA11D6}"/>
              </a:ext>
            </a:extLst>
          </p:cNvPr>
          <p:cNvCxnSpPr>
            <a:cxnSpLocks/>
          </p:cNvCxnSpPr>
          <p:nvPr/>
        </p:nvCxnSpPr>
        <p:spPr>
          <a:xfrm>
            <a:off x="9014604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1898D1-0C23-04B7-2052-DF10272DB48B}"/>
              </a:ext>
            </a:extLst>
          </p:cNvPr>
          <p:cNvCxnSpPr>
            <a:cxnSpLocks/>
          </p:cNvCxnSpPr>
          <p:nvPr/>
        </p:nvCxnSpPr>
        <p:spPr>
          <a:xfrm>
            <a:off x="9732876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9D3A6-B3DC-8763-B6F4-BB63526D3737}"/>
              </a:ext>
            </a:extLst>
          </p:cNvPr>
          <p:cNvCxnSpPr>
            <a:cxnSpLocks/>
          </p:cNvCxnSpPr>
          <p:nvPr/>
        </p:nvCxnSpPr>
        <p:spPr>
          <a:xfrm>
            <a:off x="1045384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15D21-DDAC-4259-012A-F1E3F0FDB749}"/>
              </a:ext>
            </a:extLst>
          </p:cNvPr>
          <p:cNvCxnSpPr>
            <a:cxnSpLocks/>
          </p:cNvCxnSpPr>
          <p:nvPr/>
        </p:nvCxnSpPr>
        <p:spPr>
          <a:xfrm>
            <a:off x="11180220" y="1010128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10">
            <a:extLst>
              <a:ext uri="{FF2B5EF4-FFF2-40B4-BE49-F238E27FC236}">
                <a16:creationId xmlns:a16="http://schemas.microsoft.com/office/drawing/2014/main" id="{CC41DCD9-ACAE-B16D-142A-F67504B87F63}"/>
              </a:ext>
            </a:extLst>
          </p:cNvPr>
          <p:cNvSpPr/>
          <p:nvPr/>
        </p:nvSpPr>
        <p:spPr>
          <a:xfrm>
            <a:off x="352782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41" name="Rectangle 10">
            <a:extLst>
              <a:ext uri="{FF2B5EF4-FFF2-40B4-BE49-F238E27FC236}">
                <a16:creationId xmlns:a16="http://schemas.microsoft.com/office/drawing/2014/main" id="{E5084847-C42F-EA99-7D36-CCC32215867A}"/>
              </a:ext>
            </a:extLst>
          </p:cNvPr>
          <p:cNvSpPr/>
          <p:nvPr/>
        </p:nvSpPr>
        <p:spPr>
          <a:xfrm>
            <a:off x="4929092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939651D4-1887-B595-E1C1-77E840BDE197}"/>
              </a:ext>
            </a:extLst>
          </p:cNvPr>
          <p:cNvSpPr/>
          <p:nvPr/>
        </p:nvSpPr>
        <p:spPr>
          <a:xfrm>
            <a:off x="7740227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343" name="Rectangle 10">
            <a:extLst>
              <a:ext uri="{FF2B5EF4-FFF2-40B4-BE49-F238E27FC236}">
                <a16:creationId xmlns:a16="http://schemas.microsoft.com/office/drawing/2014/main" id="{71A40E33-5AEE-95C8-0506-8939E67C197E}"/>
              </a:ext>
            </a:extLst>
          </p:cNvPr>
          <p:cNvSpPr/>
          <p:nvPr/>
        </p:nvSpPr>
        <p:spPr>
          <a:xfrm>
            <a:off x="633036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344" name="Rectangle 10">
            <a:extLst>
              <a:ext uri="{FF2B5EF4-FFF2-40B4-BE49-F238E27FC236}">
                <a16:creationId xmlns:a16="http://schemas.microsoft.com/office/drawing/2014/main" id="{08FD2805-4FA0-551F-2B2D-A293BB065188}"/>
              </a:ext>
            </a:extLst>
          </p:cNvPr>
          <p:cNvSpPr/>
          <p:nvPr/>
        </p:nvSpPr>
        <p:spPr>
          <a:xfrm>
            <a:off x="915009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345" name="Rectangle 10">
            <a:extLst>
              <a:ext uri="{FF2B5EF4-FFF2-40B4-BE49-F238E27FC236}">
                <a16:creationId xmlns:a16="http://schemas.microsoft.com/office/drawing/2014/main" id="{89105AE0-97E6-66CF-C39F-A26C153B97EF}"/>
              </a:ext>
            </a:extLst>
          </p:cNvPr>
          <p:cNvSpPr/>
          <p:nvPr/>
        </p:nvSpPr>
        <p:spPr>
          <a:xfrm>
            <a:off x="1055136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46" name="Rectangle 10">
            <a:extLst>
              <a:ext uri="{FF2B5EF4-FFF2-40B4-BE49-F238E27FC236}">
                <a16:creationId xmlns:a16="http://schemas.microsoft.com/office/drawing/2014/main" id="{61417197-D875-03C2-E5FB-EE2C42066391}"/>
              </a:ext>
            </a:extLst>
          </p:cNvPr>
          <p:cNvSpPr/>
          <p:nvPr/>
        </p:nvSpPr>
        <p:spPr>
          <a:xfrm>
            <a:off x="11952629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347" name="Rectangle 10">
            <a:extLst>
              <a:ext uri="{FF2B5EF4-FFF2-40B4-BE49-F238E27FC236}">
                <a16:creationId xmlns:a16="http://schemas.microsoft.com/office/drawing/2014/main" id="{8CED9D2A-C6F3-D9E4-4E00-65A35251C4C8}"/>
              </a:ext>
            </a:extLst>
          </p:cNvPr>
          <p:cNvSpPr/>
          <p:nvPr/>
        </p:nvSpPr>
        <p:spPr>
          <a:xfrm>
            <a:off x="13352954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292F426-FFB7-A99E-1979-B6EE9C56783E}"/>
              </a:ext>
            </a:extLst>
          </p:cNvPr>
          <p:cNvSpPr txBox="1"/>
          <p:nvPr/>
        </p:nvSpPr>
        <p:spPr>
          <a:xfrm>
            <a:off x="6827641" y="12697420"/>
            <a:ext cx="2201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dense embedding</a:t>
            </a:r>
            <a:endParaRPr lang="en-GB" sz="1400" dirty="0"/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37F7E7D-BD82-CEB4-75E9-8E7953B10915}"/>
              </a:ext>
            </a:extLst>
          </p:cNvPr>
          <p:cNvCxnSpPr>
            <a:cxnSpLocks/>
          </p:cNvCxnSpPr>
          <p:nvPr/>
        </p:nvCxnSpPr>
        <p:spPr>
          <a:xfrm>
            <a:off x="9064838" y="12749288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3081207-BFE8-57B6-5272-5D7530C5BD2A}"/>
              </a:ext>
            </a:extLst>
          </p:cNvPr>
          <p:cNvSpPr txBox="1"/>
          <p:nvPr/>
        </p:nvSpPr>
        <p:spPr>
          <a:xfrm>
            <a:off x="5692993" y="12960733"/>
            <a:ext cx="3511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input </a:t>
            </a:r>
            <a:r>
              <a:rPr lang="en-GB" sz="1100" dirty="0">
                <a:solidFill>
                  <a:srgbClr val="FF0000"/>
                </a:solidFill>
              </a:rPr>
              <a:t>chunks</a:t>
            </a:r>
            <a:r>
              <a:rPr lang="en-GB" sz="1100" dirty="0"/>
              <a:t>, min size 1, embedded with single non-overlapping kernel </a:t>
            </a:r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DCBC7BBD-9BFF-1888-BE44-7BE1B90A2903}"/>
              </a:ext>
            </a:extLst>
          </p:cNvPr>
          <p:cNvSpPr/>
          <p:nvPr/>
        </p:nvSpPr>
        <p:spPr>
          <a:xfrm rot="10800000">
            <a:off x="6145022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ium 6">
            <a:extLst>
              <a:ext uri="{FF2B5EF4-FFF2-40B4-BE49-F238E27FC236}">
                <a16:creationId xmlns:a16="http://schemas.microsoft.com/office/drawing/2014/main" id="{D6217EDD-2D5D-124A-97B8-F748B730E1FF}"/>
              </a:ext>
            </a:extLst>
          </p:cNvPr>
          <p:cNvSpPr/>
          <p:nvPr/>
        </p:nvSpPr>
        <p:spPr>
          <a:xfrm rot="10800000">
            <a:off x="6872114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ium 7">
            <a:extLst>
              <a:ext uri="{FF2B5EF4-FFF2-40B4-BE49-F238E27FC236}">
                <a16:creationId xmlns:a16="http://schemas.microsoft.com/office/drawing/2014/main" id="{03C8D1E3-6C46-957C-CA6B-1A1D263539D7}"/>
              </a:ext>
            </a:extLst>
          </p:cNvPr>
          <p:cNvSpPr/>
          <p:nvPr/>
        </p:nvSpPr>
        <p:spPr>
          <a:xfrm rot="10800000">
            <a:off x="7599576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ium 8">
            <a:extLst>
              <a:ext uri="{FF2B5EF4-FFF2-40B4-BE49-F238E27FC236}">
                <a16:creationId xmlns:a16="http://schemas.microsoft.com/office/drawing/2014/main" id="{8B6AB507-D8F0-A61F-7C21-62211AB980F7}"/>
              </a:ext>
            </a:extLst>
          </p:cNvPr>
          <p:cNvSpPr/>
          <p:nvPr/>
        </p:nvSpPr>
        <p:spPr>
          <a:xfrm rot="10800000">
            <a:off x="8320765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957E177D-6262-E5DC-74A3-522CA0C066F3}"/>
              </a:ext>
            </a:extLst>
          </p:cNvPr>
          <p:cNvSpPr/>
          <p:nvPr/>
        </p:nvSpPr>
        <p:spPr>
          <a:xfrm rot="10800000">
            <a:off x="9037780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924A2A84-4453-C2D9-A742-17789673DF30}"/>
              </a:ext>
            </a:extLst>
          </p:cNvPr>
          <p:cNvSpPr/>
          <p:nvPr/>
        </p:nvSpPr>
        <p:spPr>
          <a:xfrm rot="10800000">
            <a:off x="9750996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BC00C6AB-B97A-3BFD-B21A-26ADBF2D71AE}"/>
              </a:ext>
            </a:extLst>
          </p:cNvPr>
          <p:cNvSpPr/>
          <p:nvPr/>
        </p:nvSpPr>
        <p:spPr>
          <a:xfrm rot="10800000">
            <a:off x="10478451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95779440-71AE-00A4-4645-0FBA3E8CCB77}"/>
              </a:ext>
            </a:extLst>
          </p:cNvPr>
          <p:cNvSpPr/>
          <p:nvPr/>
        </p:nvSpPr>
        <p:spPr>
          <a:xfrm rot="10800000">
            <a:off x="11205969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29205</TotalTime>
  <Words>453</Words>
  <Application>Microsoft Macintosh PowerPoint</Application>
  <PresentationFormat>Custom</PresentationFormat>
  <Paragraphs>158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Nova Light</vt:lpstr>
      <vt:lpstr>Avenir LT Std 35 Light</vt:lpstr>
      <vt:lpstr>Calibri</vt:lpstr>
      <vt:lpstr>Calibri Light</vt:lpstr>
      <vt:lpstr>Cambria Math</vt:lpstr>
      <vt:lpstr>Office Theme</vt:lpstr>
      <vt:lpstr>“The quick brown fox jumped over the lazy dog.”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Norman</cp:lastModifiedBy>
  <cp:revision>101</cp:revision>
  <dcterms:created xsi:type="dcterms:W3CDTF">2023-03-23T15:44:16Z</dcterms:created>
  <dcterms:modified xsi:type="dcterms:W3CDTF">2023-11-29T09:33:47Z</dcterms:modified>
</cp:coreProperties>
</file>