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28"/>
  </p:normalViewPr>
  <p:slideViewPr>
    <p:cSldViewPr snapToGrid="0">
      <p:cViewPr>
        <p:scale>
          <a:sx n="150" d="100"/>
          <a:sy n="150" d="100"/>
        </p:scale>
        <p:origin x="773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FC06-A0A7-3BC5-9FEC-1963780E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B34EA-DDBC-218B-38D7-6CA5725B7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8ACF-AA10-AE94-4CEB-6AC4DCE4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CD725-4DFC-FF64-BC9F-D4BA829E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5091D-59BA-7DEB-625D-F3435894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3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DFF6-39FB-95A7-EC76-68D1D58B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07BDA-3705-839D-42DF-9314AEE34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C972A-43DB-6F4D-9763-A6A83CF7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7BBE-7C47-BB20-8E9D-7290187A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9D6B7-7B04-7098-E2F9-8DCCB8F8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C1888-4F0B-55B1-C8D9-738E1FF7B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24600-9EE9-908C-DFEB-6177703CA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1F13-4A73-FEC5-791F-D9D4F99B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72EE9-585B-F5BD-BBBF-A9BBC53D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B166-2421-C2D1-A7CB-82E1DF6E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2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7CF5-E584-00A0-D4B4-6CF7A898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EB73-F9B9-1B32-3411-686DAC355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FE4FD-DCD2-2198-BE97-CF17329F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C3115-B0EC-4D26-5EA3-A6A7AD21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C525A-342B-0325-56A5-B848E2FC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6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B9C3-9737-3BC2-C229-D1B1D188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D43CB-7AF7-57BF-C093-EEAA529FF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238A-B0F0-64DE-5377-61DB0905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CBCC1-192E-9991-DC1A-6297E200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D7530-79E3-168B-9676-C2C30E5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3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5163-3B73-D1B0-7160-526FED85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F1EB-0CAC-2687-B7B0-CE6D7955E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02EDE-1BA3-0475-6259-D596AF889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247B7-28B8-033A-E0EE-C7F678D6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F646B-C089-F307-36A3-DB4606EF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4CE7A-3054-1351-C0E0-94FBB4BF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A71A-5CAD-6CF9-AE40-1DDEA27D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3D2A1-FC58-9719-E4A0-F7F6164D3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65842-FD9D-D18C-7D9A-F037E2AF8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130C2-C527-D4F1-8AC2-4BF0296D4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E26A9-FC21-D1C0-F437-31ADD6143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A3B47-0CC4-064E-4703-F23EB8DA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E8067-61F8-3B3E-6326-9050E467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D1579-3673-97B6-60FC-B7A3BD40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D5C8-2F5B-580B-3337-159B83E0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78590-337F-451C-F503-5C27BD9C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7E9FD-D6AF-BF85-3054-2F866CD4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96E1B-F10A-9C7D-39D7-A9E10FB8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8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BDC21-866D-0E37-0937-16763562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25510-CAF7-5CC5-40C6-EBE0BE41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E3D14-192F-3A41-8088-A5C2E73F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77C7-63BE-3404-ABBD-F16AF700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2C5E-5F35-9C22-CEA0-42278586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757-1D7C-EBFD-79C4-76C7F4B42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883B3-9F68-8EE8-1B30-B7C76C97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3D8C7-E7E8-07EA-CEC9-E30DB528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B51DD-0F72-D771-E4B5-C9E42062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4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C34A-6FE3-D945-BAA2-3D0468F7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49B6D-5EAB-70A4-EA29-3FE9620DB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1CD9A-D58D-D761-1EB2-564EA4545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42A49-6F47-D49F-D47B-8C00362F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3E300-B3A4-23B9-6048-A10A57F3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DC92D-D433-DC5A-C015-2756AAA1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3566A-F548-84A2-FE81-ED790E07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A1304-E8B9-C9E9-13C6-913502968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437A7-D640-8D8C-CBCB-2965EFDC4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44111-D618-E947-A505-CB296B3AF6B7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A9DDC-1BC4-C5B7-5C46-8E44F43A0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8C19F-FF48-B4DF-897F-406A287F6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1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microsoft.com/office/2007/relationships/hdphoto" Target="../media/hdphoto2.wdp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BCAEE0-FCDD-4755-BAC5-08445FCFDEF9}"/>
              </a:ext>
            </a:extLst>
          </p:cNvPr>
          <p:cNvSpPr/>
          <p:nvPr/>
        </p:nvSpPr>
        <p:spPr>
          <a:xfrm>
            <a:off x="4506112" y="3027046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A4485A-88FE-CBFD-1D59-4135FC98FFFE}"/>
              </a:ext>
            </a:extLst>
          </p:cNvPr>
          <p:cNvSpPr/>
          <p:nvPr/>
        </p:nvSpPr>
        <p:spPr>
          <a:xfrm>
            <a:off x="4506112" y="605580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16FF779-3E37-CD2B-F3E4-26ECDD872D1A}"/>
              </a:ext>
            </a:extLst>
          </p:cNvPr>
          <p:cNvGrpSpPr/>
          <p:nvPr/>
        </p:nvGrpSpPr>
        <p:grpSpPr>
          <a:xfrm>
            <a:off x="5091123" y="727962"/>
            <a:ext cx="87649" cy="2299084"/>
            <a:chOff x="4076798" y="2442743"/>
            <a:chExt cx="0" cy="159761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5CBAA1F-818D-F480-BBEC-AF06EEB511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6798" y="3212275"/>
              <a:ext cx="0" cy="828083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B5033D3-F524-610E-390D-DF9D0EA73A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6798" y="2442743"/>
              <a:ext cx="0" cy="828083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0FF7D34-D0F8-A94C-D307-1C7880B939E3}"/>
              </a:ext>
            </a:extLst>
          </p:cNvPr>
          <p:cNvGrpSpPr/>
          <p:nvPr/>
        </p:nvGrpSpPr>
        <p:grpSpPr>
          <a:xfrm>
            <a:off x="5186171" y="727962"/>
            <a:ext cx="309" cy="2299084"/>
            <a:chOff x="4171845" y="1741275"/>
            <a:chExt cx="309" cy="229908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8DBF2F6-DA75-B726-95FC-CC4DF65267D1}"/>
                </a:ext>
              </a:extLst>
            </p:cNvPr>
            <p:cNvCxnSpPr>
              <a:cxnSpLocks/>
            </p:cNvCxnSpPr>
            <p:nvPr/>
          </p:nvCxnSpPr>
          <p:spPr>
            <a:xfrm>
              <a:off x="4171845" y="1741275"/>
              <a:ext cx="0" cy="123380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5BA45E0-F731-A682-A729-B43C5DB2CD22}"/>
                </a:ext>
              </a:extLst>
            </p:cNvPr>
            <p:cNvCxnSpPr>
              <a:cxnSpLocks/>
            </p:cNvCxnSpPr>
            <p:nvPr/>
          </p:nvCxnSpPr>
          <p:spPr>
            <a:xfrm>
              <a:off x="4172154" y="2890816"/>
              <a:ext cx="0" cy="114954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1A6A4A-26F8-BB1A-06E9-01F54DC36CF3}"/>
              </a:ext>
            </a:extLst>
          </p:cNvPr>
          <p:cNvCxnSpPr>
            <a:cxnSpLocks/>
          </p:cNvCxnSpPr>
          <p:nvPr/>
        </p:nvCxnSpPr>
        <p:spPr>
          <a:xfrm>
            <a:off x="6013839" y="727961"/>
            <a:ext cx="0" cy="2299084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1F38B7-006B-CCC9-D88C-9D0578EA3890}"/>
                  </a:ext>
                </a:extLst>
              </p:cNvPr>
              <p:cNvSpPr txBox="1"/>
              <p:nvPr/>
            </p:nvSpPr>
            <p:spPr>
              <a:xfrm>
                <a:off x="6013530" y="1692837"/>
                <a:ext cx="350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1F38B7-006B-CCC9-D88C-9D0578EA3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530" y="1692837"/>
                <a:ext cx="3503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D6D44442-A858-9B14-567A-587590619A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8" t="839" r="90463" b="84684"/>
          <a:stretch/>
        </p:blipFill>
        <p:spPr>
          <a:xfrm>
            <a:off x="3401421" y="954504"/>
            <a:ext cx="546264" cy="611579"/>
          </a:xfrm>
          <a:prstGeom prst="rect">
            <a:avLst/>
          </a:prstGeom>
        </p:spPr>
      </p:pic>
      <p:sp>
        <p:nvSpPr>
          <p:cNvPr id="34" name="Left Brace 33">
            <a:extLst>
              <a:ext uri="{FF2B5EF4-FFF2-40B4-BE49-F238E27FC236}">
                <a16:creationId xmlns:a16="http://schemas.microsoft.com/office/drawing/2014/main" id="{07E94AC2-6A43-77A2-8575-AE119A41511C}"/>
              </a:ext>
            </a:extLst>
          </p:cNvPr>
          <p:cNvSpPr/>
          <p:nvPr/>
        </p:nvSpPr>
        <p:spPr>
          <a:xfrm>
            <a:off x="4274543" y="727961"/>
            <a:ext cx="175907" cy="229908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BF6E6F-5A1B-259E-B7C9-4D1D9C59B5F6}"/>
                  </a:ext>
                </a:extLst>
              </p:cNvPr>
              <p:cNvSpPr txBox="1"/>
              <p:nvPr/>
            </p:nvSpPr>
            <p:spPr>
              <a:xfrm>
                <a:off x="3058379" y="1571713"/>
                <a:ext cx="1197907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BF6E6F-5A1B-259E-B7C9-4D1D9C59B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379" y="1571713"/>
                <a:ext cx="1197907" cy="612796"/>
              </a:xfrm>
              <a:prstGeom prst="rect">
                <a:avLst/>
              </a:prstGeom>
              <a:blipFill>
                <a:blip r:embed="rId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926C8568-946B-B5D0-61DC-2860E5456D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087" t="3458" r="26556" b="4345"/>
          <a:stretch/>
        </p:blipFill>
        <p:spPr>
          <a:xfrm>
            <a:off x="2085746" y="605580"/>
            <a:ext cx="1103969" cy="219561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913B29F-3A94-989F-6C3B-0EF53FF8D026}"/>
              </a:ext>
            </a:extLst>
          </p:cNvPr>
          <p:cNvSpPr txBox="1"/>
          <p:nvPr/>
        </p:nvSpPr>
        <p:spPr>
          <a:xfrm>
            <a:off x="1467427" y="2738504"/>
            <a:ext cx="27461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venir Book" panose="02000503020000020003" pitchFamily="2" charset="0"/>
              </a:rPr>
              <a:t>The observer on the train measures the time it takes for a photon to travel from mirror A to B and back again.  </a:t>
            </a:r>
          </a:p>
        </p:txBody>
      </p:sp>
    </p:spTree>
    <p:extLst>
      <p:ext uri="{BB962C8B-B14F-4D97-AF65-F5344CB8AC3E}">
        <p14:creationId xmlns:p14="http://schemas.microsoft.com/office/powerpoint/2010/main" val="24388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BCAEE0-FCDD-4755-BAC5-08445FCFDEF9}"/>
              </a:ext>
            </a:extLst>
          </p:cNvPr>
          <p:cNvSpPr/>
          <p:nvPr/>
        </p:nvSpPr>
        <p:spPr>
          <a:xfrm>
            <a:off x="4506112" y="3027046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A4485A-88FE-CBFD-1D59-4135FC98FFFE}"/>
              </a:ext>
            </a:extLst>
          </p:cNvPr>
          <p:cNvSpPr/>
          <p:nvPr/>
        </p:nvSpPr>
        <p:spPr>
          <a:xfrm>
            <a:off x="4506112" y="605580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DBF2F6-DA75-B726-95FC-CC4DF65267D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5144191" y="727962"/>
            <a:ext cx="1542166" cy="229908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D6D44442-A858-9B14-567A-587590619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8" t="839" r="90463" b="84684"/>
          <a:stretch/>
        </p:blipFill>
        <p:spPr>
          <a:xfrm>
            <a:off x="3002976" y="2904794"/>
            <a:ext cx="546264" cy="611579"/>
          </a:xfrm>
          <a:prstGeom prst="rect">
            <a:avLst/>
          </a:prstGeom>
        </p:spPr>
      </p:pic>
      <p:sp>
        <p:nvSpPr>
          <p:cNvPr id="34" name="Left Brace 33">
            <a:extLst>
              <a:ext uri="{FF2B5EF4-FFF2-40B4-BE49-F238E27FC236}">
                <a16:creationId xmlns:a16="http://schemas.microsoft.com/office/drawing/2014/main" id="{07E94AC2-6A43-77A2-8575-AE119A41511C}"/>
              </a:ext>
            </a:extLst>
          </p:cNvPr>
          <p:cNvSpPr/>
          <p:nvPr/>
        </p:nvSpPr>
        <p:spPr>
          <a:xfrm>
            <a:off x="4274543" y="727961"/>
            <a:ext cx="175907" cy="229908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BF6E6F-5A1B-259E-B7C9-4D1D9C59B5F6}"/>
                  </a:ext>
                </a:extLst>
              </p:cNvPr>
              <p:cNvSpPr txBox="1"/>
              <p:nvPr/>
            </p:nvSpPr>
            <p:spPr>
              <a:xfrm>
                <a:off x="1618502" y="1495670"/>
                <a:ext cx="3140271" cy="717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>
                    <a:latin typeface="Avenir Book" panose="02000503020000020003" pitchFamily="2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latin typeface="Avenir Book" panose="02000503020000020003" pitchFamily="2" charset="0"/>
                                      </a:rPr>
                                      <m:t>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BF6E6F-5A1B-259E-B7C9-4D1D9C59B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02" y="1495670"/>
                <a:ext cx="3140271" cy="717440"/>
              </a:xfrm>
              <a:prstGeom prst="rect">
                <a:avLst/>
              </a:prstGeom>
              <a:blipFill>
                <a:blip r:embed="rId3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926C8568-946B-B5D0-61DC-2860E5456D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87" t="3458" r="26556" b="4345"/>
          <a:stretch/>
        </p:blipFill>
        <p:spPr>
          <a:xfrm>
            <a:off x="1813905" y="2435472"/>
            <a:ext cx="1103969" cy="2195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913B29F-3A94-989F-6C3B-0EF53FF8D026}"/>
                  </a:ext>
                </a:extLst>
              </p:cNvPr>
              <p:cNvSpPr txBox="1"/>
              <p:nvPr/>
            </p:nvSpPr>
            <p:spPr>
              <a:xfrm>
                <a:off x="3002976" y="3533281"/>
                <a:ext cx="2946916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Avenir Book" panose="02000503020000020003" pitchFamily="2" charset="0"/>
                  </a:rPr>
                  <a:t>The observer on the platform also measures the time it takes for a photon to travel from mirror A to B and back again. They record a different time, </a:t>
                </a:r>
                <a14:m>
                  <m:oMath xmlns:m="http://schemas.openxmlformats.org/officeDocument/2006/math">
                    <m:r>
                      <a:rPr lang="en-US" sz="105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050" dirty="0">
                    <a:latin typeface="Avenir Book" panose="02000503020000020003" pitchFamily="2" charset="0"/>
                  </a:rPr>
                  <a:t>. From their reference frame, the train passenger’s clock appears to run slowly.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913B29F-3A94-989F-6C3B-0EF53FF8D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976" y="3533281"/>
                <a:ext cx="2946916" cy="1061829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1FA68E4-04B9-34EF-4634-04BF5161C275}"/>
              </a:ext>
            </a:extLst>
          </p:cNvPr>
          <p:cNvSpPr/>
          <p:nvPr/>
        </p:nvSpPr>
        <p:spPr>
          <a:xfrm>
            <a:off x="6048278" y="3027046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964AFD-0EC3-E602-18AA-B6F96EA8E06D}"/>
              </a:ext>
            </a:extLst>
          </p:cNvPr>
          <p:cNvSpPr/>
          <p:nvPr/>
        </p:nvSpPr>
        <p:spPr>
          <a:xfrm>
            <a:off x="6048278" y="605580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A003CD-EEDC-9450-E078-0A6272561E6C}"/>
              </a:ext>
            </a:extLst>
          </p:cNvPr>
          <p:cNvSpPr/>
          <p:nvPr/>
        </p:nvSpPr>
        <p:spPr>
          <a:xfrm>
            <a:off x="7577377" y="3027046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C83634-1BDD-49D3-273D-B1F274600952}"/>
              </a:ext>
            </a:extLst>
          </p:cNvPr>
          <p:cNvSpPr/>
          <p:nvPr/>
        </p:nvSpPr>
        <p:spPr>
          <a:xfrm>
            <a:off x="7577377" y="605580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F0BFE5-F237-E5D7-148B-C908F68513F4}"/>
              </a:ext>
            </a:extLst>
          </p:cNvPr>
          <p:cNvCxnSpPr>
            <a:cxnSpLocks/>
            <a:stCxn id="18" idx="0"/>
            <a:endCxn id="3" idx="2"/>
          </p:cNvCxnSpPr>
          <p:nvPr/>
        </p:nvCxnSpPr>
        <p:spPr>
          <a:xfrm flipH="1" flipV="1">
            <a:off x="6686357" y="727962"/>
            <a:ext cx="1529099" cy="2299084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DED848-C878-436E-40ED-3B4B249B5E9D}"/>
              </a:ext>
            </a:extLst>
          </p:cNvPr>
          <p:cNvCxnSpPr>
            <a:cxnSpLocks/>
          </p:cNvCxnSpPr>
          <p:nvPr/>
        </p:nvCxnSpPr>
        <p:spPr>
          <a:xfrm>
            <a:off x="6711183" y="727961"/>
            <a:ext cx="0" cy="2299084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EDD5C3E-A4FB-63F2-FEDE-F7FD6D3EE9E8}"/>
                  </a:ext>
                </a:extLst>
              </p:cNvPr>
              <p:cNvSpPr txBox="1"/>
              <p:nvPr/>
            </p:nvSpPr>
            <p:spPr>
              <a:xfrm>
                <a:off x="6718314" y="1692837"/>
                <a:ext cx="350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EDD5C3E-A4FB-63F2-FEDE-F7FD6D3EE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314" y="1692837"/>
                <a:ext cx="3503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43F2F-521E-B5CE-7F96-43A80BCA1919}"/>
              </a:ext>
            </a:extLst>
          </p:cNvPr>
          <p:cNvCxnSpPr>
            <a:cxnSpLocks/>
          </p:cNvCxnSpPr>
          <p:nvPr/>
        </p:nvCxnSpPr>
        <p:spPr>
          <a:xfrm flipH="1">
            <a:off x="5877317" y="727961"/>
            <a:ext cx="826260" cy="121073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96AD98-745F-0726-2E6C-420B698FFC9C}"/>
              </a:ext>
            </a:extLst>
          </p:cNvPr>
          <p:cNvCxnSpPr>
            <a:cxnSpLocks/>
          </p:cNvCxnSpPr>
          <p:nvPr/>
        </p:nvCxnSpPr>
        <p:spPr>
          <a:xfrm flipH="1" flipV="1">
            <a:off x="7450906" y="1877503"/>
            <a:ext cx="766707" cy="1149542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26050A2-B5E7-2B32-B360-A30BC85F9B35}"/>
              </a:ext>
            </a:extLst>
          </p:cNvPr>
          <p:cNvGrpSpPr/>
          <p:nvPr/>
        </p:nvGrpSpPr>
        <p:grpSpPr>
          <a:xfrm>
            <a:off x="4506112" y="3225583"/>
            <a:ext cx="4347423" cy="122381"/>
            <a:chOff x="4680065" y="3636877"/>
            <a:chExt cx="4140388" cy="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85D4333-112E-CA6A-8092-986D89744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3577" y="3636877"/>
              <a:ext cx="21168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F0DCBF2-514B-F7D1-68BE-186A80675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0065" y="3636877"/>
              <a:ext cx="41403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3F3B0F2-7E23-0E57-1B90-F28D818091A7}"/>
              </a:ext>
            </a:extLst>
          </p:cNvPr>
          <p:cNvGrpSpPr/>
          <p:nvPr/>
        </p:nvGrpSpPr>
        <p:grpSpPr>
          <a:xfrm>
            <a:off x="4506111" y="506311"/>
            <a:ext cx="4347423" cy="122381"/>
            <a:chOff x="4680065" y="3636877"/>
            <a:chExt cx="4140388" cy="0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F8CD0FD-B9CB-7A26-9A54-F2F62FB04F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3577" y="3636877"/>
              <a:ext cx="21168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016AE1-489E-B3B1-982C-60C99A533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0065" y="3636877"/>
              <a:ext cx="41403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BB19420-9DC0-8737-1FD6-B8ACD1088E1C}"/>
              </a:ext>
            </a:extLst>
          </p:cNvPr>
          <p:cNvCxnSpPr>
            <a:cxnSpLocks/>
          </p:cNvCxnSpPr>
          <p:nvPr/>
        </p:nvCxnSpPr>
        <p:spPr>
          <a:xfrm>
            <a:off x="6718314" y="3435419"/>
            <a:ext cx="1497142" cy="1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E1FB74B-B2DA-25D4-C8E2-B52E30CAFB38}"/>
                  </a:ext>
                </a:extLst>
              </p:cNvPr>
              <p:cNvSpPr txBox="1"/>
              <p:nvPr/>
            </p:nvSpPr>
            <p:spPr>
              <a:xfrm>
                <a:off x="6814502" y="3435419"/>
                <a:ext cx="1272808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Avenir Book" panose="02000503020000020003" pitchFamily="2" charset="0"/>
                  </a:rPr>
                  <a:t>’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E1FB74B-B2DA-25D4-C8E2-B52E30CAF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502" y="3435419"/>
                <a:ext cx="1272808" cy="483466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7D0FBA-65EC-C2C9-DE4B-7E4B1783B656}"/>
              </a:ext>
            </a:extLst>
          </p:cNvPr>
          <p:cNvCxnSpPr>
            <a:cxnSpLocks/>
          </p:cNvCxnSpPr>
          <p:nvPr/>
        </p:nvCxnSpPr>
        <p:spPr>
          <a:xfrm>
            <a:off x="6777574" y="704849"/>
            <a:ext cx="1529099" cy="2299084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30DEB75-3AC0-2EED-E91E-D4F72986E858}"/>
                  </a:ext>
                </a:extLst>
              </p:cNvPr>
              <p:cNvSpPr txBox="1"/>
              <p:nvPr/>
            </p:nvSpPr>
            <p:spPr>
              <a:xfrm>
                <a:off x="5926728" y="3027133"/>
                <a:ext cx="60973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30DEB75-3AC0-2EED-E91E-D4F72986E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28" y="3027133"/>
                <a:ext cx="60973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957825-719D-C1A0-842B-4205DA18A191}"/>
                  </a:ext>
                </a:extLst>
              </p:cNvPr>
              <p:cNvSpPr txBox="1"/>
              <p:nvPr/>
            </p:nvSpPr>
            <p:spPr>
              <a:xfrm>
                <a:off x="5937846" y="297438"/>
                <a:ext cx="60973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957825-719D-C1A0-842B-4205DA18A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846" y="297438"/>
                <a:ext cx="60973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8591F2B-9E5B-3A77-C343-34D285372637}"/>
                  </a:ext>
                </a:extLst>
              </p:cNvPr>
              <p:cNvSpPr txBox="1"/>
              <p:nvPr/>
            </p:nvSpPr>
            <p:spPr>
              <a:xfrm>
                <a:off x="7463206" y="1328487"/>
                <a:ext cx="3797846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Avenir Book" panose="02000503020000020003" pitchFamily="2" charset="0"/>
                                    </a:rPr>
                                    <m:t>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8591F2B-9E5B-3A77-C343-34D285372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206" y="1328487"/>
                <a:ext cx="3797846" cy="9106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8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3CB2F065-AD38-F979-EBB3-7E0D0D53D33D}"/>
              </a:ext>
            </a:extLst>
          </p:cNvPr>
          <p:cNvSpPr/>
          <p:nvPr/>
        </p:nvSpPr>
        <p:spPr>
          <a:xfrm>
            <a:off x="7362931" y="970355"/>
            <a:ext cx="2606468" cy="274380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053F0E-FC7E-90EA-7595-BC81B5B760A6}"/>
              </a:ext>
            </a:extLst>
          </p:cNvPr>
          <p:cNvSpPr/>
          <p:nvPr/>
        </p:nvSpPr>
        <p:spPr>
          <a:xfrm>
            <a:off x="6953892" y="1002279"/>
            <a:ext cx="3913748" cy="434809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BB9FD-24E8-DBE9-6B58-19B7922D0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9961" r="90625">
                        <a14:foregroundMark x1="31934" y1="41504" x2="31934" y2="41504"/>
                        <a14:foregroundMark x1="56445" y1="31250" x2="56445" y2="31250"/>
                        <a14:foregroundMark x1="54199" y1="30273" x2="54199" y2="30273"/>
                        <a14:foregroundMark x1="45508" y1="35449" x2="45508" y2="35449"/>
                        <a14:foregroundMark x1="53906" y1="33789" x2="53906" y2="33789"/>
                        <a14:foregroundMark x1="45508" y1="35059" x2="45508" y2="35059"/>
                        <a14:foregroundMark x1="43555" y1="36719" x2="43555" y2="36719"/>
                        <a14:foregroundMark x1="44238" y1="33789" x2="44238" y2="33789"/>
                        <a14:foregroundMark x1="45801" y1="34082" x2="45801" y2="34082"/>
                        <a14:foregroundMark x1="45508" y1="35742" x2="45508" y2="35742"/>
                        <a14:foregroundMark x1="45801" y1="36914" x2="48535" y2="32324"/>
                        <a14:foregroundMark x1="43945" y1="42773" x2="40430" y2="39941"/>
                        <a14:foregroundMark x1="72559" y1="37207" x2="73633" y2="24707"/>
                        <a14:foregroundMark x1="72070" y1="35254" x2="70801" y2="34961"/>
                        <a14:foregroundMark x1="79102" y1="33105" x2="79102" y2="23633"/>
                        <a14:foregroundMark x1="84863" y1="28613" x2="86230" y2="25684"/>
                        <a14:foregroundMark x1="81738" y1="35547" x2="90039" y2="28320"/>
                        <a14:foregroundMark x1="86523" y1="24414" x2="86523" y2="24414"/>
                        <a14:foregroundMark x1="90039" y1="30176" x2="90625" y2="28906"/>
                        <a14:foregroundMark x1="89746" y1="26074" x2="83203" y2="33105"/>
                        <a14:foregroundMark x1="83008" y1="33105" x2="89453" y2="26074"/>
                        <a14:foregroundMark x1="89844" y1="27051" x2="82324" y2="24414"/>
                        <a14:foregroundMark x1="65918" y1="60156" x2="65625" y2="47559"/>
                        <a14:foregroundMark x1="68848" y1="53711" x2="70996" y2="70410"/>
                        <a14:foregroundMark x1="70996" y1="70410" x2="71680" y2="66211"/>
                        <a14:foregroundMark x1="51367" y1="58008" x2="50391" y2="48242"/>
                        <a14:foregroundMark x1="46289" y1="65234" x2="33984" y2="54004"/>
                        <a14:foregroundMark x1="33984" y1="54004" x2="48828" y2="67773"/>
                        <a14:foregroundMark x1="48828" y1="67773" x2="38770" y2="61816"/>
                        <a14:foregroundMark x1="48047" y1="64355" x2="48242" y2="62207"/>
                        <a14:foregroundMark x1="37500" y1="65723" x2="39355" y2="65234"/>
                        <a14:foregroundMark x1="23047" y1="60156" x2="25781" y2="58496"/>
                        <a14:foregroundMark x1="22070" y1="62695" x2="22070" y2="62012"/>
                        <a14:foregroundMark x1="21777" y1="61816" x2="32227" y2="64355"/>
                        <a14:foregroundMark x1="28223" y1="59766" x2="30078" y2="59473"/>
                        <a14:foregroundMark x1="70801" y1="34277" x2="71973" y2="249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7685" y="708003"/>
            <a:ext cx="2858534" cy="2858534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933076B3-F7EA-322A-7847-4B31A461ACD8}"/>
              </a:ext>
            </a:extLst>
          </p:cNvPr>
          <p:cNvSpPr/>
          <p:nvPr/>
        </p:nvSpPr>
        <p:spPr>
          <a:xfrm>
            <a:off x="6801512" y="970608"/>
            <a:ext cx="3662804" cy="3674583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BB4E571-0102-AAC3-5F38-37935D935D9A}"/>
              </a:ext>
            </a:extLst>
          </p:cNvPr>
          <p:cNvSpPr/>
          <p:nvPr/>
        </p:nvSpPr>
        <p:spPr>
          <a:xfrm>
            <a:off x="6232206" y="845540"/>
            <a:ext cx="3662804" cy="3662804"/>
          </a:xfrm>
          <a:prstGeom prst="ellipse">
            <a:avLst/>
          </a:prstGeom>
          <a:solidFill>
            <a:schemeClr val="bg1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5C000A-DBAF-6F2B-09E1-CEDADDD8293D}"/>
              </a:ext>
            </a:extLst>
          </p:cNvPr>
          <p:cNvSpPr/>
          <p:nvPr/>
        </p:nvSpPr>
        <p:spPr>
          <a:xfrm>
            <a:off x="6077245" y="970609"/>
            <a:ext cx="5193718" cy="519371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6A636D1-0EFF-194F-AED0-77A9EC524CEE}"/>
              </a:ext>
            </a:extLst>
          </p:cNvPr>
          <p:cNvSpPr/>
          <p:nvPr/>
        </p:nvSpPr>
        <p:spPr>
          <a:xfrm>
            <a:off x="7072111" y="708003"/>
            <a:ext cx="3121606" cy="4497599"/>
          </a:xfrm>
          <a:custGeom>
            <a:avLst/>
            <a:gdLst>
              <a:gd name="connsiteX0" fmla="*/ 1888536 w 3777073"/>
              <a:gd name="connsiteY0" fmla="*/ 0 h 5441994"/>
              <a:gd name="connsiteX1" fmla="*/ 2661744 w 3777073"/>
              <a:gd name="connsiteY1" fmla="*/ 1831571 h 5441994"/>
              <a:gd name="connsiteX2" fmla="*/ 2727867 w 3777073"/>
              <a:gd name="connsiteY2" fmla="*/ 1861218 h 5441994"/>
              <a:gd name="connsiteX3" fmla="*/ 3777073 w 3777073"/>
              <a:gd name="connsiteY3" fmla="*/ 3553457 h 5441994"/>
              <a:gd name="connsiteX4" fmla="*/ 1888537 w 3777073"/>
              <a:gd name="connsiteY4" fmla="*/ 5441994 h 5441994"/>
              <a:gd name="connsiteX5" fmla="*/ 0 w 3777073"/>
              <a:gd name="connsiteY5" fmla="*/ 3553457 h 5441994"/>
              <a:gd name="connsiteX6" fmla="*/ 1049208 w 3777073"/>
              <a:gd name="connsiteY6" fmla="*/ 1861218 h 5441994"/>
              <a:gd name="connsiteX7" fmla="*/ 1115328 w 3777073"/>
              <a:gd name="connsiteY7" fmla="*/ 1831573 h 544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77073" h="5441994">
                <a:moveTo>
                  <a:pt x="1888536" y="0"/>
                </a:moveTo>
                <a:lnTo>
                  <a:pt x="2661744" y="1831571"/>
                </a:lnTo>
                <a:lnTo>
                  <a:pt x="2727867" y="1861218"/>
                </a:lnTo>
                <a:cubicBezTo>
                  <a:pt x="3349717" y="2170242"/>
                  <a:pt x="3777073" y="2811943"/>
                  <a:pt x="3777073" y="3553457"/>
                </a:cubicBezTo>
                <a:cubicBezTo>
                  <a:pt x="3777073" y="4596467"/>
                  <a:pt x="2931546" y="5441994"/>
                  <a:pt x="1888537" y="5441994"/>
                </a:cubicBezTo>
                <a:cubicBezTo>
                  <a:pt x="845527" y="5441994"/>
                  <a:pt x="0" y="4596467"/>
                  <a:pt x="0" y="3553457"/>
                </a:cubicBezTo>
                <a:cubicBezTo>
                  <a:pt x="0" y="2811943"/>
                  <a:pt x="427357" y="2170242"/>
                  <a:pt x="1049208" y="1861218"/>
                </a:cubicBezTo>
                <a:lnTo>
                  <a:pt x="1115328" y="183157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F01902-1B5C-2263-670E-9DC736FE7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1" b="89844" l="9961" r="90625">
                        <a14:foregroundMark x1="31934" y1="41504" x2="31934" y2="41504"/>
                        <a14:foregroundMark x1="56445" y1="31250" x2="56445" y2="31250"/>
                        <a14:foregroundMark x1="54199" y1="30273" x2="54199" y2="30273"/>
                        <a14:foregroundMark x1="45508" y1="35449" x2="45508" y2="35449"/>
                        <a14:foregroundMark x1="53906" y1="33789" x2="53906" y2="33789"/>
                        <a14:foregroundMark x1="45508" y1="35059" x2="45508" y2="35059"/>
                        <a14:foregroundMark x1="43555" y1="36719" x2="43555" y2="36719"/>
                        <a14:foregroundMark x1="44238" y1="33789" x2="44238" y2="33789"/>
                        <a14:foregroundMark x1="45801" y1="34082" x2="45801" y2="34082"/>
                        <a14:foregroundMark x1="45508" y1="35742" x2="45508" y2="35742"/>
                        <a14:foregroundMark x1="45801" y1="36914" x2="48535" y2="32324"/>
                        <a14:foregroundMark x1="43945" y1="42773" x2="40430" y2="39941"/>
                        <a14:foregroundMark x1="72559" y1="37207" x2="73633" y2="24707"/>
                        <a14:foregroundMark x1="72070" y1="35254" x2="70801" y2="34961"/>
                        <a14:foregroundMark x1="79102" y1="33105" x2="79102" y2="23633"/>
                        <a14:foregroundMark x1="84863" y1="28613" x2="86230" y2="25684"/>
                        <a14:foregroundMark x1="81738" y1="35547" x2="90039" y2="28320"/>
                        <a14:foregroundMark x1="86523" y1="24414" x2="86523" y2="24414"/>
                        <a14:foregroundMark x1="90039" y1="30176" x2="90625" y2="28906"/>
                        <a14:foregroundMark x1="89746" y1="26074" x2="83203" y2="33105"/>
                        <a14:foregroundMark x1="83008" y1="33105" x2="89453" y2="26074"/>
                        <a14:foregroundMark x1="89844" y1="27051" x2="82324" y2="24414"/>
                        <a14:foregroundMark x1="65918" y1="60156" x2="65625" y2="47559"/>
                        <a14:foregroundMark x1="68848" y1="53711" x2="70996" y2="70410"/>
                        <a14:foregroundMark x1="70996" y1="70410" x2="71680" y2="66211"/>
                        <a14:foregroundMark x1="51367" y1="58008" x2="50391" y2="48242"/>
                        <a14:foregroundMark x1="46289" y1="65234" x2="33984" y2="54004"/>
                        <a14:foregroundMark x1="33984" y1="54004" x2="48828" y2="67773"/>
                        <a14:foregroundMark x1="48828" y1="67773" x2="38770" y2="61816"/>
                        <a14:foregroundMark x1="48047" y1="64355" x2="48242" y2="62207"/>
                        <a14:foregroundMark x1="37500" y1="65723" x2="39355" y2="65234"/>
                        <a14:foregroundMark x1="23047" y1="60156" x2="25781" y2="58496"/>
                        <a14:foregroundMark x1="22070" y1="62695" x2="22070" y2="62012"/>
                        <a14:foregroundMark x1="21777" y1="61816" x2="32227" y2="64355"/>
                        <a14:foregroundMark x1="28223" y1="59766" x2="30078" y2="59473"/>
                        <a14:foregroundMark x1="70801" y1="34277" x2="71973" y2="249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33262" y="838686"/>
            <a:ext cx="481685" cy="48168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A4F8CF-F73B-0E74-E377-645AC65775D4}"/>
              </a:ext>
            </a:extLst>
          </p:cNvPr>
          <p:cNvCxnSpPr>
            <a:cxnSpLocks/>
          </p:cNvCxnSpPr>
          <p:nvPr/>
        </p:nvCxnSpPr>
        <p:spPr>
          <a:xfrm flipH="1">
            <a:off x="10621961" y="4151407"/>
            <a:ext cx="31704" cy="63847"/>
          </a:xfrm>
          <a:prstGeom prst="straightConnector1">
            <a:avLst/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4249EB-D856-21A1-BA34-74D438444229}"/>
              </a:ext>
            </a:extLst>
          </p:cNvPr>
          <p:cNvCxnSpPr>
            <a:cxnSpLocks/>
          </p:cNvCxnSpPr>
          <p:nvPr/>
        </p:nvCxnSpPr>
        <p:spPr>
          <a:xfrm>
            <a:off x="10464316" y="2774676"/>
            <a:ext cx="0" cy="81673"/>
          </a:xfrm>
          <a:prstGeom prst="straightConnector1">
            <a:avLst/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31B660-E985-0069-475F-05406733ED9F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8592485" y="6164327"/>
            <a:ext cx="81619" cy="0"/>
          </a:xfrm>
          <a:prstGeom prst="straightConnector1">
            <a:avLst/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153A7B-F674-E762-0DF3-9965805508A3}"/>
              </a:ext>
            </a:extLst>
          </p:cNvPr>
          <p:cNvCxnSpPr>
            <a:cxnSpLocks/>
          </p:cNvCxnSpPr>
          <p:nvPr/>
        </p:nvCxnSpPr>
        <p:spPr>
          <a:xfrm>
            <a:off x="9826219" y="1745645"/>
            <a:ext cx="46392" cy="78560"/>
          </a:xfrm>
          <a:prstGeom prst="straightConnector1">
            <a:avLst/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0A1C2F0-6FF1-F488-3DC0-E3BB42AD56E6}"/>
                  </a:ext>
                </a:extLst>
              </p:cNvPr>
              <p:cNvSpPr txBox="1"/>
              <p:nvPr/>
            </p:nvSpPr>
            <p:spPr>
              <a:xfrm>
                <a:off x="9475901" y="1600259"/>
                <a:ext cx="350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0A1C2F0-6FF1-F488-3DC0-E3BB42AD5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901" y="1600259"/>
                <a:ext cx="350317" cy="369332"/>
              </a:xfrm>
              <a:prstGeom prst="rect">
                <a:avLst/>
              </a:prstGeom>
              <a:blipFill>
                <a:blip r:embed="rId5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E5245F3-4F0A-040F-4C4D-6AC37E74BFF6}"/>
                  </a:ext>
                </a:extLst>
              </p:cNvPr>
              <p:cNvSpPr txBox="1"/>
              <p:nvPr/>
            </p:nvSpPr>
            <p:spPr>
              <a:xfrm>
                <a:off x="10083315" y="2590010"/>
                <a:ext cx="350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E5245F3-4F0A-040F-4C4D-6AC37E74B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315" y="2590010"/>
                <a:ext cx="350317" cy="369332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CD8DEDB-0B10-7A9C-9D8F-53E3969E6730}"/>
                  </a:ext>
                </a:extLst>
              </p:cNvPr>
              <p:cNvSpPr txBox="1"/>
              <p:nvPr/>
            </p:nvSpPr>
            <p:spPr>
              <a:xfrm>
                <a:off x="10275802" y="3898659"/>
                <a:ext cx="350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CD8DEDB-0B10-7A9C-9D8F-53E3969E6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802" y="3898659"/>
                <a:ext cx="350317" cy="369332"/>
              </a:xfrm>
              <a:prstGeom prst="rect">
                <a:avLst/>
              </a:prstGeom>
              <a:blipFill>
                <a:blip r:embed="rId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323169-D0F3-709B-0231-516030A2AF7B}"/>
                  </a:ext>
                </a:extLst>
              </p:cNvPr>
              <p:cNvSpPr txBox="1"/>
              <p:nvPr/>
            </p:nvSpPr>
            <p:spPr>
              <a:xfrm>
                <a:off x="8498945" y="5762119"/>
                <a:ext cx="350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323169-D0F3-709B-0231-516030A2A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945" y="5762119"/>
                <a:ext cx="3503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9F8E8DAC-7C4B-ED6E-D00A-4CC2B2637BCA}"/>
              </a:ext>
            </a:extLst>
          </p:cNvPr>
          <p:cNvSpPr/>
          <p:nvPr/>
        </p:nvSpPr>
        <p:spPr>
          <a:xfrm>
            <a:off x="9870346" y="2694445"/>
            <a:ext cx="77249" cy="772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1046A38-095F-35C7-9941-5B6B8FE51B41}"/>
              </a:ext>
            </a:extLst>
          </p:cNvPr>
          <p:cNvSpPr/>
          <p:nvPr/>
        </p:nvSpPr>
        <p:spPr>
          <a:xfrm>
            <a:off x="10127052" y="3730208"/>
            <a:ext cx="77249" cy="772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726D04F-59DD-E47E-13D4-2AC3FD7DFE22}"/>
              </a:ext>
            </a:extLst>
          </p:cNvPr>
          <p:cNvSpPr/>
          <p:nvPr/>
        </p:nvSpPr>
        <p:spPr>
          <a:xfrm>
            <a:off x="7782117" y="4936294"/>
            <a:ext cx="77249" cy="772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348078-6962-8024-2983-C1824D90B80C}"/>
              </a:ext>
            </a:extLst>
          </p:cNvPr>
          <p:cNvSpPr/>
          <p:nvPr/>
        </p:nvSpPr>
        <p:spPr>
          <a:xfrm>
            <a:off x="6038758" y="3527912"/>
            <a:ext cx="77249" cy="772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E23097-9864-F467-6FD4-F8B891F81925}"/>
                  </a:ext>
                </a:extLst>
              </p:cNvPr>
              <p:cNvSpPr txBox="1"/>
              <p:nvPr/>
            </p:nvSpPr>
            <p:spPr>
              <a:xfrm>
                <a:off x="8323786" y="3210488"/>
                <a:ext cx="3503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E23097-9864-F467-6FD4-F8B891F81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786" y="3210488"/>
                <a:ext cx="350317" cy="707886"/>
              </a:xfrm>
              <a:prstGeom prst="rect">
                <a:avLst/>
              </a:prstGeom>
              <a:blipFill>
                <a:blip r:embed="rId9"/>
                <a:stretch>
                  <a:fillRect l="-10345" r="-79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308A4DE-CC28-A360-A88A-9B0C8B2944CD}"/>
                  </a:ext>
                </a:extLst>
              </p:cNvPr>
              <p:cNvSpPr txBox="1"/>
              <p:nvPr/>
            </p:nvSpPr>
            <p:spPr>
              <a:xfrm>
                <a:off x="3819357" y="3114308"/>
                <a:ext cx="2253749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050" dirty="0">
                    <a:latin typeface="Avenir Book" panose="02000503020000020003" pitchFamily="2" charset="0"/>
                  </a:rPr>
                  <a:t>With sufficient velocity,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sz="1050" dirty="0">
                    <a:latin typeface="Avenir Book" panose="02000503020000020003" pitchFamily="2" charset="0"/>
                  </a:rPr>
                  <a:t>, the cannon ball enters</a:t>
                </a:r>
              </a:p>
              <a:p>
                <a:pPr algn="r"/>
                <a:r>
                  <a:rPr lang="en-GB" sz="1050" dirty="0">
                    <a:latin typeface="Avenir Book" panose="02000503020000020003" pitchFamily="2" charset="0"/>
                  </a:rPr>
                  <a:t>orbit. (Assuming no air resistance and that the mountain disappears).</a:t>
                </a:r>
                <a:endParaRPr lang="en-US" sz="105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308A4DE-CC28-A360-A88A-9B0C8B294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57" y="3114308"/>
                <a:ext cx="2253749" cy="900246"/>
              </a:xfrm>
              <a:prstGeom prst="rect">
                <a:avLst/>
              </a:prstGeom>
              <a:blipFill>
                <a:blip r:embed="rId10"/>
                <a:stretch>
                  <a:fillRect r="-1117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68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16EE6D-DA48-06F2-8E10-5BC2CCE95E23}"/>
              </a:ext>
            </a:extLst>
          </p:cNvPr>
          <p:cNvSpPr/>
          <p:nvPr/>
        </p:nvSpPr>
        <p:spPr>
          <a:xfrm>
            <a:off x="5318891" y="1610490"/>
            <a:ext cx="3901179" cy="390117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5F99463-F44B-A499-E526-24244ACDAA2D}"/>
              </a:ext>
            </a:extLst>
          </p:cNvPr>
          <p:cNvSpPr/>
          <p:nvPr/>
        </p:nvSpPr>
        <p:spPr>
          <a:xfrm>
            <a:off x="8463150" y="2804160"/>
            <a:ext cx="1513840" cy="151384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F0CA5A7-6404-D48B-9624-9D55B440F497}"/>
              </a:ext>
            </a:extLst>
          </p:cNvPr>
          <p:cNvSpPr/>
          <p:nvPr/>
        </p:nvSpPr>
        <p:spPr>
          <a:xfrm>
            <a:off x="4620261" y="2804160"/>
            <a:ext cx="1513840" cy="1513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52DF73-3FE9-5938-1D5E-5432A2F26FD1}"/>
              </a:ext>
            </a:extLst>
          </p:cNvPr>
          <p:cNvCxnSpPr>
            <a:cxnSpLocks/>
          </p:cNvCxnSpPr>
          <p:nvPr/>
        </p:nvCxnSpPr>
        <p:spPr>
          <a:xfrm flipH="1">
            <a:off x="7237819" y="5508160"/>
            <a:ext cx="81619" cy="0"/>
          </a:xfrm>
          <a:prstGeom prst="straightConnector1">
            <a:avLst/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163DF9-0B7D-6BA3-9006-46D46A13C28C}"/>
              </a:ext>
            </a:extLst>
          </p:cNvPr>
          <p:cNvCxnSpPr>
            <a:cxnSpLocks/>
          </p:cNvCxnSpPr>
          <p:nvPr/>
        </p:nvCxnSpPr>
        <p:spPr>
          <a:xfrm>
            <a:off x="7310325" y="1610490"/>
            <a:ext cx="69182" cy="0"/>
          </a:xfrm>
          <a:prstGeom prst="straightConnector1">
            <a:avLst/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E93460-B4B8-34F6-32A1-4149B7661372}"/>
                  </a:ext>
                </a:extLst>
              </p:cNvPr>
              <p:cNvSpPr txBox="1"/>
              <p:nvPr/>
            </p:nvSpPr>
            <p:spPr>
              <a:xfrm>
                <a:off x="7135166" y="1608679"/>
                <a:ext cx="350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E93460-B4B8-34F6-32A1-4149B76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166" y="1608679"/>
                <a:ext cx="3503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BAF999-1222-D76D-8CE0-FD83B3ED53AB}"/>
                  </a:ext>
                </a:extLst>
              </p:cNvPr>
              <p:cNvSpPr txBox="1"/>
              <p:nvPr/>
            </p:nvSpPr>
            <p:spPr>
              <a:xfrm>
                <a:off x="7144279" y="5144148"/>
                <a:ext cx="350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BAF999-1222-D76D-8CE0-FD83B3ED5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279" y="5144148"/>
                <a:ext cx="35031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E23097-9864-F467-6FD4-F8B891F81925}"/>
                  </a:ext>
                </a:extLst>
              </p:cNvPr>
              <p:cNvSpPr txBox="1"/>
              <p:nvPr/>
            </p:nvSpPr>
            <p:spPr>
              <a:xfrm>
                <a:off x="5101692" y="3268691"/>
                <a:ext cx="3503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E23097-9864-F467-6FD4-F8B891F81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692" y="3268691"/>
                <a:ext cx="350317" cy="584775"/>
              </a:xfrm>
              <a:prstGeom prst="rect">
                <a:avLst/>
              </a:prstGeom>
              <a:blipFill>
                <a:blip r:embed="rId4"/>
                <a:stretch>
                  <a:fillRect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928DE4-EAB4-E660-90A9-5D4725E7E5AC}"/>
                  </a:ext>
                </a:extLst>
              </p:cNvPr>
              <p:cNvSpPr txBox="1"/>
              <p:nvPr/>
            </p:nvSpPr>
            <p:spPr>
              <a:xfrm>
                <a:off x="8975602" y="3268690"/>
                <a:ext cx="3503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928DE4-EAB4-E660-90A9-5D4725E7E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602" y="3268690"/>
                <a:ext cx="350317" cy="584775"/>
              </a:xfrm>
              <a:prstGeom prst="rect">
                <a:avLst/>
              </a:prstGeom>
              <a:blipFill>
                <a:blip r:embed="rId4"/>
                <a:stretch>
                  <a:fillRect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15136101-263D-B086-9E76-21608B0736FD}"/>
              </a:ext>
            </a:extLst>
          </p:cNvPr>
          <p:cNvSpPr/>
          <p:nvPr/>
        </p:nvSpPr>
        <p:spPr>
          <a:xfrm>
            <a:off x="7177331" y="3429000"/>
            <a:ext cx="184297" cy="1842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9940F7-11AE-4523-7532-D05C915ED49B}"/>
                  </a:ext>
                </a:extLst>
              </p:cNvPr>
              <p:cNvSpPr txBox="1"/>
              <p:nvPr/>
            </p:nvSpPr>
            <p:spPr>
              <a:xfrm>
                <a:off x="6142604" y="2822415"/>
                <a:ext cx="225374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Avenir Book" panose="02000503020000020003" pitchFamily="2" charset="0"/>
                  </a:rPr>
                  <a:t>Two object of equal mass, 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050" dirty="0">
                    <a:latin typeface="Avenir Book" panose="02000503020000020003" pitchFamily="2" charset="0"/>
                  </a:rPr>
                  <a:t>,</a:t>
                </a:r>
              </a:p>
              <a:p>
                <a:pPr algn="ctr"/>
                <a:r>
                  <a:rPr lang="en-US" sz="1050" dirty="0">
                    <a:latin typeface="Avenir Book" panose="02000503020000020003" pitchFamily="2" charset="0"/>
                  </a:rPr>
                  <a:t>can create a circular orbit around a shared barycenter.</a:t>
                </a:r>
              </a:p>
              <a:p>
                <a:pPr algn="r"/>
                <a:endParaRPr lang="en-US" sz="105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9940F7-11AE-4523-7532-D05C915ED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604" y="2822415"/>
                <a:ext cx="2253749" cy="738664"/>
              </a:xfrm>
              <a:prstGeom prst="rect">
                <a:avLst/>
              </a:prstGeom>
              <a:blipFill>
                <a:blip r:embed="rId5"/>
                <a:stretch>
                  <a:fillRect r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65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FEB8967-CA84-72E2-A9CD-BB222EEE6B66}"/>
              </a:ext>
            </a:extLst>
          </p:cNvPr>
          <p:cNvGrpSpPr/>
          <p:nvPr/>
        </p:nvGrpSpPr>
        <p:grpSpPr>
          <a:xfrm>
            <a:off x="3595570" y="1177048"/>
            <a:ext cx="1726012" cy="1726012"/>
            <a:chOff x="1167796" y="2197191"/>
            <a:chExt cx="2150214" cy="215021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16EE6D-DA48-06F2-8E10-5BC2CCE95E23}"/>
                </a:ext>
              </a:extLst>
            </p:cNvPr>
            <p:cNvSpPr/>
            <p:nvPr/>
          </p:nvSpPr>
          <p:spPr>
            <a:xfrm>
              <a:off x="1219622" y="2249017"/>
              <a:ext cx="2046562" cy="204656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7D4910-1780-0D89-7F53-BD6C6794C3B2}"/>
                </a:ext>
              </a:extLst>
            </p:cNvPr>
            <p:cNvSpPr/>
            <p:nvPr/>
          </p:nvSpPr>
          <p:spPr>
            <a:xfrm>
              <a:off x="3214358" y="3220472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8FB5767-97D7-A0B4-BAE4-8DF30E186493}"/>
                </a:ext>
              </a:extLst>
            </p:cNvPr>
            <p:cNvSpPr/>
            <p:nvPr/>
          </p:nvSpPr>
          <p:spPr>
            <a:xfrm>
              <a:off x="1167796" y="3220472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62576B4-4A57-08DE-4338-FE734EB8CCC7}"/>
                </a:ext>
              </a:extLst>
            </p:cNvPr>
            <p:cNvSpPr/>
            <p:nvPr/>
          </p:nvSpPr>
          <p:spPr>
            <a:xfrm>
              <a:off x="2191077" y="2197191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773A423-EBA4-07A2-2B6F-43A8790288FE}"/>
                </a:ext>
              </a:extLst>
            </p:cNvPr>
            <p:cNvSpPr/>
            <p:nvPr/>
          </p:nvSpPr>
          <p:spPr>
            <a:xfrm>
              <a:off x="2191077" y="4243753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1FB0F2-627F-7BE0-6AB9-A59266019769}"/>
                </a:ext>
              </a:extLst>
            </p:cNvPr>
            <p:cNvSpPr/>
            <p:nvPr/>
          </p:nvSpPr>
          <p:spPr>
            <a:xfrm>
              <a:off x="2897469" y="2494416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DEFE28F-D3FC-2BBF-86D8-7EA8D3A1912F}"/>
                </a:ext>
              </a:extLst>
            </p:cNvPr>
            <p:cNvSpPr/>
            <p:nvPr/>
          </p:nvSpPr>
          <p:spPr>
            <a:xfrm>
              <a:off x="1478675" y="2487725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8890C27-4FAA-0C68-6F84-BDB61691A01F}"/>
                </a:ext>
              </a:extLst>
            </p:cNvPr>
            <p:cNvSpPr/>
            <p:nvPr/>
          </p:nvSpPr>
          <p:spPr>
            <a:xfrm>
              <a:off x="2906490" y="3985962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1C495A7-8ABE-2F50-2E6A-FB8CC04FB184}"/>
                </a:ext>
              </a:extLst>
            </p:cNvPr>
            <p:cNvSpPr/>
            <p:nvPr/>
          </p:nvSpPr>
          <p:spPr>
            <a:xfrm>
              <a:off x="1508203" y="3974171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9BA665B-798D-2C49-56B4-7B4F5E5BCA0E}"/>
              </a:ext>
            </a:extLst>
          </p:cNvPr>
          <p:cNvGrpSpPr/>
          <p:nvPr/>
        </p:nvGrpSpPr>
        <p:grpSpPr>
          <a:xfrm>
            <a:off x="5697563" y="912320"/>
            <a:ext cx="1409266" cy="2258773"/>
            <a:chOff x="3298962" y="983029"/>
            <a:chExt cx="1409266" cy="225877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D1E3102-A0E8-6827-68D0-E9242E37E5CA}"/>
                </a:ext>
              </a:extLst>
            </p:cNvPr>
            <p:cNvSpPr/>
            <p:nvPr/>
          </p:nvSpPr>
          <p:spPr>
            <a:xfrm>
              <a:off x="3340564" y="1024631"/>
              <a:ext cx="1326063" cy="21755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E937058-E204-5549-0CA2-D11E2E8C481A}"/>
                </a:ext>
              </a:extLst>
            </p:cNvPr>
            <p:cNvSpPr/>
            <p:nvPr/>
          </p:nvSpPr>
          <p:spPr>
            <a:xfrm>
              <a:off x="3961993" y="98302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E523221-DA30-D4CF-49C7-9B5EDC98D046}"/>
                </a:ext>
              </a:extLst>
            </p:cNvPr>
            <p:cNvSpPr/>
            <p:nvPr/>
          </p:nvSpPr>
          <p:spPr>
            <a:xfrm>
              <a:off x="3961993" y="315859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46AA072-09F1-B1B1-D47D-835EC06E0AFA}"/>
                </a:ext>
              </a:extLst>
            </p:cNvPr>
            <p:cNvSpPr/>
            <p:nvPr/>
          </p:nvSpPr>
          <p:spPr>
            <a:xfrm>
              <a:off x="3298962" y="203637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F82A548-0E97-6152-D63F-C1A2B8CC3CAB}"/>
                </a:ext>
              </a:extLst>
            </p:cNvPr>
            <p:cNvSpPr/>
            <p:nvPr/>
          </p:nvSpPr>
          <p:spPr>
            <a:xfrm>
              <a:off x="4625025" y="2032418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9D3C8A7-B6E5-AE2F-469B-D8F4EC8EA005}"/>
                </a:ext>
              </a:extLst>
            </p:cNvPr>
            <p:cNvSpPr/>
            <p:nvPr/>
          </p:nvSpPr>
          <p:spPr>
            <a:xfrm>
              <a:off x="3397326" y="1486478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036565-281D-D76E-BCAC-88223D1001B6}"/>
                </a:ext>
              </a:extLst>
            </p:cNvPr>
            <p:cNvSpPr/>
            <p:nvPr/>
          </p:nvSpPr>
          <p:spPr>
            <a:xfrm>
              <a:off x="4536216" y="1486478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BF25CCF-CB21-44B5-D80D-A77EDD6C3F61}"/>
                </a:ext>
              </a:extLst>
            </p:cNvPr>
            <p:cNvSpPr/>
            <p:nvPr/>
          </p:nvSpPr>
          <p:spPr>
            <a:xfrm>
              <a:off x="3421027" y="2670627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AE953FD-1DE5-249F-94AE-0E9BDA88A28F}"/>
                </a:ext>
              </a:extLst>
            </p:cNvPr>
            <p:cNvSpPr/>
            <p:nvPr/>
          </p:nvSpPr>
          <p:spPr>
            <a:xfrm>
              <a:off x="4543456" y="268288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03BD08B-043C-9FAC-7F23-924E142DF896}"/>
              </a:ext>
            </a:extLst>
          </p:cNvPr>
          <p:cNvGrpSpPr/>
          <p:nvPr/>
        </p:nvGrpSpPr>
        <p:grpSpPr>
          <a:xfrm>
            <a:off x="7482812" y="1137100"/>
            <a:ext cx="1726012" cy="1726012"/>
            <a:chOff x="1167796" y="2197191"/>
            <a:chExt cx="2150214" cy="2150214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A14368-B465-B020-9A23-ED31B686DD7E}"/>
                </a:ext>
              </a:extLst>
            </p:cNvPr>
            <p:cNvSpPr/>
            <p:nvPr/>
          </p:nvSpPr>
          <p:spPr>
            <a:xfrm>
              <a:off x="1219622" y="2249017"/>
              <a:ext cx="2046562" cy="204656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03D386D-E742-BC48-D14D-D31ED1E1255C}"/>
                </a:ext>
              </a:extLst>
            </p:cNvPr>
            <p:cNvSpPr/>
            <p:nvPr/>
          </p:nvSpPr>
          <p:spPr>
            <a:xfrm>
              <a:off x="3214358" y="3220472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FAE59F9-E80D-943A-C92A-A09A351BF43A}"/>
                </a:ext>
              </a:extLst>
            </p:cNvPr>
            <p:cNvSpPr/>
            <p:nvPr/>
          </p:nvSpPr>
          <p:spPr>
            <a:xfrm>
              <a:off x="1167796" y="3220472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3055910-63A6-409E-2722-E22E6C373891}"/>
                </a:ext>
              </a:extLst>
            </p:cNvPr>
            <p:cNvSpPr/>
            <p:nvPr/>
          </p:nvSpPr>
          <p:spPr>
            <a:xfrm>
              <a:off x="2191077" y="2197191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4024951-7DDA-7AFB-E5EF-45C3B209BCB8}"/>
                </a:ext>
              </a:extLst>
            </p:cNvPr>
            <p:cNvSpPr/>
            <p:nvPr/>
          </p:nvSpPr>
          <p:spPr>
            <a:xfrm>
              <a:off x="2191077" y="4243753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0756FD8-32A8-EED3-7ED5-B7CE913FEF0B}"/>
                </a:ext>
              </a:extLst>
            </p:cNvPr>
            <p:cNvSpPr/>
            <p:nvPr/>
          </p:nvSpPr>
          <p:spPr>
            <a:xfrm>
              <a:off x="2897469" y="2494416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620C1EA-F0D1-6D8B-1EFF-0187555FA199}"/>
                </a:ext>
              </a:extLst>
            </p:cNvPr>
            <p:cNvSpPr/>
            <p:nvPr/>
          </p:nvSpPr>
          <p:spPr>
            <a:xfrm>
              <a:off x="1478675" y="2487725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D0E1088-1A23-7EDE-9848-60168F781198}"/>
                </a:ext>
              </a:extLst>
            </p:cNvPr>
            <p:cNvSpPr/>
            <p:nvPr/>
          </p:nvSpPr>
          <p:spPr>
            <a:xfrm>
              <a:off x="2906490" y="3985962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0329E9A-CA7D-B103-5A6D-0220C0C91459}"/>
                </a:ext>
              </a:extLst>
            </p:cNvPr>
            <p:cNvSpPr/>
            <p:nvPr/>
          </p:nvSpPr>
          <p:spPr>
            <a:xfrm>
              <a:off x="1508203" y="3974171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CDA9715-0232-7CDE-E147-E42274664342}"/>
              </a:ext>
            </a:extLst>
          </p:cNvPr>
          <p:cNvGrpSpPr/>
          <p:nvPr/>
        </p:nvGrpSpPr>
        <p:grpSpPr>
          <a:xfrm rot="5400000">
            <a:off x="9863259" y="870719"/>
            <a:ext cx="1409266" cy="2258773"/>
            <a:chOff x="3298962" y="983029"/>
            <a:chExt cx="1409266" cy="225877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5BB11BA-D3D0-4191-8704-B62347784686}"/>
                </a:ext>
              </a:extLst>
            </p:cNvPr>
            <p:cNvSpPr/>
            <p:nvPr/>
          </p:nvSpPr>
          <p:spPr>
            <a:xfrm>
              <a:off x="3340564" y="1024631"/>
              <a:ext cx="1326063" cy="21755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058CAF9-EE92-C9C8-5DEC-57282A4C000E}"/>
                </a:ext>
              </a:extLst>
            </p:cNvPr>
            <p:cNvSpPr/>
            <p:nvPr/>
          </p:nvSpPr>
          <p:spPr>
            <a:xfrm>
              <a:off x="3961993" y="98302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D5FD602-CCA0-E9AF-73F1-0513C53EC9E3}"/>
                </a:ext>
              </a:extLst>
            </p:cNvPr>
            <p:cNvSpPr/>
            <p:nvPr/>
          </p:nvSpPr>
          <p:spPr>
            <a:xfrm>
              <a:off x="3961993" y="315859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90BCA57-81D6-7304-9AC4-390B1F74A2D2}"/>
                </a:ext>
              </a:extLst>
            </p:cNvPr>
            <p:cNvSpPr/>
            <p:nvPr/>
          </p:nvSpPr>
          <p:spPr>
            <a:xfrm>
              <a:off x="3298962" y="203637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C87A314-9E75-9C57-7811-E4FAD4164FFD}"/>
                </a:ext>
              </a:extLst>
            </p:cNvPr>
            <p:cNvSpPr/>
            <p:nvPr/>
          </p:nvSpPr>
          <p:spPr>
            <a:xfrm>
              <a:off x="4625025" y="2032418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545F40B-D7B3-287D-0B3D-970AC16DF4A0}"/>
                </a:ext>
              </a:extLst>
            </p:cNvPr>
            <p:cNvSpPr/>
            <p:nvPr/>
          </p:nvSpPr>
          <p:spPr>
            <a:xfrm>
              <a:off x="3397326" y="1486478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0750F1F-16AE-4DDC-3550-106106DB3DFA}"/>
                </a:ext>
              </a:extLst>
            </p:cNvPr>
            <p:cNvSpPr/>
            <p:nvPr/>
          </p:nvSpPr>
          <p:spPr>
            <a:xfrm>
              <a:off x="4536216" y="1486478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6D4E040-7A1D-65D4-F96D-5765B383AE2C}"/>
                </a:ext>
              </a:extLst>
            </p:cNvPr>
            <p:cNvSpPr/>
            <p:nvPr/>
          </p:nvSpPr>
          <p:spPr>
            <a:xfrm>
              <a:off x="3421027" y="2670627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D4779BB-5372-BFB3-DD74-719D1FF59D12}"/>
                </a:ext>
              </a:extLst>
            </p:cNvPr>
            <p:cNvSpPr/>
            <p:nvPr/>
          </p:nvSpPr>
          <p:spPr>
            <a:xfrm>
              <a:off x="4543456" y="268288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DED1675-BF93-542E-75BA-083FC7689500}"/>
              </a:ext>
            </a:extLst>
          </p:cNvPr>
          <p:cNvGrpSpPr/>
          <p:nvPr/>
        </p:nvGrpSpPr>
        <p:grpSpPr>
          <a:xfrm>
            <a:off x="3604764" y="3724116"/>
            <a:ext cx="1726012" cy="1726012"/>
            <a:chOff x="1167796" y="2197191"/>
            <a:chExt cx="2150214" cy="2150214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CD60F4C-3E1C-7539-7940-B0C36B39A8AC}"/>
                </a:ext>
              </a:extLst>
            </p:cNvPr>
            <p:cNvSpPr/>
            <p:nvPr/>
          </p:nvSpPr>
          <p:spPr>
            <a:xfrm>
              <a:off x="1219622" y="2249017"/>
              <a:ext cx="2046562" cy="204656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A405D7F-AE56-A49D-5DCB-3F7F46C84936}"/>
                </a:ext>
              </a:extLst>
            </p:cNvPr>
            <p:cNvSpPr/>
            <p:nvPr/>
          </p:nvSpPr>
          <p:spPr>
            <a:xfrm>
              <a:off x="3214358" y="3220472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34D25CF-781D-5E26-4C95-9F511497EB8E}"/>
                </a:ext>
              </a:extLst>
            </p:cNvPr>
            <p:cNvSpPr/>
            <p:nvPr/>
          </p:nvSpPr>
          <p:spPr>
            <a:xfrm>
              <a:off x="1167796" y="3220472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B3136FA-EE4D-B7BE-EC77-08D116F20A5F}"/>
                </a:ext>
              </a:extLst>
            </p:cNvPr>
            <p:cNvSpPr/>
            <p:nvPr/>
          </p:nvSpPr>
          <p:spPr>
            <a:xfrm>
              <a:off x="2191077" y="2197191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A3D487A-1908-BFC3-FAF9-1D2D36126BBE}"/>
                </a:ext>
              </a:extLst>
            </p:cNvPr>
            <p:cNvSpPr/>
            <p:nvPr/>
          </p:nvSpPr>
          <p:spPr>
            <a:xfrm>
              <a:off x="2191077" y="4243753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DF0215F-44BB-9E0E-D215-87951B05D194}"/>
                </a:ext>
              </a:extLst>
            </p:cNvPr>
            <p:cNvSpPr/>
            <p:nvPr/>
          </p:nvSpPr>
          <p:spPr>
            <a:xfrm>
              <a:off x="2897469" y="2494416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EBD3E3A-AC03-1F39-2582-8F8725367FAB}"/>
                </a:ext>
              </a:extLst>
            </p:cNvPr>
            <p:cNvSpPr/>
            <p:nvPr/>
          </p:nvSpPr>
          <p:spPr>
            <a:xfrm>
              <a:off x="1478675" y="2487725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FA0C52B-4CDE-2A48-A87F-D30393F14908}"/>
                </a:ext>
              </a:extLst>
            </p:cNvPr>
            <p:cNvSpPr/>
            <p:nvPr/>
          </p:nvSpPr>
          <p:spPr>
            <a:xfrm>
              <a:off x="2906490" y="3985962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DC4F2B2-485A-AAE1-FCE1-A022A275D8E5}"/>
                </a:ext>
              </a:extLst>
            </p:cNvPr>
            <p:cNvSpPr/>
            <p:nvPr/>
          </p:nvSpPr>
          <p:spPr>
            <a:xfrm>
              <a:off x="1508203" y="3974171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6D7E5EB-859B-87AA-59AC-08C0EE5107ED}"/>
              </a:ext>
            </a:extLst>
          </p:cNvPr>
          <p:cNvGrpSpPr/>
          <p:nvPr/>
        </p:nvGrpSpPr>
        <p:grpSpPr>
          <a:xfrm rot="2700000">
            <a:off x="5706757" y="3459388"/>
            <a:ext cx="1409266" cy="2258773"/>
            <a:chOff x="3298962" y="983029"/>
            <a:chExt cx="1409266" cy="2258773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F3DA4660-99FF-89BE-54B4-ED97BA024615}"/>
                </a:ext>
              </a:extLst>
            </p:cNvPr>
            <p:cNvSpPr/>
            <p:nvPr/>
          </p:nvSpPr>
          <p:spPr>
            <a:xfrm>
              <a:off x="3340564" y="1024631"/>
              <a:ext cx="1326063" cy="21755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37B1BD9-DF42-0ACE-FCCA-5030069CF62D}"/>
                </a:ext>
              </a:extLst>
            </p:cNvPr>
            <p:cNvSpPr/>
            <p:nvPr/>
          </p:nvSpPr>
          <p:spPr>
            <a:xfrm>
              <a:off x="3961993" y="98302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8B7641C-E4BA-62D4-C14E-AA7506BE7D88}"/>
                </a:ext>
              </a:extLst>
            </p:cNvPr>
            <p:cNvSpPr/>
            <p:nvPr/>
          </p:nvSpPr>
          <p:spPr>
            <a:xfrm>
              <a:off x="3961993" y="315859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00D9EA6-FE4E-2100-BE8F-C546243567DE}"/>
                </a:ext>
              </a:extLst>
            </p:cNvPr>
            <p:cNvSpPr/>
            <p:nvPr/>
          </p:nvSpPr>
          <p:spPr>
            <a:xfrm>
              <a:off x="3298962" y="203637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8D38F2C-7838-9DFE-464F-2B484F094A50}"/>
                </a:ext>
              </a:extLst>
            </p:cNvPr>
            <p:cNvSpPr/>
            <p:nvPr/>
          </p:nvSpPr>
          <p:spPr>
            <a:xfrm>
              <a:off x="4625025" y="2032418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616670E-B212-9ABC-AF94-DD6419685BAE}"/>
                </a:ext>
              </a:extLst>
            </p:cNvPr>
            <p:cNvSpPr/>
            <p:nvPr/>
          </p:nvSpPr>
          <p:spPr>
            <a:xfrm>
              <a:off x="3397326" y="1486478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B7884BB-8496-8233-B4AE-AF04B5F98F1A}"/>
                </a:ext>
              </a:extLst>
            </p:cNvPr>
            <p:cNvSpPr/>
            <p:nvPr/>
          </p:nvSpPr>
          <p:spPr>
            <a:xfrm>
              <a:off x="4536216" y="1486478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E56EE4B-6B50-1613-8430-7E86B761D90E}"/>
                </a:ext>
              </a:extLst>
            </p:cNvPr>
            <p:cNvSpPr/>
            <p:nvPr/>
          </p:nvSpPr>
          <p:spPr>
            <a:xfrm>
              <a:off x="3421027" y="2670627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455DD68-A96A-89F1-A596-F81054C61683}"/>
                </a:ext>
              </a:extLst>
            </p:cNvPr>
            <p:cNvSpPr/>
            <p:nvPr/>
          </p:nvSpPr>
          <p:spPr>
            <a:xfrm>
              <a:off x="4543456" y="268288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29E6613-A48F-D783-614E-B5D7C697467B}"/>
              </a:ext>
            </a:extLst>
          </p:cNvPr>
          <p:cNvGrpSpPr/>
          <p:nvPr/>
        </p:nvGrpSpPr>
        <p:grpSpPr>
          <a:xfrm>
            <a:off x="7492006" y="3684168"/>
            <a:ext cx="1726012" cy="1726012"/>
            <a:chOff x="1167796" y="2197191"/>
            <a:chExt cx="2150214" cy="2150214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EA29530-CAC8-C338-6DC9-A5E4562E2652}"/>
                </a:ext>
              </a:extLst>
            </p:cNvPr>
            <p:cNvSpPr/>
            <p:nvPr/>
          </p:nvSpPr>
          <p:spPr>
            <a:xfrm>
              <a:off x="1219622" y="2249017"/>
              <a:ext cx="2046562" cy="204656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AB7115C-10B9-F4C9-020E-92AECE6CEABE}"/>
                </a:ext>
              </a:extLst>
            </p:cNvPr>
            <p:cNvSpPr/>
            <p:nvPr/>
          </p:nvSpPr>
          <p:spPr>
            <a:xfrm>
              <a:off x="3214358" y="3220472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E80ABCA-5F1F-18CC-2675-74D5FC8BFD20}"/>
                </a:ext>
              </a:extLst>
            </p:cNvPr>
            <p:cNvSpPr/>
            <p:nvPr/>
          </p:nvSpPr>
          <p:spPr>
            <a:xfrm>
              <a:off x="1167796" y="3220472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BC01A06-2B69-0B76-C7E2-FA6CCD8CFD40}"/>
                </a:ext>
              </a:extLst>
            </p:cNvPr>
            <p:cNvSpPr/>
            <p:nvPr/>
          </p:nvSpPr>
          <p:spPr>
            <a:xfrm>
              <a:off x="2191077" y="2197191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7D41C0C-F057-28B3-C165-FA430F55FA74}"/>
                </a:ext>
              </a:extLst>
            </p:cNvPr>
            <p:cNvSpPr/>
            <p:nvPr/>
          </p:nvSpPr>
          <p:spPr>
            <a:xfrm>
              <a:off x="2191077" y="4243753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FA26AE1D-6DD5-EFB5-6D59-26AD5B962E75}"/>
                </a:ext>
              </a:extLst>
            </p:cNvPr>
            <p:cNvSpPr/>
            <p:nvPr/>
          </p:nvSpPr>
          <p:spPr>
            <a:xfrm>
              <a:off x="2897469" y="2494416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9B093AB-431F-F786-A1B8-0C08E6B57723}"/>
                </a:ext>
              </a:extLst>
            </p:cNvPr>
            <p:cNvSpPr/>
            <p:nvPr/>
          </p:nvSpPr>
          <p:spPr>
            <a:xfrm>
              <a:off x="1478675" y="2487725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5F2A0E43-2092-CE7E-59BB-378A2312A995}"/>
                </a:ext>
              </a:extLst>
            </p:cNvPr>
            <p:cNvSpPr/>
            <p:nvPr/>
          </p:nvSpPr>
          <p:spPr>
            <a:xfrm>
              <a:off x="2906490" y="3985962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E949BFA1-FE6B-F988-509F-FED9ADB70C15}"/>
                </a:ext>
              </a:extLst>
            </p:cNvPr>
            <p:cNvSpPr/>
            <p:nvPr/>
          </p:nvSpPr>
          <p:spPr>
            <a:xfrm>
              <a:off x="1508203" y="3974171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01A2494-0C75-B0A6-E9C4-066DB47EB1F0}"/>
              </a:ext>
            </a:extLst>
          </p:cNvPr>
          <p:cNvGrpSpPr/>
          <p:nvPr/>
        </p:nvGrpSpPr>
        <p:grpSpPr>
          <a:xfrm rot="8100000">
            <a:off x="9872453" y="3417787"/>
            <a:ext cx="1409266" cy="2258773"/>
            <a:chOff x="3298962" y="983029"/>
            <a:chExt cx="1409266" cy="2258773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028FAFA-687A-8007-ED59-72DE0BDDA034}"/>
                </a:ext>
              </a:extLst>
            </p:cNvPr>
            <p:cNvSpPr/>
            <p:nvPr/>
          </p:nvSpPr>
          <p:spPr>
            <a:xfrm>
              <a:off x="3340564" y="1024631"/>
              <a:ext cx="1326063" cy="21755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77949BE-CD61-24AF-F47D-BB74EF65DD21}"/>
                </a:ext>
              </a:extLst>
            </p:cNvPr>
            <p:cNvSpPr/>
            <p:nvPr/>
          </p:nvSpPr>
          <p:spPr>
            <a:xfrm>
              <a:off x="3961993" y="98302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67B96A1-93D9-99A7-72D1-92B9D4BE528C}"/>
                </a:ext>
              </a:extLst>
            </p:cNvPr>
            <p:cNvSpPr/>
            <p:nvPr/>
          </p:nvSpPr>
          <p:spPr>
            <a:xfrm>
              <a:off x="3961993" y="315859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C1078A4-FEEA-5D5D-BF0D-B8DBCBD6241D}"/>
                </a:ext>
              </a:extLst>
            </p:cNvPr>
            <p:cNvSpPr/>
            <p:nvPr/>
          </p:nvSpPr>
          <p:spPr>
            <a:xfrm>
              <a:off x="3298962" y="203637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E53FBBA5-58A7-586A-0C8D-EB8018D789FD}"/>
                </a:ext>
              </a:extLst>
            </p:cNvPr>
            <p:cNvSpPr/>
            <p:nvPr/>
          </p:nvSpPr>
          <p:spPr>
            <a:xfrm>
              <a:off x="4625025" y="2032418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BFB883EA-83DF-5DA1-A806-53A85F101EAE}"/>
                </a:ext>
              </a:extLst>
            </p:cNvPr>
            <p:cNvSpPr/>
            <p:nvPr/>
          </p:nvSpPr>
          <p:spPr>
            <a:xfrm>
              <a:off x="3397326" y="1486478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ADAEC63-872B-47FF-2A68-9381A2A92C7A}"/>
                </a:ext>
              </a:extLst>
            </p:cNvPr>
            <p:cNvSpPr/>
            <p:nvPr/>
          </p:nvSpPr>
          <p:spPr>
            <a:xfrm>
              <a:off x="4536216" y="1486478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E34C386-1F8C-85E2-279D-1928401A96ED}"/>
                </a:ext>
              </a:extLst>
            </p:cNvPr>
            <p:cNvSpPr/>
            <p:nvPr/>
          </p:nvSpPr>
          <p:spPr>
            <a:xfrm>
              <a:off x="3421027" y="2670627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E6413639-BA3D-231E-F09E-4E5C3E51F8E2}"/>
                </a:ext>
              </a:extLst>
            </p:cNvPr>
            <p:cNvSpPr/>
            <p:nvPr/>
          </p:nvSpPr>
          <p:spPr>
            <a:xfrm>
              <a:off x="4543456" y="268288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746D6EE-1E24-C1F4-B2A5-9374013315DE}"/>
              </a:ext>
            </a:extLst>
          </p:cNvPr>
          <p:cNvCxnSpPr>
            <a:cxnSpLocks/>
          </p:cNvCxnSpPr>
          <p:nvPr/>
        </p:nvCxnSpPr>
        <p:spPr>
          <a:xfrm>
            <a:off x="3615856" y="3314524"/>
            <a:ext cx="819924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8BBB286-E4A3-CAA7-3C30-92A30250A014}"/>
                  </a:ext>
                </a:extLst>
              </p:cNvPr>
              <p:cNvSpPr txBox="1"/>
              <p:nvPr/>
            </p:nvSpPr>
            <p:spPr>
              <a:xfrm>
                <a:off x="3372763" y="3124493"/>
                <a:ext cx="2014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8BBB286-E4A3-CAA7-3C30-92A30250A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763" y="3124493"/>
                <a:ext cx="201492" cy="369332"/>
              </a:xfrm>
              <a:prstGeom prst="rect">
                <a:avLst/>
              </a:prstGeom>
              <a:blipFill>
                <a:blip r:embed="rId2"/>
                <a:stretch>
                  <a:fillRect r="-303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Left Brace 177">
            <a:extLst>
              <a:ext uri="{FF2B5EF4-FFF2-40B4-BE49-F238E27FC236}">
                <a16:creationId xmlns:a16="http://schemas.microsoft.com/office/drawing/2014/main" id="{8B265324-B777-1CFD-82D8-A3AAA87F8092}"/>
              </a:ext>
            </a:extLst>
          </p:cNvPr>
          <p:cNvSpPr/>
          <p:nvPr/>
        </p:nvSpPr>
        <p:spPr>
          <a:xfrm>
            <a:off x="2971271" y="953921"/>
            <a:ext cx="181601" cy="217557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Left Brace 178">
            <a:extLst>
              <a:ext uri="{FF2B5EF4-FFF2-40B4-BE49-F238E27FC236}">
                <a16:creationId xmlns:a16="http://schemas.microsoft.com/office/drawing/2014/main" id="{EF635819-5DC5-2F2C-8EE1-18D3FFA238CA}"/>
              </a:ext>
            </a:extLst>
          </p:cNvPr>
          <p:cNvSpPr/>
          <p:nvPr/>
        </p:nvSpPr>
        <p:spPr>
          <a:xfrm>
            <a:off x="2972553" y="3532129"/>
            <a:ext cx="181601" cy="217557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AA859EF4-6EF7-96DE-F525-C407A6FF0A11}"/>
                  </a:ext>
                </a:extLst>
              </p:cNvPr>
              <p:cNvSpPr txBox="1"/>
              <p:nvPr/>
            </p:nvSpPr>
            <p:spPr>
              <a:xfrm>
                <a:off x="1191845" y="1870776"/>
                <a:ext cx="18702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latin typeface="Avenir Book" panose="02000503020000020003" pitchFamily="2" charset="0"/>
                  </a:rPr>
                  <a:t>Plus polarization,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AA859EF4-6EF7-96DE-F525-C407A6FF0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845" y="1870776"/>
                <a:ext cx="1870226" cy="338554"/>
              </a:xfrm>
              <a:prstGeom prst="rect">
                <a:avLst/>
              </a:prstGeom>
              <a:blipFill>
                <a:blip r:embed="rId3"/>
                <a:stretch>
                  <a:fillRect l="-1961" t="-3636" b="-2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AA668CE-22DA-F45D-8317-5C783407A7DA}"/>
                  </a:ext>
                </a:extLst>
              </p:cNvPr>
              <p:cNvSpPr txBox="1"/>
              <p:nvPr/>
            </p:nvSpPr>
            <p:spPr>
              <a:xfrm>
                <a:off x="1053923" y="4450637"/>
                <a:ext cx="19546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latin typeface="Avenir Book" panose="02000503020000020003" pitchFamily="2" charset="0"/>
                  </a:rPr>
                  <a:t>Cross polarization,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AA668CE-22DA-F45D-8317-5C783407A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23" y="4450637"/>
                <a:ext cx="1954654" cy="338554"/>
              </a:xfrm>
              <a:prstGeom prst="rect">
                <a:avLst/>
              </a:prstGeom>
              <a:blipFill>
                <a:blip r:embed="rId4"/>
                <a:stretch>
                  <a:fillRect l="-1869" t="-3571" b="-232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88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B0D3567-EA70-A1BC-D808-CFA9D080FA7C}"/>
              </a:ext>
            </a:extLst>
          </p:cNvPr>
          <p:cNvGrpSpPr/>
          <p:nvPr/>
        </p:nvGrpSpPr>
        <p:grpSpPr>
          <a:xfrm rot="16200000">
            <a:off x="3267237" y="2490889"/>
            <a:ext cx="309" cy="2299084"/>
            <a:chOff x="4171845" y="1741275"/>
            <a:chExt cx="309" cy="2299084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C332960-8B0F-B802-85A7-91A9178ACC12}"/>
                </a:ext>
              </a:extLst>
            </p:cNvPr>
            <p:cNvCxnSpPr>
              <a:cxnSpLocks/>
            </p:cNvCxnSpPr>
            <p:nvPr/>
          </p:nvCxnSpPr>
          <p:spPr>
            <a:xfrm>
              <a:off x="4171845" y="1741275"/>
              <a:ext cx="0" cy="123380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9414269-F4D9-8707-3997-D85C3A181691}"/>
                </a:ext>
              </a:extLst>
            </p:cNvPr>
            <p:cNvCxnSpPr>
              <a:cxnSpLocks/>
            </p:cNvCxnSpPr>
            <p:nvPr/>
          </p:nvCxnSpPr>
          <p:spPr>
            <a:xfrm>
              <a:off x="4172154" y="2890816"/>
              <a:ext cx="0" cy="114954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9B924D-CE83-9FE2-FE95-33C70BD7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98270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How do we detect gravitational waves?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80314B-8294-7794-295C-B9A0C1249921}"/>
              </a:ext>
            </a:extLst>
          </p:cNvPr>
          <p:cNvSpPr/>
          <p:nvPr/>
        </p:nvSpPr>
        <p:spPr>
          <a:xfrm>
            <a:off x="1615629" y="3458331"/>
            <a:ext cx="508573" cy="363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4D6129-36B2-FE59-65E3-96631D4F3BA5}"/>
              </a:ext>
            </a:extLst>
          </p:cNvPr>
          <p:cNvCxnSpPr>
            <a:cxnSpLocks/>
          </p:cNvCxnSpPr>
          <p:nvPr/>
        </p:nvCxnSpPr>
        <p:spPr>
          <a:xfrm>
            <a:off x="4047962" y="1328543"/>
            <a:ext cx="616993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EBB34E-7A34-D127-9966-2ECEA51F6B4C}"/>
              </a:ext>
            </a:extLst>
          </p:cNvPr>
          <p:cNvCxnSpPr>
            <a:cxnSpLocks/>
          </p:cNvCxnSpPr>
          <p:nvPr/>
        </p:nvCxnSpPr>
        <p:spPr>
          <a:xfrm>
            <a:off x="4047962" y="3055100"/>
            <a:ext cx="616993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11ED26-50AA-A510-D646-FB4D45BC9FD3}"/>
              </a:ext>
            </a:extLst>
          </p:cNvPr>
          <p:cNvCxnSpPr>
            <a:cxnSpLocks/>
          </p:cNvCxnSpPr>
          <p:nvPr/>
        </p:nvCxnSpPr>
        <p:spPr>
          <a:xfrm rot="5400000">
            <a:off x="6330863" y="3705196"/>
            <a:ext cx="616993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089F08-1C6E-C17E-78BB-EF4AD869C96A}"/>
              </a:ext>
            </a:extLst>
          </p:cNvPr>
          <p:cNvCxnSpPr>
            <a:cxnSpLocks/>
          </p:cNvCxnSpPr>
          <p:nvPr/>
        </p:nvCxnSpPr>
        <p:spPr>
          <a:xfrm rot="5400000">
            <a:off x="4604306" y="3705196"/>
            <a:ext cx="616993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35DFBC-6CAF-AA74-4ECE-77C68FAF70CC}"/>
              </a:ext>
            </a:extLst>
          </p:cNvPr>
          <p:cNvCxnSpPr>
            <a:cxnSpLocks/>
          </p:cNvCxnSpPr>
          <p:nvPr/>
        </p:nvCxnSpPr>
        <p:spPr>
          <a:xfrm>
            <a:off x="4423944" y="3840989"/>
            <a:ext cx="0" cy="475039"/>
          </a:xfrm>
          <a:prstGeom prst="straightConnector1">
            <a:avLst/>
          </a:prstGeom>
          <a:ln w="63500">
            <a:solidFill>
              <a:srgbClr val="BB136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AC1C7E0-47CF-5F64-D10D-2206AD112022}"/>
              </a:ext>
            </a:extLst>
          </p:cNvPr>
          <p:cNvSpPr/>
          <p:nvPr/>
        </p:nvSpPr>
        <p:spPr>
          <a:xfrm>
            <a:off x="4225254" y="5255390"/>
            <a:ext cx="272699" cy="2726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53ABC2-8FE0-1F31-BEC7-41892A110B54}"/>
              </a:ext>
            </a:extLst>
          </p:cNvPr>
          <p:cNvSpPr/>
          <p:nvPr/>
        </p:nvSpPr>
        <p:spPr>
          <a:xfrm>
            <a:off x="4131734" y="5162160"/>
            <a:ext cx="459740" cy="459740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2D057056-3677-CB97-484F-FDE0DDA74A0D}"/>
              </a:ext>
            </a:extLst>
          </p:cNvPr>
          <p:cNvSpPr txBox="1">
            <a:spLocks/>
          </p:cNvSpPr>
          <p:nvPr/>
        </p:nvSpPr>
        <p:spPr>
          <a:xfrm>
            <a:off x="2679075" y="3942201"/>
            <a:ext cx="1607771" cy="3443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Beam Splitter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96E5F04F-259D-868B-02B9-626000CB3CEF}"/>
              </a:ext>
            </a:extLst>
          </p:cNvPr>
          <p:cNvSpPr txBox="1">
            <a:spLocks/>
          </p:cNvSpPr>
          <p:nvPr/>
        </p:nvSpPr>
        <p:spPr>
          <a:xfrm>
            <a:off x="2745213" y="4687697"/>
            <a:ext cx="2310441" cy="4046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Photodetector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B2CEDF0E-65A7-9BB3-CE92-295F1B3203F6}"/>
              </a:ext>
            </a:extLst>
          </p:cNvPr>
          <p:cNvSpPr txBox="1">
            <a:spLocks/>
          </p:cNvSpPr>
          <p:nvPr/>
        </p:nvSpPr>
        <p:spPr>
          <a:xfrm>
            <a:off x="4679078" y="1184248"/>
            <a:ext cx="1217521" cy="3119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End mirror 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374C9FD4-5C24-C588-37DD-BDC8E26975F8}"/>
              </a:ext>
            </a:extLst>
          </p:cNvPr>
          <p:cNvSpPr txBox="1">
            <a:spLocks/>
          </p:cNvSpPr>
          <p:nvPr/>
        </p:nvSpPr>
        <p:spPr>
          <a:xfrm>
            <a:off x="6703757" y="3556945"/>
            <a:ext cx="1217521" cy="3119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End mirror 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120F15E5-0F04-14E6-A9A7-7158FE2EBA22}"/>
              </a:ext>
            </a:extLst>
          </p:cNvPr>
          <p:cNvSpPr txBox="1">
            <a:spLocks/>
          </p:cNvSpPr>
          <p:nvPr/>
        </p:nvSpPr>
        <p:spPr>
          <a:xfrm>
            <a:off x="4661509" y="2921648"/>
            <a:ext cx="1466318" cy="3119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Input mirror 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FDBA47E7-29E6-D370-F95C-B8E81CEE19C7}"/>
              </a:ext>
            </a:extLst>
          </p:cNvPr>
          <p:cNvSpPr txBox="1">
            <a:spLocks/>
          </p:cNvSpPr>
          <p:nvPr/>
        </p:nvSpPr>
        <p:spPr>
          <a:xfrm>
            <a:off x="4930047" y="3815609"/>
            <a:ext cx="1466318" cy="3119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Input mirror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7DA29D-D68B-25BF-E49D-765C6D4FC6DE}"/>
              </a:ext>
            </a:extLst>
          </p:cNvPr>
          <p:cNvGrpSpPr/>
          <p:nvPr/>
        </p:nvGrpSpPr>
        <p:grpSpPr>
          <a:xfrm>
            <a:off x="5769930" y="5556736"/>
            <a:ext cx="1252870" cy="556415"/>
            <a:chOff x="691527" y="3991936"/>
            <a:chExt cx="1697476" cy="75387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0E25FA1-5AE4-873C-B4DB-9A8F90F45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527" y="4417522"/>
              <a:ext cx="63230" cy="1337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F399689-91BE-14D7-CFA9-3F472B487B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758" y="4417522"/>
              <a:ext cx="63230" cy="2067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2D63EBD-F019-DCA6-0A98-9D731023C091}"/>
                </a:ext>
              </a:extLst>
            </p:cNvPr>
            <p:cNvCxnSpPr/>
            <p:nvPr/>
          </p:nvCxnSpPr>
          <p:spPr>
            <a:xfrm flipV="1">
              <a:off x="825281" y="4259470"/>
              <a:ext cx="111868" cy="3647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5D4CBBF-A6B8-1341-650D-2E9814D6E4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7150" y="4259470"/>
              <a:ext cx="70524" cy="1823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: Shape 19">
              <a:extLst>
                <a:ext uri="{FF2B5EF4-FFF2-40B4-BE49-F238E27FC236}">
                  <a16:creationId xmlns:a16="http://schemas.microsoft.com/office/drawing/2014/main" id="{2564C904-6BFF-18B2-30B7-CF954E707E28}"/>
                </a:ext>
              </a:extLst>
            </p:cNvPr>
            <p:cNvSpPr/>
            <p:nvPr/>
          </p:nvSpPr>
          <p:spPr>
            <a:xfrm>
              <a:off x="1007675" y="3991936"/>
              <a:ext cx="803921" cy="753870"/>
            </a:xfrm>
            <a:custGeom>
              <a:avLst/>
              <a:gdLst>
                <a:gd name="connsiteX0" fmla="*/ 0 w 4202348"/>
                <a:gd name="connsiteY0" fmla="*/ 1128574 h 1906860"/>
                <a:gd name="connsiteX1" fmla="*/ 1037617 w 4202348"/>
                <a:gd name="connsiteY1" fmla="*/ 84472 h 1906860"/>
                <a:gd name="connsiteX2" fmla="*/ 1977957 w 4202348"/>
                <a:gd name="connsiteY2" fmla="*/ 1906787 h 1906860"/>
                <a:gd name="connsiteX3" fmla="*/ 2872902 w 4202348"/>
                <a:gd name="connsiteY3" fmla="*/ 6651 h 1906860"/>
                <a:gd name="connsiteX4" fmla="*/ 4202348 w 4202348"/>
                <a:gd name="connsiteY4" fmla="*/ 1277732 h 190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2348" h="1906860">
                  <a:moveTo>
                    <a:pt x="0" y="1128574"/>
                  </a:moveTo>
                  <a:cubicBezTo>
                    <a:pt x="353979" y="541672"/>
                    <a:pt x="707958" y="-45230"/>
                    <a:pt x="1037617" y="84472"/>
                  </a:cubicBezTo>
                  <a:cubicBezTo>
                    <a:pt x="1367276" y="214174"/>
                    <a:pt x="1672076" y="1919757"/>
                    <a:pt x="1977957" y="1906787"/>
                  </a:cubicBezTo>
                  <a:cubicBezTo>
                    <a:pt x="2283838" y="1893817"/>
                    <a:pt x="2502170" y="111493"/>
                    <a:pt x="2872902" y="6651"/>
                  </a:cubicBezTo>
                  <a:cubicBezTo>
                    <a:pt x="3243634" y="-98192"/>
                    <a:pt x="3971046" y="1068047"/>
                    <a:pt x="4202348" y="1277732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75D99EF-D08F-9560-AB51-72652BE646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1595" y="4350667"/>
              <a:ext cx="70524" cy="1349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FC1A0DF-7FF6-FA38-15C4-941E206B8A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119" y="4350666"/>
              <a:ext cx="176144" cy="2735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FB65F9-7667-5E9C-E57D-101BAF65E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8264" y="4457106"/>
              <a:ext cx="69477" cy="167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975BBDD-A1D7-7B36-E87D-8BD049B28E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7742" y="4457108"/>
              <a:ext cx="106667" cy="1563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5B1682-2682-9014-CE36-B9D3DD4158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2310" y="4384350"/>
              <a:ext cx="156693" cy="23990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Left Brace 53">
            <a:extLst>
              <a:ext uri="{FF2B5EF4-FFF2-40B4-BE49-F238E27FC236}">
                <a16:creationId xmlns:a16="http://schemas.microsoft.com/office/drawing/2014/main" id="{3FD294E7-C541-2BDA-5FFF-2D567574C84A}"/>
              </a:ext>
            </a:extLst>
          </p:cNvPr>
          <p:cNvSpPr/>
          <p:nvPr/>
        </p:nvSpPr>
        <p:spPr>
          <a:xfrm>
            <a:off x="4679078" y="5107358"/>
            <a:ext cx="351515" cy="595953"/>
          </a:xfrm>
          <a:prstGeom prst="lef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29B0FD-D1DD-6D01-E623-81B1E1A97B16}"/>
              </a:ext>
            </a:extLst>
          </p:cNvPr>
          <p:cNvSpPr/>
          <p:nvPr/>
        </p:nvSpPr>
        <p:spPr>
          <a:xfrm rot="18900000">
            <a:off x="3785864" y="3623881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D71FFE5-FD45-FF59-3DB5-731DDCF7BD63}"/>
              </a:ext>
            </a:extLst>
          </p:cNvPr>
          <p:cNvSpPr/>
          <p:nvPr/>
        </p:nvSpPr>
        <p:spPr>
          <a:xfrm>
            <a:off x="3793559" y="2831476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DE4F20-D202-43BC-EBFA-4050331876E9}"/>
              </a:ext>
            </a:extLst>
          </p:cNvPr>
          <p:cNvSpPr/>
          <p:nvPr/>
        </p:nvSpPr>
        <p:spPr>
          <a:xfrm rot="5400000">
            <a:off x="4876243" y="3623881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0151B8C-EBF4-9C4B-B7CC-F50B047039DE}"/>
              </a:ext>
            </a:extLst>
          </p:cNvPr>
          <p:cNvGrpSpPr/>
          <p:nvPr/>
        </p:nvGrpSpPr>
        <p:grpSpPr>
          <a:xfrm rot="16200000">
            <a:off x="5521862" y="2490800"/>
            <a:ext cx="309" cy="2299084"/>
            <a:chOff x="4171845" y="1741275"/>
            <a:chExt cx="309" cy="2299084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77272C3-83BA-D634-25CD-9C5BC2CB58FF}"/>
                </a:ext>
              </a:extLst>
            </p:cNvPr>
            <p:cNvCxnSpPr>
              <a:cxnSpLocks/>
            </p:cNvCxnSpPr>
            <p:nvPr/>
          </p:nvCxnSpPr>
          <p:spPr>
            <a:xfrm>
              <a:off x="4171845" y="1741275"/>
              <a:ext cx="0" cy="123380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50B1FDA-62FD-2B05-B6DC-7740F5DD75F0}"/>
                </a:ext>
              </a:extLst>
            </p:cNvPr>
            <p:cNvCxnSpPr>
              <a:cxnSpLocks/>
            </p:cNvCxnSpPr>
            <p:nvPr/>
          </p:nvCxnSpPr>
          <p:spPr>
            <a:xfrm>
              <a:off x="4172154" y="2890816"/>
              <a:ext cx="0" cy="114954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3356E3DA-1DD0-4FCD-2697-91D1755A9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48" y="1836877"/>
            <a:ext cx="3811122" cy="32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1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750EED6-DFE5-3D87-0330-7B49489D4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9872" y="3571488"/>
            <a:ext cx="1017146" cy="1017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577AAC-06F0-2A8D-58E2-BAB538BFB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050" y="1157162"/>
            <a:ext cx="9105900" cy="4722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E38D02-0FC6-9732-FD06-655BF4283FA7}"/>
              </a:ext>
            </a:extLst>
          </p:cNvPr>
          <p:cNvCxnSpPr>
            <a:cxnSpLocks/>
          </p:cNvCxnSpPr>
          <p:nvPr/>
        </p:nvCxnSpPr>
        <p:spPr>
          <a:xfrm flipV="1">
            <a:off x="2715666" y="3369246"/>
            <a:ext cx="719328" cy="21435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CFABC9-7F97-9326-ECE0-36CD4E13C9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67514" y="3606744"/>
            <a:ext cx="719328" cy="21435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F40954-F01B-484E-674E-BD90A645BABD}"/>
              </a:ext>
            </a:extLst>
          </p:cNvPr>
          <p:cNvCxnSpPr>
            <a:cxnSpLocks/>
          </p:cNvCxnSpPr>
          <p:nvPr/>
        </p:nvCxnSpPr>
        <p:spPr>
          <a:xfrm rot="3540000" flipV="1">
            <a:off x="2114564" y="2633966"/>
            <a:ext cx="719328" cy="21435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5FE1E8-C534-CAF6-E402-BBCE2B5874D6}"/>
              </a:ext>
            </a:extLst>
          </p:cNvPr>
          <p:cNvCxnSpPr>
            <a:cxnSpLocks/>
          </p:cNvCxnSpPr>
          <p:nvPr/>
        </p:nvCxnSpPr>
        <p:spPr>
          <a:xfrm rot="8940000" flipV="1">
            <a:off x="2114564" y="3159703"/>
            <a:ext cx="719328" cy="21435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FFA161-B026-1333-B24E-E6DA6608856A}"/>
              </a:ext>
            </a:extLst>
          </p:cNvPr>
          <p:cNvCxnSpPr>
            <a:cxnSpLocks/>
          </p:cNvCxnSpPr>
          <p:nvPr/>
        </p:nvCxnSpPr>
        <p:spPr>
          <a:xfrm rot="1980000" flipV="1">
            <a:off x="5600445" y="2856344"/>
            <a:ext cx="540000" cy="21435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31032E-2A90-216E-A41A-88310E0630AD}"/>
              </a:ext>
            </a:extLst>
          </p:cNvPr>
          <p:cNvCxnSpPr>
            <a:cxnSpLocks/>
          </p:cNvCxnSpPr>
          <p:nvPr/>
        </p:nvCxnSpPr>
        <p:spPr>
          <a:xfrm rot="7380000" flipV="1">
            <a:off x="5923767" y="2639962"/>
            <a:ext cx="540000" cy="21435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3CDA5F-FA28-BAE8-E5D1-E7C8D00CD5C6}"/>
              </a:ext>
            </a:extLst>
          </p:cNvPr>
          <p:cNvCxnSpPr>
            <a:cxnSpLocks/>
          </p:cNvCxnSpPr>
          <p:nvPr/>
        </p:nvCxnSpPr>
        <p:spPr>
          <a:xfrm rot="7380000" flipV="1">
            <a:off x="5967302" y="2636378"/>
            <a:ext cx="108000" cy="10800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1A29CC-6859-C7B5-8D41-5FA0A648FB44}"/>
              </a:ext>
            </a:extLst>
          </p:cNvPr>
          <p:cNvCxnSpPr>
            <a:cxnSpLocks/>
          </p:cNvCxnSpPr>
          <p:nvPr/>
        </p:nvCxnSpPr>
        <p:spPr>
          <a:xfrm rot="12780000" flipV="1">
            <a:off x="6036785" y="2679982"/>
            <a:ext cx="108000" cy="10800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62920C-4296-231C-BC83-E8F61F4FEE27}"/>
              </a:ext>
            </a:extLst>
          </p:cNvPr>
          <p:cNvGrpSpPr/>
          <p:nvPr/>
        </p:nvGrpSpPr>
        <p:grpSpPr>
          <a:xfrm rot="1737824">
            <a:off x="8828327" y="2666741"/>
            <a:ext cx="700497" cy="593557"/>
            <a:chOff x="8631972" y="3228060"/>
            <a:chExt cx="700497" cy="59355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31005E5-8E78-4165-D097-8F09B4D64AB2}"/>
                </a:ext>
              </a:extLst>
            </p:cNvPr>
            <p:cNvCxnSpPr>
              <a:cxnSpLocks/>
            </p:cNvCxnSpPr>
            <p:nvPr/>
          </p:nvCxnSpPr>
          <p:spPr>
            <a:xfrm rot="1980000" flipV="1">
              <a:off x="8631972" y="3607267"/>
              <a:ext cx="540000" cy="21435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C53ACF4-9249-87BA-E29F-1567AB552895}"/>
                </a:ext>
              </a:extLst>
            </p:cNvPr>
            <p:cNvCxnSpPr>
              <a:cxnSpLocks/>
            </p:cNvCxnSpPr>
            <p:nvPr/>
          </p:nvCxnSpPr>
          <p:spPr>
            <a:xfrm rot="7380000" flipV="1">
              <a:off x="8955294" y="3390885"/>
              <a:ext cx="540000" cy="21435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76EA4FE-8BC7-180E-E734-F9A4D4FAADF5}"/>
              </a:ext>
            </a:extLst>
          </p:cNvPr>
          <p:cNvSpPr txBox="1"/>
          <p:nvPr/>
        </p:nvSpPr>
        <p:spPr>
          <a:xfrm>
            <a:off x="3755477" y="3244334"/>
            <a:ext cx="179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LIGO Livingston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607381-4584-9A6E-21A0-30639C5020ED}"/>
              </a:ext>
            </a:extLst>
          </p:cNvPr>
          <p:cNvSpPr txBox="1"/>
          <p:nvPr/>
        </p:nvSpPr>
        <p:spPr>
          <a:xfrm>
            <a:off x="4972120" y="2713848"/>
            <a:ext cx="179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Virgo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E18FBE-FC20-BF43-9927-2169BCF3AB1C}"/>
              </a:ext>
            </a:extLst>
          </p:cNvPr>
          <p:cNvSpPr txBox="1"/>
          <p:nvPr/>
        </p:nvSpPr>
        <p:spPr>
          <a:xfrm>
            <a:off x="4972120" y="2269617"/>
            <a:ext cx="179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GEO600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2940F1-8CF8-CC26-4E29-C5B2E9F94CE1}"/>
              </a:ext>
            </a:extLst>
          </p:cNvPr>
          <p:cNvSpPr txBox="1"/>
          <p:nvPr/>
        </p:nvSpPr>
        <p:spPr>
          <a:xfrm>
            <a:off x="8795040" y="3184580"/>
            <a:ext cx="179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chemeClr val="tx2"/>
                </a:solidFill>
              </a:rPr>
              <a:t>KAGRA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3DA811-591A-C7B2-7543-674925721766}"/>
              </a:ext>
            </a:extLst>
          </p:cNvPr>
          <p:cNvSpPr txBox="1"/>
          <p:nvPr/>
        </p:nvSpPr>
        <p:spPr>
          <a:xfrm>
            <a:off x="1173155" y="2807752"/>
            <a:ext cx="179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LIGO Hanford</a:t>
            </a:r>
          </a:p>
        </p:txBody>
      </p:sp>
    </p:spTree>
    <p:extLst>
      <p:ext uri="{BB962C8B-B14F-4D97-AF65-F5344CB8AC3E}">
        <p14:creationId xmlns:p14="http://schemas.microsoft.com/office/powerpoint/2010/main" val="312368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182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Avenir Book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detect gravitational waves?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Norman</dc:creator>
  <cp:lastModifiedBy>Michael Norman</cp:lastModifiedBy>
  <cp:revision>5</cp:revision>
  <dcterms:created xsi:type="dcterms:W3CDTF">2023-12-31T15:26:48Z</dcterms:created>
  <dcterms:modified xsi:type="dcterms:W3CDTF">2024-01-01T01:16:46Z</dcterms:modified>
</cp:coreProperties>
</file>