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tkinson Hyperlegible Bold" charset="1" panose="00000000000000000000"/>
      <p:regular r:id="rId17"/>
    </p:embeddedFont>
    <p:embeddedFont>
      <p:font typeface="Trebuchet MS" charset="1" panose="020B0603020202020204"/>
      <p:regular r:id="rId18"/>
    </p:embeddedFont>
    <p:embeddedFont>
      <p:font typeface="Trebuchet MS Bold" charset="1" panose="020B0703020202020204"/>
      <p:regular r:id="rId19"/>
    </p:embeddedFont>
    <p:embeddedFont>
      <p:font typeface="Hammersmith One" charset="1" panose="02010703030501060504"/>
      <p:regular r:id="rId20"/>
    </p:embeddedFont>
    <p:embeddedFont>
      <p:font typeface="Atkinson Hyperlegible" charset="1" panose="00000000000000000000"/>
      <p:regular r:id="rId21"/>
    </p:embeddedFont>
    <p:embeddedFont>
      <p:font typeface="Arial Bold" charset="1" panose="020B0802020202020204"/>
      <p:regular r:id="rId22"/>
    </p:embeddedFont>
    <p:embeddedFont>
      <p:font typeface="Arial" charset="1" panose="020B0502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Freeform 27" id="27"/>
          <p:cNvSpPr/>
          <p:nvPr/>
        </p:nvSpPr>
        <p:spPr>
          <a:xfrm flipH="false" flipV="false" rot="0">
            <a:off x="1831467" y="3729038"/>
            <a:ext cx="3693033" cy="4114800"/>
          </a:xfrm>
          <a:custGeom>
            <a:avLst/>
            <a:gdLst/>
            <a:ahLst/>
            <a:cxnLst/>
            <a:rect r="r" b="b" t="t" l="l"/>
            <a:pathLst>
              <a:path h="4114800" w="3693033">
                <a:moveTo>
                  <a:pt x="0" y="0"/>
                </a:moveTo>
                <a:lnTo>
                  <a:pt x="3693033" y="0"/>
                </a:lnTo>
                <a:lnTo>
                  <a:pt x="369303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6974817" y="5535200"/>
            <a:ext cx="7429500" cy="638175"/>
          </a:xfrm>
          <a:prstGeom prst="rect">
            <a:avLst/>
          </a:prstGeom>
        </p:spPr>
        <p:txBody>
          <a:bodyPr anchor="t" rtlCol="false" tIns="0" lIns="0" bIns="0" rIns="0">
            <a:spAutoFit/>
          </a:bodyPr>
          <a:lstStyle/>
          <a:p>
            <a:pPr algn="l">
              <a:lnSpc>
                <a:spcPts val="5040"/>
              </a:lnSpc>
            </a:pPr>
            <a:r>
              <a:rPr lang="en-US" sz="4200" spc="54">
                <a:solidFill>
                  <a:srgbClr val="2D936B"/>
                </a:solidFill>
                <a:latin typeface="Atkinson Hyperlegible Bold"/>
              </a:rPr>
              <a:t>KEYLOGGER AND SECURITY</a:t>
            </a:r>
          </a:p>
        </p:txBody>
      </p:sp>
      <p:sp>
        <p:nvSpPr>
          <p:cNvPr name="TextBox 29" id="29"/>
          <p:cNvSpPr txBox="true"/>
          <p:nvPr/>
        </p:nvSpPr>
        <p:spPr>
          <a:xfrm rot="0">
            <a:off x="1114425" y="9707466"/>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31" id="31"/>
          <p:cNvSpPr txBox="true"/>
          <p:nvPr/>
        </p:nvSpPr>
        <p:spPr>
          <a:xfrm rot="0">
            <a:off x="6888956" y="4738687"/>
            <a:ext cx="8701276" cy="647700"/>
          </a:xfrm>
          <a:prstGeom prst="rect">
            <a:avLst/>
          </a:prstGeom>
        </p:spPr>
        <p:txBody>
          <a:bodyPr anchor="t" rtlCol="false" tIns="0" lIns="0" bIns="0" rIns="0">
            <a:spAutoFit/>
          </a:bodyPr>
          <a:lstStyle/>
          <a:p>
            <a:pPr algn="l">
              <a:lnSpc>
                <a:spcPts val="5040"/>
              </a:lnSpc>
            </a:pPr>
            <a:r>
              <a:rPr lang="en-US" sz="4200" spc="39">
                <a:solidFill>
                  <a:srgbClr val="1F497D"/>
                </a:solidFill>
                <a:latin typeface="Trebuchet MS Bold"/>
              </a:rPr>
              <a:t>GUJJULA ANJANI KRISHNA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32998" y="581976"/>
            <a:ext cx="4827332" cy="923925"/>
          </a:xfrm>
          <a:prstGeom prst="rect">
            <a:avLst/>
          </a:prstGeom>
        </p:spPr>
        <p:txBody>
          <a:bodyPr anchor="t" rtlCol="false" tIns="0" lIns="0" bIns="0" rIns="0">
            <a:spAutoFit/>
          </a:bodyPr>
          <a:lstStyle/>
          <a:p>
            <a:pPr algn="l">
              <a:lnSpc>
                <a:spcPts val="7200"/>
              </a:lnSpc>
            </a:pPr>
            <a:r>
              <a:rPr lang="en-US" sz="6000">
                <a:solidFill>
                  <a:srgbClr val="1F497D"/>
                </a:solidFill>
                <a:latin typeface="Atkinson Hyperlegible Bold"/>
              </a:rPr>
              <a:t>RESULTS</a:t>
            </a:r>
          </a:p>
        </p:txBody>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0" id="30"/>
          <p:cNvSpPr txBox="true"/>
          <p:nvPr/>
        </p:nvSpPr>
        <p:spPr>
          <a:xfrm rot="0">
            <a:off x="831564" y="1874973"/>
            <a:ext cx="14333220" cy="5755005"/>
          </a:xfrm>
          <a:prstGeom prst="rect">
            <a:avLst/>
          </a:prstGeom>
        </p:spPr>
        <p:txBody>
          <a:bodyPr anchor="t" rtlCol="false" tIns="0" lIns="0" bIns="0" rIns="0">
            <a:spAutoFit/>
          </a:bodyPr>
          <a:lstStyle/>
          <a:p>
            <a:pPr algn="l" marL="488632" indent="-244316" lvl="1">
              <a:lnSpc>
                <a:spcPts val="4860"/>
              </a:lnSpc>
              <a:buFont typeface="Arial"/>
              <a:buChar char="•"/>
            </a:pPr>
            <a:r>
              <a:rPr lang="en-US" sz="2700">
                <a:solidFill>
                  <a:srgbClr val="000000"/>
                </a:solidFill>
                <a:latin typeface="Arial Bold"/>
              </a:rPr>
              <a:t>Enhanced Detection</a:t>
            </a:r>
            <a:r>
              <a:rPr lang="en-US" sz="2700">
                <a:solidFill>
                  <a:srgbClr val="000000"/>
                </a:solidFill>
                <a:latin typeface="Arial"/>
              </a:rPr>
              <a:t>: Improved capability to identify and mitigate keylogger threats promptly.</a:t>
            </a:r>
          </a:p>
          <a:p>
            <a:pPr algn="l" marL="488632" indent="-244316" lvl="1">
              <a:lnSpc>
                <a:spcPts val="4860"/>
              </a:lnSpc>
              <a:buFont typeface="Arial"/>
              <a:buChar char="•"/>
            </a:pPr>
            <a:r>
              <a:rPr lang="en-US" sz="2700" spc="25">
                <a:solidFill>
                  <a:srgbClr val="000000"/>
                </a:solidFill>
                <a:latin typeface="Atkinson Hyperlegible Bold"/>
              </a:rPr>
              <a:t>Reduced Vulnerabilities</a:t>
            </a:r>
            <a:r>
              <a:rPr lang="en-US" sz="2700" spc="25">
                <a:solidFill>
                  <a:srgbClr val="000000"/>
                </a:solidFill>
                <a:latin typeface="Atkinson Hyperlegible"/>
              </a:rPr>
              <a:t>: Minimized risk of data breaches and unauthorized access.</a:t>
            </a:r>
          </a:p>
          <a:p>
            <a:pPr algn="l" marL="488632" indent="-244316" lvl="1">
              <a:lnSpc>
                <a:spcPts val="4860"/>
              </a:lnSpc>
              <a:buFont typeface="Arial"/>
              <a:buChar char="•"/>
            </a:pPr>
            <a:r>
              <a:rPr lang="en-US" sz="2700" spc="25">
                <a:solidFill>
                  <a:srgbClr val="000000"/>
                </a:solidFill>
                <a:latin typeface="Atkinson Hyperlegible Bold"/>
              </a:rPr>
              <a:t>Improved Compliance</a:t>
            </a:r>
            <a:r>
              <a:rPr lang="en-US" sz="2700" spc="25">
                <a:solidFill>
                  <a:srgbClr val="000000"/>
                </a:solidFill>
                <a:latin typeface="Atkinson Hyperlegible"/>
              </a:rPr>
              <a:t>: Ensured adherence to legal and ethical standards in monitoring practices.</a:t>
            </a:r>
          </a:p>
          <a:p>
            <a:pPr algn="l" marL="542925" indent="-271462" lvl="1">
              <a:lnSpc>
                <a:spcPts val="5400"/>
              </a:lnSpc>
              <a:buFont typeface="Arial"/>
              <a:buChar char="•"/>
            </a:pPr>
            <a:r>
              <a:rPr lang="en-US" sz="3000" spc="28">
                <a:solidFill>
                  <a:srgbClr val="000000"/>
                </a:solidFill>
                <a:latin typeface="Atkinson Hyperlegible Bold"/>
              </a:rPr>
              <a:t>Heightened Awareness</a:t>
            </a:r>
            <a:r>
              <a:rPr lang="en-US" sz="3000" spc="28">
                <a:solidFill>
                  <a:srgbClr val="000000"/>
                </a:solidFill>
                <a:latin typeface="Atkinson Hyperlegible"/>
              </a:rPr>
              <a:t>: Increased knowledge and vigilance among users regarding keylogger risks and preventive measures.</a:t>
            </a:r>
          </a:p>
          <a:p>
            <a:pPr algn="l" marL="488632" indent="-244316" lvl="1">
              <a:lnSpc>
                <a:spcPts val="3240"/>
              </a:lnSpc>
            </a:pPr>
          </a:p>
          <a:p>
            <a:pPr algn="l" marL="488632" indent="-244316" lvl="1">
              <a:lnSpc>
                <a:spcPts val="3240"/>
              </a:lnSpc>
            </a:pPr>
          </a:p>
          <a:p>
            <a:pPr algn="l" marL="488632" indent="-244316" lvl="1">
              <a:lnSpc>
                <a:spcPts val="3240"/>
              </a:lnSpc>
            </a:pPr>
          </a:p>
        </p:txBody>
      </p:sp>
      <p:sp>
        <p:nvSpPr>
          <p:cNvPr name="TextBox 31" id="31"/>
          <p:cNvSpPr txBox="true"/>
          <p:nvPr/>
        </p:nvSpPr>
        <p:spPr>
          <a:xfrm rot="0">
            <a:off x="91440" y="-496178"/>
            <a:ext cx="214344" cy="935206"/>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a:p>
            <a:pPr algn="l">
              <a:lnSpc>
                <a:spcPts val="3240"/>
              </a:lnSpc>
            </a:pPr>
          </a:p>
        </p:txBody>
      </p:sp>
      <p:sp>
        <p:nvSpPr>
          <p:cNvPr name="TextBox 32" id="32"/>
          <p:cNvSpPr txBox="true"/>
          <p:nvPr/>
        </p:nvSpPr>
        <p:spPr>
          <a:xfrm rot="0">
            <a:off x="917289" y="7339355"/>
            <a:ext cx="13021596" cy="1678305"/>
          </a:xfrm>
          <a:prstGeom prst="rect">
            <a:avLst/>
          </a:prstGeom>
        </p:spPr>
        <p:txBody>
          <a:bodyPr anchor="t" rtlCol="false" tIns="0" lIns="0" bIns="0" rIns="0">
            <a:spAutoFit/>
          </a:bodyPr>
          <a:lstStyle/>
          <a:p>
            <a:pPr algn="l">
              <a:lnSpc>
                <a:spcPts val="4860"/>
              </a:lnSpc>
            </a:pPr>
            <a:r>
              <a:rPr lang="en-US" sz="2700">
                <a:solidFill>
                  <a:srgbClr val="000000"/>
                </a:solidFill>
                <a:latin typeface="Hammersmith One"/>
              </a:rPr>
              <a:t>These outcomes contribute to a safer digital environment, protecting sensitive information and bolstering trust in cybersecurity measures.</a:t>
            </a:r>
          </a:p>
          <a:p>
            <a:pPr algn="l">
              <a:lnSpc>
                <a:spcPts val="3240"/>
              </a:lnSpc>
            </a:pPr>
          </a:p>
        </p:txBody>
      </p:sp>
      <p:sp>
        <p:nvSpPr>
          <p:cNvPr name="TextBox 33" id="33"/>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78166"/>
            <a:ext cx="16022002" cy="1000125"/>
          </a:xfrm>
          <a:prstGeom prst="rect">
            <a:avLst/>
          </a:prstGeom>
        </p:spPr>
        <p:txBody>
          <a:bodyPr anchor="t" rtlCol="false" tIns="0" lIns="0" bIns="0" rIns="0">
            <a:spAutoFit/>
          </a:bodyPr>
          <a:lstStyle/>
          <a:p>
            <a:pPr algn="l">
              <a:lnSpc>
                <a:spcPts val="7920"/>
              </a:lnSpc>
            </a:pPr>
            <a:r>
              <a:rPr lang="en-US" sz="6600" spc="61">
                <a:solidFill>
                  <a:srgbClr val="1F497D"/>
                </a:solidFill>
                <a:latin typeface="Atkinson Hyperlegible Bold"/>
              </a:rPr>
              <a:t>Project link</a:t>
            </a:r>
          </a:p>
        </p:txBody>
      </p:sp>
      <p:sp>
        <p:nvSpPr>
          <p:cNvPr name="TextBox 23" id="23"/>
          <p:cNvSpPr txBox="true"/>
          <p:nvPr/>
        </p:nvSpPr>
        <p:spPr>
          <a:xfrm rot="0">
            <a:off x="1114425" y="2581603"/>
            <a:ext cx="13457191" cy="449442"/>
          </a:xfrm>
          <a:prstGeom prst="rect">
            <a:avLst/>
          </a:prstGeom>
        </p:spPr>
        <p:txBody>
          <a:bodyPr anchor="t" rtlCol="false" tIns="0" lIns="0" bIns="0" rIns="0">
            <a:spAutoFit/>
          </a:bodyPr>
          <a:lstStyle/>
          <a:p>
            <a:pPr algn="l">
              <a:lnSpc>
                <a:spcPts val="3561"/>
              </a:lnSpc>
            </a:pPr>
            <a:r>
              <a:rPr lang="en-US" sz="2968" spc="27">
                <a:solidFill>
                  <a:srgbClr val="000000"/>
                </a:solidFill>
                <a:latin typeface="Atkinson Hyperlegible"/>
              </a:rPr>
              <a:t>https://github.com/mrkrishna225/GUJJULA-ANJANIKRISHNA_APSSSDC.git</a:t>
            </a:r>
          </a:p>
        </p:txBody>
      </p:sp>
      <p:sp>
        <p:nvSpPr>
          <p:cNvPr name="TextBox 24" id="24"/>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26712"/>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375782" y="911050"/>
            <a:ext cx="10515598" cy="723900"/>
          </a:xfrm>
          <a:prstGeom prst="rect">
            <a:avLst/>
          </a:prstGeom>
        </p:spPr>
        <p:txBody>
          <a:bodyPr anchor="t" rtlCol="false" tIns="0" lIns="0" bIns="0" rIns="0">
            <a:spAutoFit/>
          </a:bodyPr>
          <a:lstStyle/>
          <a:p>
            <a:pPr algn="l">
              <a:lnSpc>
                <a:spcPts val="5759"/>
              </a:lnSpc>
            </a:pPr>
            <a:r>
              <a:rPr lang="en-US" sz="4800" spc="52">
                <a:solidFill>
                  <a:srgbClr val="1F497D"/>
                </a:solidFill>
                <a:latin typeface="Atkinson Hyperlegible Bold"/>
              </a:rPr>
              <a:t>KEYLOGGER AND SECURITY</a:t>
            </a:r>
          </a:p>
        </p:txBody>
      </p:sp>
      <p:sp>
        <p:nvSpPr>
          <p:cNvPr name="TextBox 14" id="1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5" id="15"/>
          <p:cNvSpPr txBox="true"/>
          <p:nvPr/>
        </p:nvSpPr>
        <p:spPr>
          <a:xfrm rot="0">
            <a:off x="1014412" y="3094650"/>
            <a:ext cx="13358812" cy="4343400"/>
          </a:xfrm>
          <a:prstGeom prst="rect">
            <a:avLst/>
          </a:prstGeom>
        </p:spPr>
        <p:txBody>
          <a:bodyPr anchor="t" rtlCol="false" tIns="0" lIns="0" bIns="0" rIns="0">
            <a:spAutoFit/>
          </a:bodyPr>
          <a:lstStyle/>
          <a:p>
            <a:pPr algn="just">
              <a:lnSpc>
                <a:spcPts val="4320"/>
              </a:lnSpc>
            </a:pPr>
            <a:r>
              <a:rPr lang="en-US" sz="3600" spc="33">
                <a:solidFill>
                  <a:srgbClr val="000000"/>
                </a:solidFill>
                <a:latin typeface="Hammersmith One"/>
              </a:rPr>
              <a:t>                   A keylogger, or keystroke logger, is a type of surveillance software or hardware that records every keystroke made on a computer or mobile device. While keyloggers can be used for legitimate purposes, such as monitoring employee activity or tracking usage on a child's device, they are often associated with malicious activities, including stealing sensitive information such as passwords, credit card numbers, and other personal data.</a:t>
            </a:r>
          </a:p>
        </p:txBody>
      </p:sp>
      <p:sp>
        <p:nvSpPr>
          <p:cNvPr name="TextBox 16" id="16"/>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6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0" y="5482813"/>
            <a:ext cx="2600325" cy="4514847"/>
          </a:xfrm>
          <a:custGeom>
            <a:avLst/>
            <a:gdLst/>
            <a:ahLst/>
            <a:cxnLst/>
            <a:rect r="r" b="b" t="t" l="l"/>
            <a:pathLst>
              <a:path h="4514847" w="2600325">
                <a:moveTo>
                  <a:pt x="0" y="0"/>
                </a:moveTo>
                <a:lnTo>
                  <a:pt x="2600325" y="0"/>
                </a:lnTo>
                <a:lnTo>
                  <a:pt x="2600325"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741708" y="684848"/>
            <a:ext cx="3535680" cy="1000125"/>
          </a:xfrm>
          <a:prstGeom prst="rect">
            <a:avLst/>
          </a:prstGeom>
        </p:spPr>
        <p:txBody>
          <a:bodyPr anchor="t" rtlCol="false" tIns="0" lIns="0" bIns="0" rIns="0">
            <a:spAutoFit/>
          </a:bodyPr>
          <a:lstStyle/>
          <a:p>
            <a:pPr algn="l">
              <a:lnSpc>
                <a:spcPts val="7920"/>
              </a:lnSpc>
            </a:pPr>
            <a:r>
              <a:rPr lang="en-US" sz="6600" spc="61">
                <a:solidFill>
                  <a:srgbClr val="1F497D"/>
                </a:solidFill>
                <a:latin typeface="Atkinson Hyperlegible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
        <p:nvSpPr>
          <p:cNvPr name="TextBox 16" id="16"/>
          <p:cNvSpPr txBox="true"/>
          <p:nvPr/>
        </p:nvSpPr>
        <p:spPr>
          <a:xfrm rot="0">
            <a:off x="977784" y="2293661"/>
            <a:ext cx="12518189" cy="325755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00000"/>
                </a:solidFill>
                <a:latin typeface="Hammersmith One"/>
              </a:rPr>
              <a:t>Security Risks</a:t>
            </a:r>
          </a:p>
          <a:p>
            <a:pPr algn="l" marL="651510" indent="-325755" lvl="1">
              <a:lnSpc>
                <a:spcPts val="4320"/>
              </a:lnSpc>
              <a:buFont typeface="Arial"/>
              <a:buChar char="•"/>
            </a:pPr>
            <a:r>
              <a:rPr lang="en-US" sz="3600" spc="33">
                <a:solidFill>
                  <a:srgbClr val="000000"/>
                </a:solidFill>
                <a:latin typeface="Hammersmith One"/>
              </a:rPr>
              <a:t>Detection Methods</a:t>
            </a:r>
          </a:p>
          <a:p>
            <a:pPr algn="l" marL="651510" indent="-325755" lvl="1">
              <a:lnSpc>
                <a:spcPts val="4320"/>
              </a:lnSpc>
              <a:buFont typeface="Arial"/>
              <a:buChar char="•"/>
            </a:pPr>
            <a:r>
              <a:rPr lang="en-US" sz="3600" spc="33">
                <a:solidFill>
                  <a:srgbClr val="000000"/>
                </a:solidFill>
                <a:latin typeface="Hammersmith One"/>
              </a:rPr>
              <a:t>Prevention Strategies</a:t>
            </a:r>
          </a:p>
          <a:p>
            <a:pPr algn="l" marL="651510" indent="-325755" lvl="1">
              <a:lnSpc>
                <a:spcPts val="4320"/>
              </a:lnSpc>
              <a:buFont typeface="Arial"/>
              <a:buChar char="•"/>
            </a:pPr>
            <a:r>
              <a:rPr lang="en-US" sz="3600" spc="33">
                <a:solidFill>
                  <a:srgbClr val="000000"/>
                </a:solidFill>
                <a:latin typeface="Hammersmith One"/>
              </a:rPr>
              <a:t>Legal and Ethical  Considerations</a:t>
            </a:r>
          </a:p>
          <a:p>
            <a:pPr algn="l" marL="651510" indent="-325755" lvl="1">
              <a:lnSpc>
                <a:spcPts val="4320"/>
              </a:lnSpc>
              <a:buFont typeface="Arial"/>
              <a:buChar char="•"/>
            </a:pPr>
            <a:r>
              <a:rPr lang="en-US" sz="3600" spc="33">
                <a:solidFill>
                  <a:srgbClr val="000000"/>
                </a:solidFill>
                <a:latin typeface="Hammersmith One"/>
              </a:rPr>
              <a:t>Responding to Keylogger Detection</a:t>
            </a:r>
          </a:p>
          <a:p>
            <a:pPr algn="l" marL="651510" indent="-325755" lvl="1">
              <a:lnSpc>
                <a:spcPts val="4320"/>
              </a:lnSpc>
              <a:buFont typeface="Arial"/>
              <a:buChar char="•"/>
            </a:pPr>
            <a:r>
              <a:rPr lang="en-US" sz="3600" spc="33">
                <a:solidFill>
                  <a:srgbClr val="000000"/>
                </a:solidFill>
                <a:latin typeface="Hammersmith One"/>
              </a:rPr>
              <a:t>Best Practices for Organizations </a:t>
            </a:r>
          </a:p>
        </p:txBody>
      </p:sp>
      <p:sp>
        <p:nvSpPr>
          <p:cNvPr name="TextBox 17" id="17"/>
          <p:cNvSpPr txBox="true"/>
          <p:nvPr/>
        </p:nvSpPr>
        <p:spPr>
          <a:xfrm rot="0">
            <a:off x="2433135" y="6319634"/>
            <a:ext cx="1291764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Hammersmith One"/>
              </a:rPr>
              <a:t>         This agenda provides a structured approach to understanding and addressing the risks associated with keyloggers, ensuring comprehensive coverage of detection, prevention, and response strategies.</a:t>
            </a:r>
          </a:p>
          <a:p>
            <a:pPr algn="l">
              <a:lnSpc>
                <a:spcPts val="4320"/>
              </a:lnSpc>
            </a:pPr>
            <a:r>
              <a:rPr lang="en-US" sz="3600" spc="33">
                <a:solidFill>
                  <a:srgbClr val="000000"/>
                </a:solidFill>
                <a:latin typeface="Hammersmith One"/>
              </a:rPr>
              <a:t> </a:t>
            </a:r>
          </a:p>
        </p:txBody>
      </p:sp>
      <p:sp>
        <p:nvSpPr>
          <p:cNvPr name="TextBox 18" id="18"/>
          <p:cNvSpPr txBox="true"/>
          <p:nvPr/>
        </p:nvSpPr>
        <p:spPr>
          <a:xfrm rot="0">
            <a:off x="1114425" y="9796259"/>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833639" y="561975"/>
            <a:ext cx="9249250" cy="923925"/>
          </a:xfrm>
          <a:prstGeom prst="rect">
            <a:avLst/>
          </a:prstGeom>
        </p:spPr>
        <p:txBody>
          <a:bodyPr anchor="t" rtlCol="false" tIns="0" lIns="0" bIns="0" rIns="0">
            <a:spAutoFit/>
          </a:bodyPr>
          <a:lstStyle/>
          <a:p>
            <a:pPr algn="l">
              <a:lnSpc>
                <a:spcPts val="7200"/>
              </a:lnSpc>
            </a:pPr>
            <a:r>
              <a:rPr lang="en-US" sz="6000" spc="78">
                <a:solidFill>
                  <a:srgbClr val="1F497D"/>
                </a:solidFill>
                <a:latin typeface="Atkinson Hyperlegible Bold"/>
              </a:rPr>
              <a:t>PROBLEM STATEMENT</a:t>
            </a:r>
          </a:p>
        </p:txBody>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29" id="29"/>
          <p:cNvSpPr txBox="true"/>
          <p:nvPr/>
        </p:nvSpPr>
        <p:spPr>
          <a:xfrm rot="0">
            <a:off x="890588" y="1881877"/>
            <a:ext cx="13540264" cy="2867025"/>
          </a:xfrm>
          <a:prstGeom prst="rect">
            <a:avLst/>
          </a:prstGeom>
        </p:spPr>
        <p:txBody>
          <a:bodyPr anchor="t" rtlCol="false" tIns="0" lIns="0" bIns="0" rIns="0">
            <a:spAutoFit/>
          </a:bodyPr>
          <a:lstStyle/>
          <a:p>
            <a:pPr algn="l">
              <a:lnSpc>
                <a:spcPts val="3240"/>
              </a:lnSpc>
            </a:pPr>
            <a:r>
              <a:rPr lang="en-US" sz="2700" spc="25">
                <a:solidFill>
                  <a:srgbClr val="000000"/>
                </a:solidFill>
                <a:latin typeface="Hammersmith One"/>
              </a:rPr>
              <a:t>The proliferation of keyloggers, both software and hardware, poses significant threats to personal and organizational cybersecurity. These malicious tools can capture every keystroke made on a device, leading to severe consequences such as data theft, privacy invasion, identity theft, and corporate espionage. Despite the availability of various security measures, many individuals and organizations remain vulnerable to keylogger attacks due to a lack of awareness, inadequate protective measures, and evolving sophistication of these tools.</a:t>
            </a:r>
          </a:p>
        </p:txBody>
      </p:sp>
      <p:sp>
        <p:nvSpPr>
          <p:cNvPr name="TextBox 30" id="30"/>
          <p:cNvSpPr txBox="true"/>
          <p:nvPr/>
        </p:nvSpPr>
        <p:spPr>
          <a:xfrm rot="0">
            <a:off x="833639" y="4834627"/>
            <a:ext cx="12405910" cy="5429250"/>
          </a:xfrm>
          <a:prstGeom prst="rect">
            <a:avLst/>
          </a:prstGeom>
        </p:spPr>
        <p:txBody>
          <a:bodyPr anchor="t" rtlCol="false" tIns="0" lIns="0" bIns="0" rIns="0">
            <a:spAutoFit/>
          </a:bodyPr>
          <a:lstStyle/>
          <a:p>
            <a:pPr algn="l">
              <a:lnSpc>
                <a:spcPts val="3393"/>
              </a:lnSpc>
            </a:pPr>
            <a:r>
              <a:rPr lang="en-US" sz="2827" spc="26">
                <a:solidFill>
                  <a:srgbClr val="42AF51"/>
                </a:solidFill>
                <a:latin typeface="Hammersmith One"/>
              </a:rPr>
              <a:t>Objectives</a:t>
            </a:r>
            <a:r>
              <a:rPr lang="en-US" sz="2827" spc="26">
                <a:solidFill>
                  <a:srgbClr val="000000"/>
                </a:solidFill>
                <a:latin typeface="Hammersmith One"/>
              </a:rPr>
              <a:t>:</a:t>
            </a:r>
          </a:p>
          <a:p>
            <a:pPr algn="l" marL="460575" indent="-230288" lvl="1">
              <a:lnSpc>
                <a:spcPts val="3053"/>
              </a:lnSpc>
              <a:buFont typeface="Arial"/>
              <a:buChar char="•"/>
            </a:pPr>
            <a:r>
              <a:rPr lang="en-US" sz="2544" spc="23">
                <a:solidFill>
                  <a:srgbClr val="000000"/>
                </a:solidFill>
                <a:latin typeface="Hammersmith One"/>
              </a:rPr>
              <a:t>Identify and categorize keyloggers.</a:t>
            </a:r>
          </a:p>
          <a:p>
            <a:pPr algn="l" marL="460575" indent="-230288" lvl="1">
              <a:lnSpc>
                <a:spcPts val="3053"/>
              </a:lnSpc>
              <a:buFont typeface="Arial"/>
              <a:buChar char="•"/>
            </a:pPr>
            <a:r>
              <a:rPr lang="en-US" sz="2544" spc="23">
                <a:solidFill>
                  <a:srgbClr val="000000"/>
                </a:solidFill>
                <a:latin typeface="Hammersmith One"/>
              </a:rPr>
              <a:t>Assess security risks.</a:t>
            </a:r>
          </a:p>
          <a:p>
            <a:pPr algn="l" marL="460575" indent="-230288" lvl="1">
              <a:lnSpc>
                <a:spcPts val="3053"/>
              </a:lnSpc>
              <a:buFont typeface="Arial"/>
              <a:buChar char="•"/>
            </a:pPr>
            <a:r>
              <a:rPr lang="en-US" sz="2544" spc="23">
                <a:solidFill>
                  <a:srgbClr val="000000"/>
                </a:solidFill>
                <a:latin typeface="Hammersmith One"/>
              </a:rPr>
              <a:t>Develop detection and prevention strategies.</a:t>
            </a:r>
          </a:p>
          <a:p>
            <a:pPr algn="l" marL="460575" indent="-230288" lvl="1">
              <a:lnSpc>
                <a:spcPts val="3053"/>
              </a:lnSpc>
              <a:buFont typeface="Arial"/>
              <a:buChar char="•"/>
            </a:pPr>
            <a:r>
              <a:rPr lang="en-US" sz="2544" spc="23">
                <a:solidFill>
                  <a:srgbClr val="000000"/>
                </a:solidFill>
                <a:latin typeface="Hammersmith One"/>
              </a:rPr>
              <a:t>Explore legal and ethical considerations.</a:t>
            </a:r>
          </a:p>
          <a:p>
            <a:pPr algn="l" marL="460575" indent="-230288" lvl="1">
              <a:lnSpc>
                <a:spcPts val="3053"/>
              </a:lnSpc>
              <a:buFont typeface="Arial"/>
              <a:buChar char="•"/>
            </a:pPr>
            <a:r>
              <a:rPr lang="en-US" sz="2544" spc="23">
                <a:solidFill>
                  <a:srgbClr val="000000"/>
                </a:solidFill>
                <a:latin typeface="Hammersmith One"/>
              </a:rPr>
              <a:t>Create a response framework.</a:t>
            </a:r>
          </a:p>
          <a:p>
            <a:pPr algn="l">
              <a:lnSpc>
                <a:spcPts val="3393"/>
              </a:lnSpc>
            </a:pPr>
            <a:r>
              <a:rPr lang="en-US" sz="2827" spc="26">
                <a:solidFill>
                  <a:srgbClr val="42AF51"/>
                </a:solidFill>
                <a:latin typeface="Hammersmith One"/>
              </a:rPr>
              <a:t>Challenges</a:t>
            </a:r>
            <a:r>
              <a:rPr lang="en-US" sz="2827" spc="26">
                <a:solidFill>
                  <a:srgbClr val="000000"/>
                </a:solidFill>
                <a:latin typeface="Hammersmith One"/>
              </a:rPr>
              <a:t>:</a:t>
            </a:r>
          </a:p>
          <a:p>
            <a:pPr algn="l" marL="460575" indent="-230288" lvl="1">
              <a:lnSpc>
                <a:spcPts val="3053"/>
              </a:lnSpc>
              <a:buFont typeface="Arial"/>
              <a:buChar char="•"/>
            </a:pPr>
            <a:r>
              <a:rPr lang="en-US" sz="2544" spc="23">
                <a:solidFill>
                  <a:srgbClr val="000000"/>
                </a:solidFill>
                <a:latin typeface="Hammersmith One"/>
              </a:rPr>
              <a:t>Detection Complexity.</a:t>
            </a:r>
          </a:p>
          <a:p>
            <a:pPr algn="l" marL="460575" indent="-230288" lvl="1">
              <a:lnSpc>
                <a:spcPts val="3053"/>
              </a:lnSpc>
              <a:buFont typeface="Arial"/>
              <a:buChar char="•"/>
            </a:pPr>
            <a:r>
              <a:rPr lang="en-US" sz="2544" spc="23">
                <a:solidFill>
                  <a:srgbClr val="000000"/>
                </a:solidFill>
                <a:latin typeface="Hammersmith One"/>
              </a:rPr>
              <a:t>Evolving Threats.</a:t>
            </a:r>
          </a:p>
          <a:p>
            <a:pPr algn="l" marL="460575" indent="-230288" lvl="1">
              <a:lnSpc>
                <a:spcPts val="3053"/>
              </a:lnSpc>
              <a:buFont typeface="Arial"/>
              <a:buChar char="•"/>
            </a:pPr>
            <a:r>
              <a:rPr lang="en-US" sz="2544" spc="23">
                <a:solidFill>
                  <a:srgbClr val="000000"/>
                </a:solidFill>
                <a:latin typeface="Hammersmith One"/>
              </a:rPr>
              <a:t>User Awareness.</a:t>
            </a:r>
          </a:p>
          <a:p>
            <a:pPr algn="l" marL="460575" indent="-230288" lvl="1">
              <a:lnSpc>
                <a:spcPts val="3053"/>
              </a:lnSpc>
              <a:buFont typeface="Arial"/>
              <a:buChar char="•"/>
            </a:pPr>
            <a:r>
              <a:rPr lang="en-US" sz="2544" spc="23">
                <a:solidFill>
                  <a:srgbClr val="000000"/>
                </a:solidFill>
                <a:latin typeface="Hammersmith One"/>
              </a:rPr>
              <a:t>Balance security and privacy.</a:t>
            </a:r>
          </a:p>
          <a:p>
            <a:pPr algn="l" marL="460575" indent="-230288" lvl="1">
              <a:lnSpc>
                <a:spcPts val="3053"/>
              </a:lnSpc>
              <a:buFont typeface="Arial"/>
              <a:buChar char="•"/>
            </a:pPr>
            <a:r>
              <a:rPr lang="en-US" sz="2544" spc="23">
                <a:solidFill>
                  <a:srgbClr val="000000"/>
                </a:solidFill>
                <a:latin typeface="Hammersmith One"/>
              </a:rPr>
              <a:t>Legal compliance.</a:t>
            </a:r>
          </a:p>
          <a:p>
            <a:pPr algn="l" marL="460575" indent="-230288" lvl="1">
              <a:lnSpc>
                <a:spcPts val="3053"/>
              </a:lnSpc>
            </a:pPr>
          </a:p>
          <a:p>
            <a:pPr algn="l" marL="460575" indent="-230288" lvl="1">
              <a:lnSpc>
                <a:spcPts val="3053"/>
              </a:lnSpc>
            </a:pPr>
          </a:p>
        </p:txBody>
      </p:sp>
      <p:sp>
        <p:nvSpPr>
          <p:cNvPr name="TextBox 31" id="31"/>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777240" y="721716"/>
            <a:ext cx="8941377" cy="923925"/>
          </a:xfrm>
          <a:prstGeom prst="rect">
            <a:avLst/>
          </a:prstGeom>
        </p:spPr>
        <p:txBody>
          <a:bodyPr anchor="t" rtlCol="false" tIns="0" lIns="0" bIns="0" rIns="0">
            <a:spAutoFit/>
          </a:bodyPr>
          <a:lstStyle/>
          <a:p>
            <a:pPr algn="l">
              <a:lnSpc>
                <a:spcPts val="7200"/>
              </a:lnSpc>
            </a:pPr>
            <a:r>
              <a:rPr lang="en-US" sz="6000" spc="62">
                <a:solidFill>
                  <a:srgbClr val="1F497D"/>
                </a:solidFill>
                <a:latin typeface="Atkinson Hyperlegible Bold"/>
              </a:rPr>
              <a:t>PROJECT OVERVIEW</a:t>
            </a:r>
          </a:p>
        </p:txBody>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29" id="29"/>
          <p:cNvSpPr txBox="true"/>
          <p:nvPr/>
        </p:nvSpPr>
        <p:spPr>
          <a:xfrm rot="0">
            <a:off x="777240" y="1942582"/>
            <a:ext cx="12210098" cy="7744343"/>
          </a:xfrm>
          <a:prstGeom prst="rect">
            <a:avLst/>
          </a:prstGeom>
        </p:spPr>
        <p:txBody>
          <a:bodyPr anchor="t" rtlCol="false" tIns="0" lIns="0" bIns="0" rIns="0">
            <a:spAutoFit/>
          </a:bodyPr>
          <a:lstStyle/>
          <a:p>
            <a:pPr algn="l">
              <a:lnSpc>
                <a:spcPts val="3045"/>
              </a:lnSpc>
            </a:pPr>
            <a:r>
              <a:rPr lang="en-US" sz="2537" spc="23">
                <a:solidFill>
                  <a:srgbClr val="42AF51"/>
                </a:solidFill>
                <a:latin typeface="Atkinson Hyperlegible Bold"/>
              </a:rPr>
              <a:t>Objective</a:t>
            </a:r>
            <a:r>
              <a:rPr lang="en-US" sz="2537" spc="23">
                <a:solidFill>
                  <a:srgbClr val="000000"/>
                </a:solidFill>
                <a:latin typeface="Atkinson Hyperlegible Bold"/>
              </a:rPr>
              <a:t>: </a:t>
            </a:r>
            <a:r>
              <a:rPr lang="en-US" sz="2537" spc="23">
                <a:solidFill>
                  <a:srgbClr val="000000"/>
                </a:solidFill>
                <a:latin typeface="Atkinson Hyperlegible"/>
              </a:rPr>
              <a:t>To understand, detect, and prevent keylogger attacks, enhancing cybersecurity and protecting sensitive data for individuals and organizations.</a:t>
            </a:r>
          </a:p>
          <a:p>
            <a:pPr algn="l">
              <a:lnSpc>
                <a:spcPts val="3383"/>
              </a:lnSpc>
            </a:pPr>
            <a:r>
              <a:rPr lang="en-US" sz="2819" spc="26">
                <a:solidFill>
                  <a:srgbClr val="42AF51"/>
                </a:solidFill>
                <a:latin typeface="Atkinson Hyperlegible Bold"/>
              </a:rPr>
              <a:t>Scope</a:t>
            </a:r>
            <a:r>
              <a:rPr lang="en-US" sz="2819" spc="26">
                <a:solidFill>
                  <a:srgbClr val="000000"/>
                </a:solidFill>
                <a:latin typeface="Atkinson Hyperlegible Bold"/>
              </a:rPr>
              <a:t>:</a:t>
            </a:r>
          </a:p>
          <a:p>
            <a:pPr algn="l" marL="459289" indent="-229644" lvl="1">
              <a:lnSpc>
                <a:spcPts val="3045"/>
              </a:lnSpc>
              <a:buAutoNum type="arabicPeriod" startAt="1"/>
            </a:pPr>
            <a:r>
              <a:rPr lang="en-US" sz="2537" spc="23">
                <a:solidFill>
                  <a:srgbClr val="42AF51"/>
                </a:solidFill>
                <a:latin typeface="Atkinson Hyperlegible Bold"/>
              </a:rPr>
              <a:t>Identify Keyloggers</a:t>
            </a:r>
            <a:r>
              <a:rPr lang="en-US" sz="2537" spc="23">
                <a:solidFill>
                  <a:srgbClr val="000000"/>
                </a:solidFill>
                <a:latin typeface="Atkinson Hyperlegible"/>
              </a:rPr>
              <a:t>:</a:t>
            </a:r>
          </a:p>
          <a:p>
            <a:pPr algn="l" marL="1103905" indent="-367968" lvl="2">
              <a:lnSpc>
                <a:spcPts val="3045"/>
              </a:lnSpc>
              <a:buAutoNum type="arabicPeriod" startAt="1"/>
            </a:pPr>
            <a:r>
              <a:rPr lang="en-US" sz="2537" spc="23">
                <a:solidFill>
                  <a:srgbClr val="000000"/>
                </a:solidFill>
                <a:latin typeface="Atkinson Hyperlegible"/>
              </a:rPr>
              <a:t>Categorize types: software (application-based, kernel-based, hypervisor-based) and hardware (inline devices, wireless keyloggers).</a:t>
            </a:r>
          </a:p>
          <a:p>
            <a:pPr algn="l" marL="459289" indent="-229644" lvl="1">
              <a:lnSpc>
                <a:spcPts val="3045"/>
              </a:lnSpc>
              <a:buAutoNum type="arabicPeriod" startAt="1"/>
            </a:pPr>
            <a:r>
              <a:rPr lang="en-US" sz="2537" spc="23">
                <a:solidFill>
                  <a:srgbClr val="42AF51"/>
                </a:solidFill>
                <a:latin typeface="Atkinson Hyperlegible Bold"/>
              </a:rPr>
              <a:t>Assess Risks</a:t>
            </a:r>
            <a:r>
              <a:rPr lang="en-US" sz="2537" spc="23">
                <a:solidFill>
                  <a:srgbClr val="000000"/>
                </a:solidFill>
                <a:latin typeface="Atkinson Hyperlegible"/>
              </a:rPr>
              <a:t>:</a:t>
            </a:r>
          </a:p>
          <a:p>
            <a:pPr algn="l" marL="1103905" indent="-367968" lvl="2">
              <a:lnSpc>
                <a:spcPts val="3045"/>
              </a:lnSpc>
              <a:buAutoNum type="arabicPeriod" startAt="1"/>
            </a:pPr>
            <a:r>
              <a:rPr lang="en-US" sz="2537" spc="23">
                <a:solidFill>
                  <a:srgbClr val="000000"/>
                </a:solidFill>
                <a:latin typeface="Atkinson Hyperlegible"/>
              </a:rPr>
              <a:t>Examine impacts: data theft, privacy invasion, identity theft, corporate espionage.</a:t>
            </a:r>
          </a:p>
          <a:p>
            <a:pPr algn="l" marL="459289" indent="-229644" lvl="1">
              <a:lnSpc>
                <a:spcPts val="3045"/>
              </a:lnSpc>
              <a:buAutoNum type="arabicPeriod" startAt="1"/>
            </a:pPr>
            <a:r>
              <a:rPr lang="en-US" sz="2537" spc="23">
                <a:solidFill>
                  <a:srgbClr val="42AF51"/>
                </a:solidFill>
                <a:latin typeface="Atkinson Hyperlegible Bold"/>
              </a:rPr>
              <a:t>Develop Strategies</a:t>
            </a:r>
            <a:r>
              <a:rPr lang="en-US" sz="2537" spc="23">
                <a:solidFill>
                  <a:srgbClr val="000000"/>
                </a:solidFill>
                <a:latin typeface="Atkinson Hyperlegible"/>
              </a:rPr>
              <a:t>:</a:t>
            </a:r>
          </a:p>
          <a:p>
            <a:pPr algn="l" marL="1103905" indent="-367968" lvl="2">
              <a:lnSpc>
                <a:spcPts val="3045"/>
              </a:lnSpc>
              <a:buAutoNum type="arabicPeriod" startAt="1"/>
            </a:pPr>
            <a:r>
              <a:rPr lang="en-US" sz="2537" spc="23">
                <a:solidFill>
                  <a:srgbClr val="000000"/>
                </a:solidFill>
                <a:latin typeface="Atkinson Hyperlegible"/>
              </a:rPr>
              <a:t>Detection: Use of anti-malware, network monitoring, hardware inspection.</a:t>
            </a:r>
          </a:p>
          <a:p>
            <a:pPr algn="l" marL="1103905" indent="-367968" lvl="2">
              <a:lnSpc>
                <a:spcPts val="3045"/>
              </a:lnSpc>
              <a:buAutoNum type="arabicPeriod" startAt="1"/>
            </a:pPr>
            <a:r>
              <a:rPr lang="en-US" sz="2537" spc="23">
                <a:solidFill>
                  <a:srgbClr val="000000"/>
                </a:solidFill>
                <a:latin typeface="Atkinson Hyperlegible"/>
              </a:rPr>
              <a:t>Prevention: Regular updates, two-factor authentication, virtual keyboards, user education.</a:t>
            </a:r>
          </a:p>
          <a:p>
            <a:pPr algn="l" marL="459289" indent="-229644" lvl="1">
              <a:lnSpc>
                <a:spcPts val="3045"/>
              </a:lnSpc>
              <a:buAutoNum type="arabicPeriod" startAt="1"/>
            </a:pPr>
            <a:r>
              <a:rPr lang="en-US" sz="2537" spc="23">
                <a:solidFill>
                  <a:srgbClr val="42AF51"/>
                </a:solidFill>
                <a:latin typeface="Atkinson Hyperlegible Bold"/>
              </a:rPr>
              <a:t>Legal and Ethical Considerations</a:t>
            </a:r>
            <a:r>
              <a:rPr lang="en-US" sz="2537" spc="23">
                <a:solidFill>
                  <a:srgbClr val="42AF51"/>
                </a:solidFill>
                <a:latin typeface="Atkinson Hyperlegible"/>
              </a:rPr>
              <a:t>:</a:t>
            </a:r>
          </a:p>
          <a:p>
            <a:pPr algn="l" marL="1103905" indent="-367968" lvl="2">
              <a:lnSpc>
                <a:spcPts val="3045"/>
              </a:lnSpc>
              <a:buAutoNum type="arabicPeriod" startAt="1"/>
            </a:pPr>
            <a:r>
              <a:rPr lang="en-US" sz="2537" spc="23">
                <a:solidFill>
                  <a:srgbClr val="000000"/>
                </a:solidFill>
                <a:latin typeface="Atkinson Hyperlegible"/>
              </a:rPr>
              <a:t>Ensure informed consent, limit monitoring scope, secure data protection.</a:t>
            </a:r>
          </a:p>
          <a:p>
            <a:pPr algn="l" marL="459289" indent="-229644" lvl="1">
              <a:lnSpc>
                <a:spcPts val="3045"/>
              </a:lnSpc>
              <a:buAutoNum type="arabicPeriod" startAt="1"/>
            </a:pPr>
            <a:r>
              <a:rPr lang="en-US" sz="2537" spc="23">
                <a:solidFill>
                  <a:srgbClr val="42AF51"/>
                </a:solidFill>
                <a:latin typeface="Atkinson Hyperlegible Bold"/>
              </a:rPr>
              <a:t>Response Framework</a:t>
            </a:r>
            <a:r>
              <a:rPr lang="en-US" sz="2537" spc="23">
                <a:solidFill>
                  <a:srgbClr val="000000"/>
                </a:solidFill>
                <a:latin typeface="Atkinson Hyperlegible"/>
              </a:rPr>
              <a:t>:</a:t>
            </a:r>
          </a:p>
          <a:p>
            <a:pPr algn="l" marL="1103905" indent="-367968" lvl="2">
              <a:lnSpc>
                <a:spcPts val="3045"/>
              </a:lnSpc>
              <a:buAutoNum type="arabicPeriod" startAt="1"/>
            </a:pPr>
            <a:r>
              <a:rPr lang="en-US" sz="2537" spc="23">
                <a:solidFill>
                  <a:srgbClr val="000000"/>
                </a:solidFill>
                <a:latin typeface="Atkinson Hyperlegible"/>
              </a:rPr>
              <a:t>Steps upon detection: disconnect from internet, run full system scans, change passwords, seek professional help.</a:t>
            </a:r>
          </a:p>
          <a:p>
            <a:pPr algn="l" marL="1103905" indent="-367968" lvl="2">
              <a:lnSpc>
                <a:spcPts val="3045"/>
              </a:lnSpc>
            </a:pPr>
          </a:p>
          <a:p>
            <a:pPr algn="l" marL="1103905" indent="-367968" lvl="2">
              <a:lnSpc>
                <a:spcPts val="3045"/>
              </a:lnSpc>
            </a:pPr>
          </a:p>
        </p:txBody>
      </p:sp>
      <p:sp>
        <p:nvSpPr>
          <p:cNvPr name="TextBox 30" id="30"/>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05840" y="2737664"/>
            <a:ext cx="9875520" cy="5143500"/>
          </a:xfrm>
          <a:prstGeom prst="rect">
            <a:avLst/>
          </a:prstGeom>
        </p:spPr>
        <p:txBody>
          <a:bodyPr anchor="t" rtlCol="false" tIns="0" lIns="0" bIns="0" rIns="0">
            <a:spAutoFit/>
          </a:bodyPr>
          <a:lstStyle/>
          <a:p>
            <a:pPr algn="l" marL="542925" indent="-271462" lvl="1">
              <a:lnSpc>
                <a:spcPts val="7200"/>
              </a:lnSpc>
              <a:buFont typeface="Arial"/>
              <a:buChar char="•"/>
            </a:pPr>
            <a:r>
              <a:rPr lang="en-US" sz="3000" spc="28">
                <a:solidFill>
                  <a:srgbClr val="000000"/>
                </a:solidFill>
                <a:latin typeface="Hammersmith One"/>
              </a:rPr>
              <a:t>Individuals</a:t>
            </a:r>
          </a:p>
          <a:p>
            <a:pPr algn="l" marL="542925" indent="-271462" lvl="1">
              <a:lnSpc>
                <a:spcPts val="7200"/>
              </a:lnSpc>
              <a:buFont typeface="Arial"/>
              <a:buChar char="•"/>
            </a:pPr>
            <a:r>
              <a:rPr lang="en-US" sz="3000" spc="28">
                <a:solidFill>
                  <a:srgbClr val="000000"/>
                </a:solidFill>
                <a:latin typeface="Hammersmith One"/>
              </a:rPr>
              <a:t>Businesses and Organizations</a:t>
            </a:r>
          </a:p>
          <a:p>
            <a:pPr algn="l" marL="542925" indent="-271462" lvl="1">
              <a:lnSpc>
                <a:spcPts val="7200"/>
              </a:lnSpc>
              <a:buFont typeface="Arial"/>
              <a:buChar char="•"/>
            </a:pPr>
            <a:r>
              <a:rPr lang="en-US" sz="3000" spc="28">
                <a:solidFill>
                  <a:srgbClr val="000000"/>
                </a:solidFill>
                <a:latin typeface="Hammersmith One"/>
              </a:rPr>
              <a:t>IT and Cybersecurity Professionals</a:t>
            </a:r>
          </a:p>
          <a:p>
            <a:pPr algn="l" marL="542925" indent="-271462" lvl="1">
              <a:lnSpc>
                <a:spcPts val="7200"/>
              </a:lnSpc>
              <a:buFont typeface="Arial"/>
              <a:buChar char="•"/>
            </a:pPr>
            <a:r>
              <a:rPr lang="en-US" sz="3000" spc="28">
                <a:solidFill>
                  <a:srgbClr val="000000"/>
                </a:solidFill>
                <a:latin typeface="Hammersmith One"/>
              </a:rPr>
              <a:t>Government Agencies</a:t>
            </a:r>
          </a:p>
          <a:p>
            <a:pPr algn="l" marL="542925" indent="-271462" lvl="1">
              <a:lnSpc>
                <a:spcPts val="7200"/>
              </a:lnSpc>
              <a:buFont typeface="Arial"/>
              <a:buChar char="•"/>
            </a:pPr>
            <a:r>
              <a:rPr lang="en-US" sz="3000" spc="28">
                <a:solidFill>
                  <a:srgbClr val="000000"/>
                </a:solidFill>
                <a:latin typeface="Hammersmith One"/>
              </a:rPr>
              <a:t>Educational Institutions</a:t>
            </a:r>
          </a:p>
          <a:p>
            <a:pPr algn="l" marL="542925" indent="-271462" lvl="1">
              <a:lnSpc>
                <a:spcPts val="3600"/>
              </a:lnSpc>
            </a:pPr>
          </a:p>
        </p:txBody>
      </p:sp>
      <p:sp>
        <p:nvSpPr>
          <p:cNvPr name="Freeform 29" id="29"/>
          <p:cNvSpPr/>
          <p:nvPr/>
        </p:nvSpPr>
        <p:spPr>
          <a:xfrm flipH="false" flipV="false" rot="0">
            <a:off x="8338032" y="4471926"/>
            <a:ext cx="6066285" cy="3086222"/>
          </a:xfrm>
          <a:custGeom>
            <a:avLst/>
            <a:gdLst/>
            <a:ahLst/>
            <a:cxnLst/>
            <a:rect r="r" b="b" t="t" l="l"/>
            <a:pathLst>
              <a:path h="3086222" w="6066285">
                <a:moveTo>
                  <a:pt x="0" y="0"/>
                </a:moveTo>
                <a:lnTo>
                  <a:pt x="6066285" y="0"/>
                </a:lnTo>
                <a:lnTo>
                  <a:pt x="6066285" y="3086223"/>
                </a:lnTo>
                <a:lnTo>
                  <a:pt x="0" y="3086223"/>
                </a:lnTo>
                <a:lnTo>
                  <a:pt x="0" y="0"/>
                </a:lnTo>
                <a:close/>
              </a:path>
            </a:pathLst>
          </a:custGeom>
          <a:blipFill>
            <a:blip r:embed="rId2"/>
            <a:stretch>
              <a:fillRect l="0" t="0" r="0" b="0"/>
            </a:stretch>
          </a:blipFill>
        </p:spPr>
      </p:sp>
      <p:sp>
        <p:nvSpPr>
          <p:cNvPr name="TextBox 30" id="30"/>
          <p:cNvSpPr txBox="true"/>
          <p:nvPr/>
        </p:nvSpPr>
        <p:spPr>
          <a:xfrm rot="0">
            <a:off x="914400" y="1344674"/>
            <a:ext cx="10629900" cy="923925"/>
          </a:xfrm>
          <a:prstGeom prst="rect">
            <a:avLst/>
          </a:prstGeom>
        </p:spPr>
        <p:txBody>
          <a:bodyPr anchor="t" rtlCol="false" tIns="0" lIns="0" bIns="0" rIns="0">
            <a:spAutoFit/>
          </a:bodyPr>
          <a:lstStyle/>
          <a:p>
            <a:pPr algn="l">
              <a:lnSpc>
                <a:spcPts val="7200"/>
              </a:lnSpc>
            </a:pPr>
            <a:r>
              <a:rPr lang="en-US" sz="6000" spc="41">
                <a:solidFill>
                  <a:srgbClr val="1F497D"/>
                </a:solidFill>
                <a:latin typeface="Atkinson Hyperlegible Bold"/>
              </a:rPr>
              <a:t>WHO ARE THE END USERS?</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
        <p:nvSpPr>
          <p:cNvPr name="TextBox 32" id="32"/>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28600" y="2214562"/>
            <a:ext cx="3814761" cy="4872038"/>
          </a:xfrm>
          <a:custGeom>
            <a:avLst/>
            <a:gdLst/>
            <a:ahLst/>
            <a:cxnLst/>
            <a:rect r="r" b="b" t="t" l="l"/>
            <a:pathLst>
              <a:path h="4872038" w="3814761">
                <a:moveTo>
                  <a:pt x="0" y="0"/>
                </a:moveTo>
                <a:lnTo>
                  <a:pt x="3814761" y="0"/>
                </a:lnTo>
                <a:lnTo>
                  <a:pt x="3814761" y="4872038"/>
                </a:lnTo>
                <a:lnTo>
                  <a:pt x="0" y="4872038"/>
                </a:lnTo>
                <a:lnTo>
                  <a:pt x="0" y="0"/>
                </a:lnTo>
                <a:close/>
              </a:path>
            </a:pathLst>
          </a:custGeom>
          <a:blipFill>
            <a:blip r:embed="rId2"/>
            <a:stretch>
              <a:fillRect l="-6007" t="0" r="-14"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228600" y="443555"/>
            <a:ext cx="14644688" cy="1838325"/>
          </a:xfrm>
          <a:prstGeom prst="rect">
            <a:avLst/>
          </a:prstGeom>
        </p:spPr>
        <p:txBody>
          <a:bodyPr anchor="t" rtlCol="false" tIns="0" lIns="0" bIns="0" rIns="0">
            <a:spAutoFit/>
          </a:bodyPr>
          <a:lstStyle/>
          <a:p>
            <a:pPr algn="l">
              <a:lnSpc>
                <a:spcPts val="7200"/>
              </a:lnSpc>
            </a:pPr>
            <a:r>
              <a:rPr lang="en-US" sz="6000" spc="97">
                <a:solidFill>
                  <a:srgbClr val="1F497D"/>
                </a:solidFill>
                <a:latin typeface="Atkinson Hyperlegible Bold"/>
              </a:rPr>
              <a:t>YOUR SOLUTION AND ITS VALUE PROPOSITION</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1" id="31"/>
          <p:cNvSpPr txBox="true"/>
          <p:nvPr/>
        </p:nvSpPr>
        <p:spPr>
          <a:xfrm rot="0">
            <a:off x="4520564" y="3028950"/>
            <a:ext cx="10904220" cy="6534150"/>
          </a:xfrm>
          <a:prstGeom prst="rect">
            <a:avLst/>
          </a:prstGeom>
        </p:spPr>
        <p:txBody>
          <a:bodyPr anchor="t" rtlCol="false" tIns="0" lIns="0" bIns="0" rIns="0">
            <a:spAutoFit/>
          </a:bodyPr>
          <a:lstStyle/>
          <a:p>
            <a:pPr algn="l">
              <a:lnSpc>
                <a:spcPts val="4320"/>
              </a:lnSpc>
            </a:pPr>
            <a:r>
              <a:rPr lang="en-US" sz="3600" spc="33">
                <a:solidFill>
                  <a:srgbClr val="42AF51"/>
                </a:solidFill>
                <a:latin typeface="Hammersmith One"/>
              </a:rPr>
              <a:t>Solution</a:t>
            </a:r>
            <a:r>
              <a:rPr lang="en-US" sz="3600" spc="33">
                <a:solidFill>
                  <a:srgbClr val="000000"/>
                </a:solidFill>
                <a:latin typeface="Hammersmith One"/>
              </a:rPr>
              <a:t>: Implement a comprehensive cybersecurity strategy including detection, prevention, and response protocols tailored to combat keylogger threats.</a:t>
            </a:r>
          </a:p>
          <a:p>
            <a:pPr algn="l">
              <a:lnSpc>
                <a:spcPts val="4320"/>
              </a:lnSpc>
            </a:pPr>
            <a:r>
              <a:rPr lang="en-US" sz="3600" spc="33">
                <a:solidFill>
                  <a:srgbClr val="000000"/>
                </a:solidFill>
                <a:latin typeface="Hammersmith One"/>
              </a:rPr>
              <a:t>Value Proposition:</a:t>
            </a:r>
          </a:p>
          <a:p>
            <a:pPr algn="l" marL="651510" indent="-325755" lvl="1">
              <a:lnSpc>
                <a:spcPts val="6480"/>
              </a:lnSpc>
              <a:buFont typeface="Arial"/>
              <a:buChar char="•"/>
            </a:pPr>
            <a:r>
              <a:rPr lang="en-US" sz="3600" spc="33">
                <a:solidFill>
                  <a:srgbClr val="000000"/>
                </a:solidFill>
                <a:latin typeface="Hammersmith One"/>
              </a:rPr>
              <a:t>Enhanced security.</a:t>
            </a:r>
          </a:p>
          <a:p>
            <a:pPr algn="l" marL="651510" indent="-325755" lvl="1">
              <a:lnSpc>
                <a:spcPts val="6480"/>
              </a:lnSpc>
              <a:buFont typeface="Arial"/>
              <a:buChar char="•"/>
            </a:pPr>
            <a:r>
              <a:rPr lang="en-US" sz="3600" spc="33">
                <a:solidFill>
                  <a:srgbClr val="000000"/>
                </a:solidFill>
                <a:latin typeface="Hammersmith One"/>
              </a:rPr>
              <a:t>Peace of mind.</a:t>
            </a:r>
          </a:p>
          <a:p>
            <a:pPr algn="l" marL="651510" indent="-325755" lvl="1">
              <a:lnSpc>
                <a:spcPts val="6480"/>
              </a:lnSpc>
              <a:buFont typeface="Arial"/>
              <a:buChar char="•"/>
            </a:pPr>
            <a:r>
              <a:rPr lang="en-US" sz="3600" spc="33">
                <a:solidFill>
                  <a:srgbClr val="000000"/>
                </a:solidFill>
                <a:latin typeface="Hammersmith One"/>
              </a:rPr>
              <a:t>Compliance and ethics.</a:t>
            </a:r>
          </a:p>
          <a:p>
            <a:pPr algn="l" marL="651510" indent="-325755" lvl="1">
              <a:lnSpc>
                <a:spcPts val="6480"/>
              </a:lnSpc>
              <a:buFont typeface="Arial"/>
              <a:buChar char="•"/>
            </a:pPr>
            <a:r>
              <a:rPr lang="en-US" sz="3600" spc="33">
                <a:solidFill>
                  <a:srgbClr val="000000"/>
                </a:solidFill>
                <a:latin typeface="Hammersmith One"/>
              </a:rPr>
              <a:t>Efficiency.</a:t>
            </a:r>
          </a:p>
          <a:p>
            <a:pPr algn="l" marL="651510" indent="-325755" lvl="1">
              <a:lnSpc>
                <a:spcPts val="4320"/>
              </a:lnSpc>
            </a:pPr>
          </a:p>
        </p:txBody>
      </p:sp>
      <p:sp>
        <p:nvSpPr>
          <p:cNvPr name="TextBox 32" id="32"/>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88583" y="3021806"/>
            <a:ext cx="3700462" cy="5129212"/>
          </a:xfrm>
          <a:custGeom>
            <a:avLst/>
            <a:gdLst/>
            <a:ahLst/>
            <a:cxnLst/>
            <a:rect r="r" b="b" t="t" l="l"/>
            <a:pathLst>
              <a:path h="5129212" w="3700462">
                <a:moveTo>
                  <a:pt x="0" y="0"/>
                </a:moveTo>
                <a:lnTo>
                  <a:pt x="3700462" y="0"/>
                </a:lnTo>
                <a:lnTo>
                  <a:pt x="3700462" y="5129213"/>
                </a:lnTo>
                <a:lnTo>
                  <a:pt x="0" y="5129213"/>
                </a:lnTo>
                <a:lnTo>
                  <a:pt x="0" y="0"/>
                </a:lnTo>
                <a:close/>
              </a:path>
            </a:pathLst>
          </a:custGeom>
          <a:blipFill>
            <a:blip r:embed="rId2"/>
            <a:stretch>
              <a:fillRect l="0" t="-1428" r="0" b="-1428"/>
            </a:stretch>
          </a:blipFill>
        </p:spPr>
      </p:sp>
      <p:sp>
        <p:nvSpPr>
          <p:cNvPr name="TextBox 29" id="29"/>
          <p:cNvSpPr txBox="true"/>
          <p:nvPr/>
        </p:nvSpPr>
        <p:spPr>
          <a:xfrm rot="0">
            <a:off x="1109662" y="989392"/>
            <a:ext cx="14229398" cy="923925"/>
          </a:xfrm>
          <a:prstGeom prst="rect">
            <a:avLst/>
          </a:prstGeom>
        </p:spPr>
        <p:txBody>
          <a:bodyPr anchor="t" rtlCol="false" tIns="0" lIns="0" bIns="0" rIns="0">
            <a:spAutoFit/>
          </a:bodyPr>
          <a:lstStyle/>
          <a:p>
            <a:pPr algn="l">
              <a:lnSpc>
                <a:spcPts val="7200"/>
              </a:lnSpc>
            </a:pPr>
            <a:r>
              <a:rPr lang="en-US" sz="6000" spc="83">
                <a:solidFill>
                  <a:srgbClr val="1F497D"/>
                </a:solidFill>
                <a:latin typeface="Atkinson Hyperlegible Bold"/>
              </a:rPr>
              <a:t>THE WOW IN YOUR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31" id="31"/>
          <p:cNvSpPr txBox="true"/>
          <p:nvPr/>
        </p:nvSpPr>
        <p:spPr>
          <a:xfrm rot="0">
            <a:off x="3520440" y="2588895"/>
            <a:ext cx="11818620" cy="4840605"/>
          </a:xfrm>
          <a:prstGeom prst="rect">
            <a:avLst/>
          </a:prstGeom>
        </p:spPr>
        <p:txBody>
          <a:bodyPr anchor="t" rtlCol="false" tIns="0" lIns="0" bIns="0" rIns="0">
            <a:spAutoFit/>
          </a:bodyPr>
          <a:lstStyle/>
          <a:p>
            <a:pPr algn="l" marL="651510" indent="-325755" lvl="1">
              <a:lnSpc>
                <a:spcPts val="6480"/>
              </a:lnSpc>
              <a:buFont typeface="Arial"/>
              <a:buChar char="•"/>
            </a:pPr>
            <a:r>
              <a:rPr lang="en-US" sz="3600" spc="33">
                <a:solidFill>
                  <a:srgbClr val="000000"/>
                </a:solidFill>
                <a:latin typeface="Hammersmith One"/>
              </a:rPr>
              <a:t>Cutting-edge Detection.</a:t>
            </a:r>
          </a:p>
          <a:p>
            <a:pPr algn="l" marL="651510" indent="-325755" lvl="1">
              <a:lnSpc>
                <a:spcPts val="6480"/>
              </a:lnSpc>
              <a:buFont typeface="Arial"/>
              <a:buChar char="•"/>
            </a:pPr>
            <a:r>
              <a:rPr lang="en-US" sz="3600" spc="33">
                <a:solidFill>
                  <a:srgbClr val="000000"/>
                </a:solidFill>
                <a:latin typeface="Hammersmith One"/>
              </a:rPr>
              <a:t>Comprehensive Prevention.</a:t>
            </a:r>
          </a:p>
          <a:p>
            <a:pPr algn="l" marL="651510" indent="-325755" lvl="1">
              <a:lnSpc>
                <a:spcPts val="6480"/>
              </a:lnSpc>
              <a:buFont typeface="Arial"/>
              <a:buChar char="•"/>
            </a:pPr>
            <a:r>
              <a:rPr lang="en-US" sz="3600" spc="33">
                <a:solidFill>
                  <a:srgbClr val="000000"/>
                </a:solidFill>
                <a:latin typeface="Hammersmith One"/>
              </a:rPr>
              <a:t>User-Centric Approach.</a:t>
            </a:r>
          </a:p>
          <a:p>
            <a:pPr algn="l" marL="651510" indent="-325755" lvl="1">
              <a:lnSpc>
                <a:spcPts val="6480"/>
              </a:lnSpc>
              <a:buFont typeface="Arial"/>
              <a:buChar char="•"/>
            </a:pPr>
            <a:r>
              <a:rPr lang="en-US" sz="3600" spc="33">
                <a:solidFill>
                  <a:srgbClr val="000000"/>
                </a:solidFill>
                <a:latin typeface="Hammersmith One"/>
              </a:rPr>
              <a:t>Ethical Standards.</a:t>
            </a:r>
          </a:p>
          <a:p>
            <a:pPr algn="l" marL="651510" indent="-325755" lvl="1">
              <a:lnSpc>
                <a:spcPts val="6480"/>
              </a:lnSpc>
            </a:pPr>
          </a:p>
          <a:p>
            <a:pPr algn="l" marL="651510" indent="-325755" lvl="1">
              <a:lnSpc>
                <a:spcPts val="6480"/>
              </a:lnSpc>
            </a:pPr>
          </a:p>
        </p:txBody>
      </p:sp>
      <p:sp>
        <p:nvSpPr>
          <p:cNvPr name="TextBox 32" id="32"/>
          <p:cNvSpPr txBox="true"/>
          <p:nvPr/>
        </p:nvSpPr>
        <p:spPr>
          <a:xfrm rot="0">
            <a:off x="3880485" y="6217003"/>
            <a:ext cx="10021635" cy="2714625"/>
          </a:xfrm>
          <a:prstGeom prst="rect">
            <a:avLst/>
          </a:prstGeom>
        </p:spPr>
        <p:txBody>
          <a:bodyPr anchor="t" rtlCol="false" tIns="0" lIns="0" bIns="0" rIns="0">
            <a:spAutoFit/>
          </a:bodyPr>
          <a:lstStyle/>
          <a:p>
            <a:pPr algn="just">
              <a:lnSpc>
                <a:spcPts val="4320"/>
              </a:lnSpc>
            </a:pPr>
            <a:r>
              <a:rPr lang="en-US" sz="3600" spc="33">
                <a:solidFill>
                  <a:srgbClr val="000000"/>
                </a:solidFill>
                <a:latin typeface="Hammersmith One"/>
              </a:rPr>
              <a:t>This approach not only secures against keylogger risks but also sets a new standard in proactive cybersecurity, instilling confidence and peace of mind in our clients.</a:t>
            </a:r>
          </a:p>
          <a:p>
            <a:pPr algn="just">
              <a:lnSpc>
                <a:spcPts val="4320"/>
              </a:lnSpc>
            </a:pPr>
          </a:p>
        </p:txBody>
      </p:sp>
      <p:sp>
        <p:nvSpPr>
          <p:cNvPr name="TextBox 33" id="33"/>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0" id="30"/>
          <p:cNvSpPr txBox="true"/>
          <p:nvPr/>
        </p:nvSpPr>
        <p:spPr>
          <a:xfrm rot="0">
            <a:off x="571500" y="440530"/>
            <a:ext cx="5494018" cy="923925"/>
          </a:xfrm>
          <a:prstGeom prst="rect">
            <a:avLst/>
          </a:prstGeom>
        </p:spPr>
        <p:txBody>
          <a:bodyPr anchor="t" rtlCol="false" tIns="0" lIns="0" bIns="0" rIns="0">
            <a:spAutoFit/>
          </a:bodyPr>
          <a:lstStyle/>
          <a:p>
            <a:pPr algn="l">
              <a:lnSpc>
                <a:spcPts val="7200"/>
              </a:lnSpc>
            </a:pPr>
            <a:r>
              <a:rPr lang="en-US" sz="6000" spc="15">
                <a:solidFill>
                  <a:srgbClr val="1F497D"/>
                </a:solidFill>
                <a:latin typeface="Atkinson Hyperlegible Bold"/>
              </a:rPr>
              <a:t>MODELLING</a:t>
            </a:r>
          </a:p>
        </p:txBody>
      </p:sp>
      <p:sp>
        <p:nvSpPr>
          <p:cNvPr name="TextBox 31" id="31"/>
          <p:cNvSpPr txBox="true"/>
          <p:nvPr/>
        </p:nvSpPr>
        <p:spPr>
          <a:xfrm rot="0">
            <a:off x="662940" y="2287110"/>
            <a:ext cx="14218920" cy="5105400"/>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42AF51"/>
                </a:solidFill>
                <a:latin typeface="Hammersmith One"/>
              </a:rPr>
              <a:t>Threat Modeling</a:t>
            </a:r>
            <a:r>
              <a:rPr lang="en-US" sz="2700">
                <a:solidFill>
                  <a:srgbClr val="000000"/>
                </a:solidFill>
                <a:latin typeface="Hammersmith One"/>
              </a:rPr>
              <a:t>: Identify potential vulnerabilities and attack vectors keyloggers may exploit.</a:t>
            </a:r>
          </a:p>
          <a:p>
            <a:pPr algn="l" marL="488632" indent="-244316" lvl="1">
              <a:lnSpc>
                <a:spcPts val="3240"/>
              </a:lnSpc>
              <a:buFont typeface="Arial"/>
              <a:buChar char="•"/>
            </a:pPr>
            <a:r>
              <a:rPr lang="en-US" sz="2700" spc="25">
                <a:solidFill>
                  <a:srgbClr val="42AF51"/>
                </a:solidFill>
                <a:latin typeface="Hammersmith One"/>
              </a:rPr>
              <a:t>Detection Model</a:t>
            </a:r>
            <a:r>
              <a:rPr lang="en-US" sz="2700" spc="25">
                <a:solidFill>
                  <a:srgbClr val="000000"/>
                </a:solidFill>
                <a:latin typeface="Hammersmith One"/>
              </a:rPr>
              <a:t>: Implement algorithms and tools to detect keylogger presence based on behavioral patterns and anomalies.</a:t>
            </a:r>
          </a:p>
          <a:p>
            <a:pPr algn="l" marL="488632" indent="-244316" lvl="1">
              <a:lnSpc>
                <a:spcPts val="3240"/>
              </a:lnSpc>
              <a:buFont typeface="Arial"/>
              <a:buChar char="•"/>
            </a:pPr>
            <a:r>
              <a:rPr lang="en-US" sz="2700" spc="25">
                <a:solidFill>
                  <a:srgbClr val="42AF51"/>
                </a:solidFill>
                <a:latin typeface="Hammersmith One"/>
              </a:rPr>
              <a:t>Prevention Model</a:t>
            </a:r>
            <a:r>
              <a:rPr lang="en-US" sz="2700" spc="25">
                <a:solidFill>
                  <a:srgbClr val="000000"/>
                </a:solidFill>
                <a:latin typeface="Hammersmith One"/>
              </a:rPr>
              <a:t>: Develop strategies such as software updates, network monitoring, and user education to prevent keylogger installation and operation.</a:t>
            </a:r>
          </a:p>
          <a:p>
            <a:pPr algn="l" marL="488632" indent="-244316" lvl="1">
              <a:lnSpc>
                <a:spcPts val="3240"/>
              </a:lnSpc>
              <a:buFont typeface="Arial"/>
              <a:buChar char="•"/>
            </a:pPr>
            <a:r>
              <a:rPr lang="en-US" sz="2700" spc="25">
                <a:solidFill>
                  <a:srgbClr val="42AF51"/>
                </a:solidFill>
                <a:latin typeface="Hammersmith One"/>
              </a:rPr>
              <a:t>Response Model</a:t>
            </a:r>
            <a:r>
              <a:rPr lang="en-US" sz="2700" spc="25">
                <a:solidFill>
                  <a:srgbClr val="000000"/>
                </a:solidFill>
                <a:latin typeface="Hammersmith One"/>
              </a:rPr>
              <a:t>: Establish protocols for immediate action upon keylogger detection, including isolation, removal, and system recovery.</a:t>
            </a:r>
          </a:p>
          <a:p>
            <a:pPr algn="l" marL="542925" indent="-271462" lvl="1">
              <a:lnSpc>
                <a:spcPts val="3600"/>
              </a:lnSpc>
            </a:pPr>
            <a:r>
              <a:rPr lang="en-US" sz="3000" spc="28">
                <a:solidFill>
                  <a:srgbClr val="000000"/>
                </a:solidFill>
                <a:latin typeface="Hammersmith One"/>
              </a:rPr>
              <a:t>              This modeling framework ensures a proactive and comprehensive approach to mitigating keylogger threats , enhancing overall cybersecurity posture.</a:t>
            </a:r>
          </a:p>
          <a:p>
            <a:pPr algn="l" marL="542925" indent="-271462" lvl="1">
              <a:lnSpc>
                <a:spcPts val="3600"/>
              </a:lnSpc>
            </a:pPr>
            <a:r>
              <a:rPr lang="en-US" sz="3000" spc="28">
                <a:solidFill>
                  <a:srgbClr val="000000"/>
                </a:solidFill>
                <a:latin typeface="Hammersmith One"/>
              </a:rPr>
              <a:t>threats, enhancing overall cybersecurity posture.</a:t>
            </a:r>
          </a:p>
        </p:txBody>
      </p:sp>
      <p:sp>
        <p:nvSpPr>
          <p:cNvPr name="TextBox 32" id="32"/>
          <p:cNvSpPr txBox="true"/>
          <p:nvPr/>
        </p:nvSpPr>
        <p:spPr>
          <a:xfrm rot="0">
            <a:off x="1114425" y="9707465"/>
            <a:ext cx="3119438" cy="25717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06</a:t>
            </a:r>
            <a:r>
              <a:rPr lang="en-US" sz="1650" spc="30">
                <a:solidFill>
                  <a:srgbClr val="2D83C3"/>
                </a:solidFill>
                <a:latin typeface="Trebuchet MS"/>
              </a:rPr>
              <a:t>/15/2024  </a:t>
            </a:r>
            <a:r>
              <a:rPr lang="en-US" sz="1650" spc="30">
                <a:solidFill>
                  <a:srgbClr val="2D83C3"/>
                </a:solidFill>
                <a:latin typeface="Trebuchet MS Bold"/>
              </a:rPr>
              <a:t>Annual 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DAGIOA_r6kc</dc:identifier>
  <dcterms:modified xsi:type="dcterms:W3CDTF">2011-08-01T06:04:30Z</dcterms:modified>
  <cp:revision>1</cp:revision>
  <dc:title>GUJJULA_ANJANI_KRISHNA.pptx</dc:title>
</cp:coreProperties>
</file>