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4" r:id="rId9"/>
    <p:sldId id="265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AF5-168C-3203-A1C7-716E4FFB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19E17-AC02-F157-0F6B-2386F7A9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DE67-1983-35D5-6B11-28BD271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DB3E-1088-771D-6945-FEDA168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D7A8-4C54-0487-19E5-9261B25E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6E9B-DB59-1131-B9CD-0C36C987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1DC6-6EDA-A85E-6C41-E6A6753D7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E017-AF99-260E-D6CC-F776626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C224-6861-23EB-6462-34438EC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5D3F-B0FF-F7D4-F2AE-A1BA7B0E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23B7-FAE4-93A8-CA1D-905849B76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3AC5-6823-37E9-50B6-02110259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4353-2CAE-EFAF-FB2E-E98256CC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0D21-31AC-83B4-FEFE-E8890CC5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085D-8330-CDB9-952F-89F6CF36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C1C-B810-A233-AE1D-846F516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074E-B1A2-7AA0-7311-4CF0AFD7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4AB7-6F86-F59E-5C40-89E2CD9C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9782-30FF-938D-2F39-74FD636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6BE7-021E-77C9-1667-09199A2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98C-2898-2BA1-18CA-AAEA524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8545-0496-E758-E430-5266FE4E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0D81-D617-1AD6-4A53-4C7D11E8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A1-0E25-B503-1C03-3A294BCB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526D-86B6-EE0F-3A84-E54ABBB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DC9C-A64A-5528-DCFC-9E5E01B9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9419-8350-DFEB-BF44-237EDABEB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0C0E-DC86-82F3-10E2-09835383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D8EB-D9F2-13F9-D469-9381C655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FE87-E87F-51F1-75DD-7BDE430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F849-853C-7E70-89FE-06BC304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1E01-0E56-BC51-7333-9AA77F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7508-B9DC-02D0-6667-B2843DB5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AD034-718F-40DE-EF66-C018D00D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3FCA-7D67-A116-176E-A2DBECD9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0FECE-3790-BBCA-B964-8931740D6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87AA6-B00D-33AE-44AB-70E8D1E6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D52EC-AD37-52E6-A5DF-C811FEA3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89031-E1D5-17A1-378C-5EFB1A47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88F9-8696-438F-FF75-15C884CC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2ADB-E3B2-D2B3-C621-C638DD5A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7233E-1FA5-5E74-B7F7-1787D7DA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1345A-7597-3657-50FA-223BD734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89171-8786-B301-AFD5-E5211EA5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AFBF5-BD56-FEFF-C192-E24CF92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1C2C-64C3-A544-7B53-5AC73B65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858-B652-44A6-CDD0-BA2EA31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C677-9506-A234-BCCF-0DB52AA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BA14-9547-F7C5-67CC-30B8770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AC3D-644A-4990-4A99-B7789686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9CD81-12CC-D890-BB1A-211A6577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45C6-4713-C61B-16CD-86D6E5CB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EE0D-67E4-FC81-72DC-BB07EED4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3293-4E61-7B95-7012-39898AB46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E46C-8B4B-3F6D-2157-BC132517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508C-037F-1C27-A6D7-C98DF6DC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7531-9A0E-7420-E251-337DBD01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F7B58-02C4-BDE2-69BF-7D29B9C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CED7F-8A4A-17BB-4DBE-102557EC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9374-C97F-B66A-C857-F386410A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33AE-6508-F7E1-5728-214EC1B1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7A96-158C-460C-A405-6DBB119096E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88E3-3EA1-68B3-664B-9A7E264E9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B981-D4B2-BC78-7C21-40387403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42-BBAF-4CB3-9C6C-FE392AF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F6C-78DB-AAAD-48C2-376EF68D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a simple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EF2F-A2EE-D8E6-C7EA-78FE92437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chapter 8 of Digital Logic and Computer Design by Morris Mano, 2004 revision</a:t>
            </a:r>
          </a:p>
        </p:txBody>
      </p:sp>
    </p:spTree>
    <p:extLst>
      <p:ext uri="{BB962C8B-B14F-4D97-AF65-F5344CB8AC3E}">
        <p14:creationId xmlns:p14="http://schemas.microsoft.com/office/powerpoint/2010/main" val="372339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9190-2CA5-6D22-1A9E-2C386DD4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8164-0C13-3AA3-1DC8-411AEA0A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step, combine all micro-operations ( total of 8) each into one statement, for example</a:t>
            </a:r>
          </a:p>
          <a:p>
            <a:pPr lvl="1"/>
            <a:r>
              <a:rPr lang="en-US" dirty="0"/>
              <a:t>x1 = t0 + q2t3 + q3t3 = t0 + (q2 + q3) t3	MAR </a:t>
            </a:r>
            <a:r>
              <a:rPr lang="en-US" dirty="0">
                <a:sym typeface="Wingdings" panose="05000000000000000000" pitchFamily="2" charset="2"/>
              </a:rPr>
              <a:t> PC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E004-6B6E-E243-6F5E-924ACFE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56" y="3490538"/>
            <a:ext cx="757343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5F13-652A-3366-F819-A413FDBE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specification (8 micro-operations)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E2561-8375-9BAD-1412-0D75D458C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90689"/>
            <a:ext cx="9862457" cy="4078740"/>
          </a:xfrm>
        </p:spPr>
      </p:pic>
    </p:spTree>
    <p:extLst>
      <p:ext uri="{BB962C8B-B14F-4D97-AF65-F5344CB8AC3E}">
        <p14:creationId xmlns:p14="http://schemas.microsoft.com/office/powerpoint/2010/main" val="12811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545B-83EA-6641-6E2B-1D0D1CB4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A3D9-CEBB-8889-BD67-47C79306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Combinational circuit shows </a:t>
            </a:r>
          </a:p>
          <a:p>
            <a:pPr marL="0" indent="0">
              <a:buNone/>
            </a:pPr>
            <a:r>
              <a:rPr lang="en-US" dirty="0"/>
              <a:t>    timings, controls, and functions.</a:t>
            </a:r>
          </a:p>
          <a:p>
            <a:r>
              <a:rPr lang="en-US" dirty="0"/>
              <a:t>Generates 8 control functions: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9A4A1-690E-F3D2-3A1A-4D57DDBB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743"/>
            <a:ext cx="5034240" cy="453956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1CEB4AF-9090-591D-74F2-D0EFD422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657599"/>
            <a:ext cx="5638800" cy="25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47F4-EDD4-775E-D661-6F864A75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F74B-185D-3E65-8F3F-E7A3302F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functions enable load and increment</a:t>
            </a:r>
          </a:p>
          <a:p>
            <a:r>
              <a:rPr lang="en-US" dirty="0"/>
              <a:t>Multiplexer selects between two sources of information for a register</a:t>
            </a:r>
          </a:p>
          <a:p>
            <a:r>
              <a:rPr lang="en-US" dirty="0"/>
              <a:t>Decoder selects an control based on the instruction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3A52-66CB-973C-B3F0-677068ED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85" y="3692134"/>
            <a:ext cx="4115374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EAE40-1EBD-64E6-1368-138B9123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02" y="4162916"/>
            <a:ext cx="400105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6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A922-6609-BA52-AF1F-F680367A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simple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7AB96-D41F-8038-A69D-71D3BE45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1825625"/>
            <a:ext cx="5660571" cy="4401004"/>
          </a:xfrm>
        </p:spPr>
      </p:pic>
    </p:spTree>
    <p:extLst>
      <p:ext uri="{BB962C8B-B14F-4D97-AF65-F5344CB8AC3E}">
        <p14:creationId xmlns:p14="http://schemas.microsoft.com/office/powerpoint/2010/main" val="273106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0448-ACFB-FE28-ADC0-4778C682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3260-2056-F408-92C4-D98FABF6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>
            <a:normAutofit/>
          </a:bodyPr>
          <a:lstStyle/>
          <a:p>
            <a:r>
              <a:rPr lang="en-US" dirty="0"/>
              <a:t>Symbol	bits	Name</a:t>
            </a:r>
          </a:p>
          <a:p>
            <a:r>
              <a:rPr lang="en-US" dirty="0"/>
              <a:t>MAR   	8	Memory Address  Register	memory address</a:t>
            </a:r>
          </a:p>
          <a:p>
            <a:r>
              <a:rPr lang="en-US" dirty="0"/>
              <a:t>MBR	8	Memory Buffer Register		memory word</a:t>
            </a:r>
          </a:p>
          <a:p>
            <a:r>
              <a:rPr lang="en-US" dirty="0"/>
              <a:t>A		8	A Register				processor register</a:t>
            </a:r>
          </a:p>
          <a:p>
            <a:r>
              <a:rPr lang="en-US" dirty="0"/>
              <a:t>R		8	R Register				processor register</a:t>
            </a:r>
          </a:p>
          <a:p>
            <a:r>
              <a:rPr lang="en-US" dirty="0"/>
              <a:t>PC		8	Program counter	</a:t>
            </a:r>
          </a:p>
          <a:p>
            <a:r>
              <a:rPr lang="en-US" dirty="0"/>
              <a:t>IR		8	Instruction register			current operation code</a:t>
            </a:r>
          </a:p>
          <a:p>
            <a:r>
              <a:rPr lang="en-US" dirty="0"/>
              <a:t>T		3	Timing counter			Sequence generator</a:t>
            </a:r>
          </a:p>
        </p:txBody>
      </p:sp>
    </p:spTree>
    <p:extLst>
      <p:ext uri="{BB962C8B-B14F-4D97-AF65-F5344CB8AC3E}">
        <p14:creationId xmlns:p14="http://schemas.microsoft.com/office/powerpoint/2010/main" val="313198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9A51-BE95-DD4E-527C-385EE0F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9556-A3C8-EBEF-1121-E871EAAF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Operation code	Mnemonics	</a:t>
            </a:r>
          </a:p>
          <a:p>
            <a:r>
              <a:rPr lang="en-US" dirty="0"/>
              <a:t>00000001		MOV R		A </a:t>
            </a:r>
            <a:r>
              <a:rPr lang="en-US" dirty="0">
                <a:sym typeface="Wingdings" panose="05000000000000000000" pitchFamily="2" charset="2"/>
              </a:rPr>
              <a:t>R</a:t>
            </a:r>
          </a:p>
          <a:p>
            <a:r>
              <a:rPr lang="en-US" dirty="0">
                <a:sym typeface="Wingdings" panose="05000000000000000000" pitchFamily="2" charset="2"/>
              </a:rPr>
              <a:t>00000010		LDI OPRD		A  OPRD</a:t>
            </a:r>
          </a:p>
          <a:p>
            <a:r>
              <a:rPr lang="en-US" dirty="0">
                <a:sym typeface="Wingdings" panose="05000000000000000000" pitchFamily="2" charset="2"/>
              </a:rPr>
              <a:t>00000011		LDA ADRS		A  M[ADRS]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4C2-6AAB-31C9-FC08-75436FD5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9CDD-425F-C772-DE8B-A36B2EFE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initialized to the first address of program in memory</a:t>
            </a:r>
          </a:p>
          <a:p>
            <a:r>
              <a:rPr lang="en-US" dirty="0"/>
              <a:t>An operation code whose address is in PC is read into MBR</a:t>
            </a:r>
          </a:p>
          <a:p>
            <a:r>
              <a:rPr lang="en-US" dirty="0"/>
              <a:t>PC is incremented</a:t>
            </a:r>
          </a:p>
          <a:p>
            <a:r>
              <a:rPr lang="en-US" dirty="0"/>
              <a:t>Operation code transfers from MBR to IR</a:t>
            </a:r>
          </a:p>
          <a:p>
            <a:r>
              <a:rPr lang="en-US" dirty="0"/>
              <a:t>Operation code is decoded by the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9E7-7394-9C8C-CE80-13360D7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0E3-C1EB-9566-FEAC-DD488864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Timing variables t0, t1, t2 are used as control function to sequence micro-operations for reading an op-code and placing to IR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register is incremented every clock pulse and automatically produces next timing variable</a:t>
            </a:r>
          </a:p>
          <a:p>
            <a:r>
              <a:rPr lang="en-US" sz="3200" dirty="0">
                <a:sym typeface="Wingdings" panose="05000000000000000000" pitchFamily="2" charset="2"/>
              </a:rPr>
              <a:t>Outputs qi </a:t>
            </a:r>
            <a:r>
              <a:rPr lang="en-US" sz="3200" dirty="0" err="1">
                <a:sym typeface="Wingdings" panose="05000000000000000000" pitchFamily="2" charset="2"/>
              </a:rPr>
              <a:t>i</a:t>
            </a:r>
            <a:r>
              <a:rPr lang="en-US" sz="3200" dirty="0">
                <a:sym typeface="Wingdings" panose="05000000000000000000" pitchFamily="2" charset="2"/>
              </a:rPr>
              <a:t>=1, 2, … in operation decoder are control actions after fetch. Control uses qi variables to determine the next micro-operation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6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A162-DC78-6407-D1A7-D43F24C2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3D94-EC89-0142-CB0B-775BD4B8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t0:		MAR </a:t>
            </a:r>
            <a:r>
              <a:rPr lang="en-US" dirty="0">
                <a:sym typeface="Wingdings" panose="05000000000000000000" pitchFamily="2" charset="2"/>
              </a:rPr>
              <a:t> PC			transfer op-code address</a:t>
            </a:r>
          </a:p>
          <a:p>
            <a:r>
              <a:rPr lang="en-US" dirty="0">
                <a:sym typeface="Wingdings" panose="05000000000000000000" pitchFamily="2" charset="2"/>
              </a:rPr>
              <a:t>t1:		MBR  M, PC  PC +1	read op-code, increment PV</a:t>
            </a:r>
          </a:p>
          <a:p>
            <a:r>
              <a:rPr lang="en-US" dirty="0">
                <a:sym typeface="Wingdings" panose="05000000000000000000" pitchFamily="2" charset="2"/>
              </a:rPr>
              <a:t>t2:		IR  MBR			transfer op-code to 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0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C24-5237-E790-6D18-A5BCFB59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  (first instruction out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544C-0BE6-4135-E48C-045C2B75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q1 is 1</a:t>
            </a:r>
          </a:p>
          <a:p>
            <a:endParaRPr lang="en-US" dirty="0"/>
          </a:p>
          <a:p>
            <a:r>
              <a:rPr lang="en-US" dirty="0"/>
              <a:t>q1t3:	A </a:t>
            </a:r>
            <a:r>
              <a:rPr lang="en-US" dirty="0">
                <a:sym typeface="Wingdings" panose="05000000000000000000" pitchFamily="2" charset="2"/>
              </a:rPr>
              <a:t> R,  T 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C39B-8972-AF89-BF07-4716CF6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LDI OPRD (second instruction out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FB05-442F-1BE3-2915-3622E58E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q2 = 1, the 3 timing variables read the operand and transfer to register A:</a:t>
            </a:r>
          </a:p>
          <a:p>
            <a:r>
              <a:rPr lang="en-US" dirty="0"/>
              <a:t>q2t3:    MAR  </a:t>
            </a:r>
            <a:r>
              <a:rPr lang="en-US" dirty="0">
                <a:sym typeface="Wingdings" panose="05000000000000000000" pitchFamily="2" charset="2"/>
              </a:rPr>
              <a:t>  PC			transfer operand address</a:t>
            </a:r>
          </a:p>
          <a:p>
            <a:r>
              <a:rPr lang="en-US" dirty="0">
                <a:sym typeface="Wingdings" panose="05000000000000000000" pitchFamily="2" charset="2"/>
              </a:rPr>
              <a:t>q2t4:    MBR    M,  PC   PC + 1	read operand, increment PC</a:t>
            </a:r>
          </a:p>
          <a:p>
            <a:r>
              <a:rPr lang="en-US" dirty="0">
                <a:sym typeface="Wingdings" panose="05000000000000000000" pitchFamily="2" charset="2"/>
              </a:rPr>
              <a:t>q2t5:    A   MBR, T=0			transfer operand, go to fetch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8586-B68C-E73E-93F5-A0277977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ADRS (third instruction out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41E3-7069-55A8-C8A8-9580A00E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ADRS has an operation code which makes q3=1</a:t>
            </a:r>
          </a:p>
          <a:p>
            <a:endParaRPr lang="en-US" dirty="0"/>
          </a:p>
          <a:p>
            <a:r>
              <a:rPr lang="en-US" dirty="0"/>
              <a:t>q3t3:    MAR </a:t>
            </a:r>
            <a:r>
              <a:rPr lang="en-US" dirty="0">
                <a:sym typeface="Wingdings" panose="05000000000000000000" pitchFamily="2" charset="2"/>
              </a:rPr>
              <a:t> PC   			next instruction</a:t>
            </a:r>
            <a:endParaRPr lang="en-US" dirty="0"/>
          </a:p>
          <a:p>
            <a:r>
              <a:rPr lang="en-US" dirty="0"/>
              <a:t>q3t4:    MBR </a:t>
            </a:r>
            <a:r>
              <a:rPr lang="en-US" dirty="0">
                <a:sym typeface="Wingdings" panose="05000000000000000000" pitchFamily="2" charset="2"/>
              </a:rPr>
              <a:t> M, PC  PC +1	read ADRS, increment PC</a:t>
            </a:r>
            <a:endParaRPr lang="en-US" dirty="0"/>
          </a:p>
          <a:p>
            <a:r>
              <a:rPr lang="en-US" dirty="0"/>
              <a:t>q3t5:    MAR </a:t>
            </a:r>
            <a:r>
              <a:rPr lang="en-US" dirty="0">
                <a:sym typeface="Wingdings" panose="05000000000000000000" pitchFamily="2" charset="2"/>
              </a:rPr>
              <a:t> MBR			transfer operand address</a:t>
            </a:r>
            <a:endParaRPr lang="en-US" dirty="0"/>
          </a:p>
          <a:p>
            <a:r>
              <a:rPr lang="en-US" dirty="0"/>
              <a:t>q3t6:    MBR </a:t>
            </a:r>
            <a:r>
              <a:rPr lang="en-US" dirty="0">
                <a:sym typeface="Wingdings" panose="05000000000000000000" pitchFamily="2" charset="2"/>
              </a:rPr>
              <a:t> M			read operand</a:t>
            </a:r>
            <a:endParaRPr lang="en-US" dirty="0"/>
          </a:p>
          <a:p>
            <a:r>
              <a:rPr lang="en-US" dirty="0"/>
              <a:t>q3t7:    A </a:t>
            </a:r>
            <a:r>
              <a:rPr lang="en-US" dirty="0">
                <a:sym typeface="Wingdings" panose="05000000000000000000" pitchFamily="2" charset="2"/>
              </a:rPr>
              <a:t> MBR, T  0		transfer operand to A, go to fetch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578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Design of a simple computer</vt:lpstr>
      <vt:lpstr>Registers</vt:lpstr>
      <vt:lpstr>3-instructions</vt:lpstr>
      <vt:lpstr>Instruction fetch cycle</vt:lpstr>
      <vt:lpstr>Timing and control</vt:lpstr>
      <vt:lpstr>FETCH cycle</vt:lpstr>
      <vt:lpstr>MOV   (first instruction out of 3)</vt:lpstr>
      <vt:lpstr>LDI OPRD (second instruction out of 3)</vt:lpstr>
      <vt:lpstr>LDA ADRS (third instruction out of 3)</vt:lpstr>
      <vt:lpstr>Design of computer</vt:lpstr>
      <vt:lpstr>Hardware specification (8 micro-operations)</vt:lpstr>
      <vt:lpstr>Combinational circuit</vt:lpstr>
      <vt:lpstr>Components</vt:lpstr>
      <vt:lpstr>Design of a simple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Kaveh Abani</dc:creator>
  <cp:lastModifiedBy>Kaveh Abani</cp:lastModifiedBy>
  <cp:revision>4</cp:revision>
  <dcterms:created xsi:type="dcterms:W3CDTF">2023-01-17T16:47:17Z</dcterms:created>
  <dcterms:modified xsi:type="dcterms:W3CDTF">2023-01-17T20:58:12Z</dcterms:modified>
</cp:coreProperties>
</file>