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4" r:id="rId1"/>
  </p:sldMasterIdLst>
  <p:notesMasterIdLst>
    <p:notesMasterId r:id="rId9"/>
  </p:notesMasterIdLst>
  <p:sldIdLst>
    <p:sldId id="259" r:id="rId2"/>
    <p:sldId id="260" r:id="rId3"/>
    <p:sldId id="265" r:id="rId4"/>
    <p:sldId id="261" r:id="rId5"/>
    <p:sldId id="266"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99"/>
  </p:normalViewPr>
  <p:slideViewPr>
    <p:cSldViewPr snapToGrid="0" snapToObjects="1">
      <p:cViewPr varScale="1">
        <p:scale>
          <a:sx n="106" d="100"/>
          <a:sy n="106" d="100"/>
        </p:scale>
        <p:origin x="792" y="1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B3487-CA19-6241-ADB5-1F736F5265D2}" type="datetimeFigureOut">
              <a:rPr lang="en-US" smtClean="0"/>
              <a:t>3/6/18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341DE-2434-AE4C-96F0-0DDF53721232}" type="slidenum">
              <a:rPr lang="en-US" smtClean="0"/>
              <a:t>‹#›</a:t>
            </a:fld>
            <a:endParaRPr lang="en-US"/>
          </a:p>
        </p:txBody>
      </p:sp>
    </p:spTree>
    <p:extLst>
      <p:ext uri="{BB962C8B-B14F-4D97-AF65-F5344CB8AC3E}">
        <p14:creationId xmlns:p14="http://schemas.microsoft.com/office/powerpoint/2010/main" val="126180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a:solidFill>
                <a:srgbClr val="146194">
                  <a:lumMod val="50000"/>
                </a:srgbClr>
              </a:solidFill>
            </a:endParaRPr>
          </a:p>
        </p:txBody>
      </p:sp>
      <p:sp>
        <p:nvSpPr>
          <p:cNvPr id="6" name="Slide Number Placeholder 5"/>
          <p:cNvSpPr>
            <a:spLocks noGrp="1"/>
          </p:cNvSpPr>
          <p:nvPr>
            <p:ph type="sldNum" sz="quarter" idx="12"/>
          </p:nvPr>
        </p:nvSpPr>
        <p:spPr/>
        <p:txBody>
          <a:body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4" name="Footer Placeholder 3"/>
          <p:cNvSpPr>
            <a:spLocks noGrp="1"/>
          </p:cNvSpPr>
          <p:nvPr>
            <p:ph type="ftr" sz="quarter" idx="11"/>
          </p:nvPr>
        </p:nvSpPr>
        <p:spPr/>
        <p:txBody>
          <a:bodyPr/>
          <a:lstStyle/>
          <a:p>
            <a:endParaRPr lang="en-US">
              <a:solidFill>
                <a:srgbClr val="146194">
                  <a:lumMod val="50000"/>
                </a:srgbClr>
              </a:solidFill>
            </a:endParaRPr>
          </a:p>
        </p:txBody>
      </p:sp>
      <p:sp>
        <p:nvSpPr>
          <p:cNvPr id="5" name="Slide Number Placeholder 4"/>
          <p:cNvSpPr>
            <a:spLocks noGrp="1"/>
          </p:cNvSpPr>
          <p:nvPr>
            <p:ph type="sldNum" sz="quarter" idx="12"/>
          </p:nvPr>
        </p:nvSpPr>
        <p:spPr/>
        <p:txBody>
          <a:body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a:solidFill>
                <a:srgbClr val="146194">
                  <a:lumMod val="50000"/>
                </a:srgbClr>
              </a:solidFill>
            </a:endParaRPr>
          </a:p>
        </p:txBody>
      </p:sp>
      <p:sp>
        <p:nvSpPr>
          <p:cNvPr id="6" name="Slide Number Placeholder 5"/>
          <p:cNvSpPr>
            <a:spLocks noGrp="1"/>
          </p:cNvSpPr>
          <p:nvPr>
            <p:ph type="sldNum" sz="quarter" idx="12"/>
          </p:nvPr>
        </p:nvSpPr>
        <p:spPr/>
        <p:txBody>
          <a:body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a:solidFill>
                <a:srgbClr val="146194">
                  <a:lumMod val="50000"/>
                </a:srgbClr>
              </a:solidFill>
            </a:endParaRPr>
          </a:p>
        </p:txBody>
      </p:sp>
      <p:sp>
        <p:nvSpPr>
          <p:cNvPr id="6" name="Slide Number Placeholder 5"/>
          <p:cNvSpPr>
            <a:spLocks noGrp="1"/>
          </p:cNvSpPr>
          <p:nvPr>
            <p:ph type="sldNum" sz="quarter" idx="12"/>
          </p:nvPr>
        </p:nvSpPr>
        <p:spPr/>
        <p:txBody>
          <a:body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r>
              <a:rPr lang="en-US" sz="8000" dirty="0">
                <a:solidFill>
                  <a:prstClr val="white"/>
                </a:solidFill>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algn="r"/>
            <a:r>
              <a:rPr lang="en-US" sz="8000" dirty="0">
                <a:solidFill>
                  <a:prstClr val="white"/>
                </a:solidFil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a:solidFill>
                <a:srgbClr val="146194">
                  <a:lumMod val="50000"/>
                </a:srgbClr>
              </a:solidFill>
            </a:endParaRPr>
          </a:p>
        </p:txBody>
      </p:sp>
      <p:sp>
        <p:nvSpPr>
          <p:cNvPr id="6" name="Slide Number Placeholder 5"/>
          <p:cNvSpPr>
            <a:spLocks noGrp="1"/>
          </p:cNvSpPr>
          <p:nvPr>
            <p:ph type="sldNum" sz="quarter" idx="12"/>
          </p:nvPr>
        </p:nvSpPr>
        <p:spPr/>
        <p:txBody>
          <a:body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a:solidFill>
                <a:srgbClr val="146194">
                  <a:lumMod val="50000"/>
                </a:srgbClr>
              </a:solidFill>
            </a:endParaRPr>
          </a:p>
        </p:txBody>
      </p:sp>
      <p:sp>
        <p:nvSpPr>
          <p:cNvPr id="6" name="Slide Number Placeholder 5"/>
          <p:cNvSpPr>
            <a:spLocks noGrp="1"/>
          </p:cNvSpPr>
          <p:nvPr>
            <p:ph type="sldNum" sz="quarter" idx="12"/>
          </p:nvPr>
        </p:nvSpPr>
        <p:spPr/>
        <p:txBody>
          <a:body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r>
              <a:rPr lang="en-US" sz="8000" dirty="0">
                <a:solidFill>
                  <a:prstClr val="white"/>
                </a:solidFill>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algn="r"/>
            <a:r>
              <a:rPr lang="en-US" sz="8000" dirty="0">
                <a:solidFill>
                  <a:prstClr val="white"/>
                </a:solidFill>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a:solidFill>
                <a:srgbClr val="146194">
                  <a:lumMod val="50000"/>
                </a:srgbClr>
              </a:solidFill>
            </a:endParaRPr>
          </a:p>
        </p:txBody>
      </p:sp>
      <p:sp>
        <p:nvSpPr>
          <p:cNvPr id="6" name="Slide Number Placeholder 5"/>
          <p:cNvSpPr>
            <a:spLocks noGrp="1"/>
          </p:cNvSpPr>
          <p:nvPr>
            <p:ph type="sldNum" sz="quarter" idx="12"/>
          </p:nvPr>
        </p:nvSpPr>
        <p:spPr/>
        <p:txBody>
          <a:body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a:solidFill>
                <a:srgbClr val="146194">
                  <a:lumMod val="50000"/>
                </a:srgbClr>
              </a:solidFill>
            </a:endParaRPr>
          </a:p>
        </p:txBody>
      </p:sp>
      <p:sp>
        <p:nvSpPr>
          <p:cNvPr id="6" name="Slide Number Placeholder 5"/>
          <p:cNvSpPr>
            <a:spLocks noGrp="1"/>
          </p:cNvSpPr>
          <p:nvPr>
            <p:ph type="sldNum" sz="quarter" idx="12"/>
          </p:nvPr>
        </p:nvSpPr>
        <p:spPr/>
        <p:txBody>
          <a:body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a:solidFill>
                <a:srgbClr val="146194">
                  <a:lumMod val="50000"/>
                </a:srgbClr>
              </a:solidFill>
            </a:endParaRPr>
          </a:p>
        </p:txBody>
      </p:sp>
      <p:sp>
        <p:nvSpPr>
          <p:cNvPr id="6" name="Slide Number Placeholder 5"/>
          <p:cNvSpPr>
            <a:spLocks noGrp="1"/>
          </p:cNvSpPr>
          <p:nvPr>
            <p:ph type="sldNum" sz="quarter" idx="12"/>
          </p:nvPr>
        </p:nvSpPr>
        <p:spPr/>
        <p:txBody>
          <a:body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a:solidFill>
                <a:srgbClr val="146194">
                  <a:lumMod val="50000"/>
                </a:srgbClr>
              </a:solidFill>
            </a:endParaRPr>
          </a:p>
        </p:txBody>
      </p:sp>
      <p:sp>
        <p:nvSpPr>
          <p:cNvPr id="6" name="Slide Number Placeholder 5"/>
          <p:cNvSpPr>
            <a:spLocks noGrp="1"/>
          </p:cNvSpPr>
          <p:nvPr>
            <p:ph type="sldNum" sz="quarter" idx="12"/>
          </p:nvPr>
        </p:nvSpPr>
        <p:spPr/>
        <p:txBody>
          <a:body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5" name="Footer Placeholder 4"/>
          <p:cNvSpPr>
            <a:spLocks noGrp="1"/>
          </p:cNvSpPr>
          <p:nvPr>
            <p:ph type="ftr" sz="quarter" idx="11"/>
          </p:nvPr>
        </p:nvSpPr>
        <p:spPr/>
        <p:txBody>
          <a:bodyPr/>
          <a:lstStyle/>
          <a:p>
            <a:endParaRPr lang="en-US">
              <a:solidFill>
                <a:srgbClr val="146194">
                  <a:lumMod val="50000"/>
                </a:srgbClr>
              </a:solidFill>
            </a:endParaRPr>
          </a:p>
        </p:txBody>
      </p:sp>
      <p:sp>
        <p:nvSpPr>
          <p:cNvPr id="6" name="Slide Number Placeholder 5"/>
          <p:cNvSpPr>
            <a:spLocks noGrp="1"/>
          </p:cNvSpPr>
          <p:nvPr>
            <p:ph type="sldNum" sz="quarter" idx="12"/>
          </p:nvPr>
        </p:nvSpPr>
        <p:spPr/>
        <p:txBody>
          <a:body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a:solidFill>
                <a:srgbClr val="146194">
                  <a:lumMod val="50000"/>
                </a:srgbClr>
              </a:solidFill>
            </a:endParaRPr>
          </a:p>
        </p:txBody>
      </p:sp>
      <p:sp>
        <p:nvSpPr>
          <p:cNvPr id="7" name="Slide Number Placeholder 6"/>
          <p:cNvSpPr>
            <a:spLocks noGrp="1"/>
          </p:cNvSpPr>
          <p:nvPr>
            <p:ph type="sldNum" sz="quarter" idx="12"/>
          </p:nvPr>
        </p:nvSpPr>
        <p:spPr/>
        <p:txBody>
          <a:body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8" name="Footer Placeholder 7"/>
          <p:cNvSpPr>
            <a:spLocks noGrp="1"/>
          </p:cNvSpPr>
          <p:nvPr>
            <p:ph type="ftr" sz="quarter" idx="11"/>
          </p:nvPr>
        </p:nvSpPr>
        <p:spPr/>
        <p:txBody>
          <a:bodyPr/>
          <a:lstStyle/>
          <a:p>
            <a:endParaRPr lang="en-US">
              <a:solidFill>
                <a:srgbClr val="146194">
                  <a:lumMod val="50000"/>
                </a:srgbClr>
              </a:solidFill>
            </a:endParaRPr>
          </a:p>
        </p:txBody>
      </p:sp>
      <p:sp>
        <p:nvSpPr>
          <p:cNvPr id="9" name="Slide Number Placeholder 8"/>
          <p:cNvSpPr>
            <a:spLocks noGrp="1"/>
          </p:cNvSpPr>
          <p:nvPr>
            <p:ph type="sldNum" sz="quarter" idx="12"/>
          </p:nvPr>
        </p:nvSpPr>
        <p:spPr/>
        <p:txBody>
          <a:body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4" name="Footer Placeholder 3"/>
          <p:cNvSpPr>
            <a:spLocks noGrp="1"/>
          </p:cNvSpPr>
          <p:nvPr>
            <p:ph type="ftr" sz="quarter" idx="11"/>
          </p:nvPr>
        </p:nvSpPr>
        <p:spPr/>
        <p:txBody>
          <a:bodyPr/>
          <a:lstStyle/>
          <a:p>
            <a:endParaRPr lang="en-US">
              <a:solidFill>
                <a:srgbClr val="146194">
                  <a:lumMod val="50000"/>
                </a:srgbClr>
              </a:solidFill>
            </a:endParaRPr>
          </a:p>
        </p:txBody>
      </p:sp>
      <p:sp>
        <p:nvSpPr>
          <p:cNvPr id="5" name="Slide Number Placeholder 4"/>
          <p:cNvSpPr>
            <a:spLocks noGrp="1"/>
          </p:cNvSpPr>
          <p:nvPr>
            <p:ph type="sldNum" sz="quarter" idx="12"/>
          </p:nvPr>
        </p:nvSpPr>
        <p:spPr/>
        <p:txBody>
          <a:body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3" name="Footer Placeholder 2"/>
          <p:cNvSpPr>
            <a:spLocks noGrp="1"/>
          </p:cNvSpPr>
          <p:nvPr>
            <p:ph type="ftr" sz="quarter" idx="11"/>
          </p:nvPr>
        </p:nvSpPr>
        <p:spPr/>
        <p:txBody>
          <a:bodyPr/>
          <a:lstStyle/>
          <a:p>
            <a:endParaRPr lang="en-US">
              <a:solidFill>
                <a:srgbClr val="146194">
                  <a:lumMod val="50000"/>
                </a:srgbClr>
              </a:solidFill>
            </a:endParaRPr>
          </a:p>
        </p:txBody>
      </p:sp>
      <p:sp>
        <p:nvSpPr>
          <p:cNvPr id="4" name="Slide Number Placeholder 3"/>
          <p:cNvSpPr>
            <a:spLocks noGrp="1"/>
          </p:cNvSpPr>
          <p:nvPr>
            <p:ph type="sldNum" sz="quarter" idx="12"/>
          </p:nvPr>
        </p:nvSpPr>
        <p:spPr/>
        <p:txBody>
          <a:body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6" name="Footer Placeholder 5"/>
          <p:cNvSpPr>
            <a:spLocks noGrp="1"/>
          </p:cNvSpPr>
          <p:nvPr>
            <p:ph type="ftr" sz="quarter" idx="11"/>
          </p:nvPr>
        </p:nvSpPr>
        <p:spPr/>
        <p:txBody>
          <a:bodyPr/>
          <a:lstStyle/>
          <a:p>
            <a:endParaRPr lang="en-US">
              <a:solidFill>
                <a:srgbClr val="146194">
                  <a:lumMod val="50000"/>
                </a:srgbClr>
              </a:solidFill>
            </a:endParaRPr>
          </a:p>
        </p:txBody>
      </p:sp>
      <p:sp>
        <p:nvSpPr>
          <p:cNvPr id="7" name="Slide Number Placeholder 6"/>
          <p:cNvSpPr>
            <a:spLocks noGrp="1"/>
          </p:cNvSpPr>
          <p:nvPr>
            <p:ph type="sldNum" sz="quarter" idx="12"/>
          </p:nvPr>
        </p:nvSpPr>
        <p:spPr/>
        <p:txBody>
          <a:body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6" name="Footer Placeholder 5"/>
          <p:cNvSpPr>
            <a:spLocks noGrp="1"/>
          </p:cNvSpPr>
          <p:nvPr>
            <p:ph type="ftr" sz="quarter" idx="11"/>
          </p:nvPr>
        </p:nvSpPr>
        <p:spPr/>
        <p:txBody>
          <a:bodyPr/>
          <a:lstStyle/>
          <a:p>
            <a:r>
              <a:rPr lang="en-US" smtClean="0">
                <a:solidFill>
                  <a:srgbClr val="146194">
                    <a:lumMod val="50000"/>
                  </a:srgbClr>
                </a:solidFill>
              </a:rPr>
              <a:t>
              </a:t>
            </a:r>
            <a:endParaRPr lang="en-US" dirty="0">
              <a:solidFill>
                <a:srgbClr val="146194">
                  <a:lumMod val="50000"/>
                </a:srgbClr>
              </a:solidFill>
            </a:endParaRPr>
          </a:p>
        </p:txBody>
      </p:sp>
      <p:sp>
        <p:nvSpPr>
          <p:cNvPr id="7" name="Slide Number Placeholder 6"/>
          <p:cNvSpPr>
            <a:spLocks noGrp="1"/>
          </p:cNvSpPr>
          <p:nvPr>
            <p:ph type="sldNum" sz="quarter" idx="12"/>
          </p:nvPr>
        </p:nvSpPr>
        <p:spPr/>
        <p:txBody>
          <a:body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49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1D02280-1B35-1947-8F93-6FF93382958F}" type="datetimeFigureOut">
              <a:rPr lang="en-US" smtClean="0">
                <a:solidFill>
                  <a:srgbClr val="146194">
                    <a:lumMod val="50000"/>
                  </a:srgbClr>
                </a:solidFill>
              </a:rPr>
              <a:pPr/>
              <a:t>3/6/18</a:t>
            </a:fld>
            <a:endParaRPr lang="en-US">
              <a:solidFill>
                <a:srgbClr val="146194">
                  <a:lumMod val="50000"/>
                </a:srgbClr>
              </a:solidFill>
            </a:endParaRP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solidFill>
                <a:srgbClr val="146194">
                  <a:lumMod val="50000"/>
                </a:srgbClr>
              </a:solidFill>
            </a:endParaRP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59A3B62-1E47-3540-B7A0-1B0775D8D4B1}" type="slidenum">
              <a:rPr lang="en-US" smtClean="0">
                <a:solidFill>
                  <a:srgbClr val="146194">
                    <a:lumMod val="50000"/>
                  </a:srgbClr>
                </a:solidFill>
              </a:rPr>
              <a:pPr/>
              <a:t>‹#›</a:t>
            </a:fld>
            <a:endParaRPr lang="en-US">
              <a:solidFill>
                <a:srgbClr val="146194">
                  <a:lumMod val="50000"/>
                </a:srgbClr>
              </a:solidFill>
            </a:endParaRPr>
          </a:p>
        </p:txBody>
      </p:sp>
    </p:spTree>
    <p:extLst>
      <p:ext uri="{BB962C8B-B14F-4D97-AF65-F5344CB8AC3E}">
        <p14:creationId xmlns:p14="http://schemas.microsoft.com/office/powerpoint/2010/main" val="1974629889"/>
      </p:ext>
    </p:extLst>
  </p:cSld>
  <p:clrMap bg1="dk1" tx1="lt1" bg2="dk2" tx2="lt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 id="2147484087" r:id="rId13"/>
    <p:sldLayoutId id="2147484088" r:id="rId14"/>
    <p:sldLayoutId id="2147484089" r:id="rId15"/>
    <p:sldLayoutId id="2147484090" r:id="rId16"/>
    <p:sldLayoutId id="214748409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emf"/><Relationship Id="rId3" Type="http://schemas.openxmlformats.org/officeDocument/2006/relationships/image" Target="../media/image4.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tiff"/><Relationship Id="rId3" Type="http://schemas.openxmlformats.org/officeDocument/2006/relationships/image" Target="../media/image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6904" y="1964267"/>
            <a:ext cx="10103221" cy="2180389"/>
          </a:xfrm>
        </p:spPr>
        <p:txBody>
          <a:bodyPr>
            <a:normAutofit fontScale="90000"/>
          </a:bodyPr>
          <a:lstStyle/>
          <a:p>
            <a:r>
              <a:rPr lang="en-US" dirty="0"/>
              <a:t>Movie Financial Success Predictor</a:t>
            </a:r>
            <a:br>
              <a:rPr lang="en-US" dirty="0"/>
            </a:br>
            <a:endParaRPr lang="en-US" dirty="0"/>
          </a:p>
        </p:txBody>
      </p:sp>
      <p:sp>
        <p:nvSpPr>
          <p:cNvPr id="3" name="Subtitle 2"/>
          <p:cNvSpPr>
            <a:spLocks noGrp="1"/>
          </p:cNvSpPr>
          <p:nvPr>
            <p:ph type="subTitle" idx="1"/>
          </p:nvPr>
        </p:nvSpPr>
        <p:spPr>
          <a:xfrm>
            <a:off x="1056904" y="3940119"/>
            <a:ext cx="6400800" cy="1582375"/>
          </a:xfrm>
        </p:spPr>
        <p:txBody>
          <a:bodyPr/>
          <a:lstStyle/>
          <a:p>
            <a:r>
              <a:rPr lang="en-US" dirty="0"/>
              <a:t>Milind Kulkarni</a:t>
            </a:r>
          </a:p>
          <a:p>
            <a:r>
              <a:rPr lang="en-US" dirty="0"/>
              <a:t>March 1, 2017</a:t>
            </a:r>
          </a:p>
          <a:p>
            <a:endParaRPr lang="en-US" dirty="0"/>
          </a:p>
        </p:txBody>
      </p:sp>
    </p:spTree>
    <p:extLst>
      <p:ext uri="{BB962C8B-B14F-4D97-AF65-F5344CB8AC3E}">
        <p14:creationId xmlns:p14="http://schemas.microsoft.com/office/powerpoint/2010/main" val="392263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551865" y="1455821"/>
            <a:ext cx="11299240" cy="4656221"/>
          </a:xfrm>
        </p:spPr>
        <p:txBody>
          <a:bodyPr>
            <a:normAutofit lnSpcReduction="10000"/>
          </a:bodyPr>
          <a:lstStyle/>
          <a:p>
            <a:pPr marL="342900" indent="-342900">
              <a:buFont typeface="Arial" charset="0"/>
              <a:buChar char="•"/>
            </a:pPr>
            <a:endParaRPr lang="en-US" dirty="0" smtClean="0">
              <a:solidFill>
                <a:schemeClr val="bg1"/>
              </a:solidFill>
            </a:endParaRPr>
          </a:p>
          <a:p>
            <a:pPr marL="342900" indent="-342900">
              <a:buFont typeface="Arial" charset="0"/>
              <a:buChar char="•"/>
            </a:pPr>
            <a:r>
              <a:rPr lang="en-US" dirty="0" smtClean="0">
                <a:solidFill>
                  <a:schemeClr val="bg1"/>
                </a:solidFill>
              </a:rPr>
              <a:t>Hollywood movies involve huge upfront investments.</a:t>
            </a:r>
          </a:p>
          <a:p>
            <a:pPr marL="342900" indent="-342900">
              <a:buFont typeface="Arial" charset="0"/>
              <a:buChar char="•"/>
            </a:pPr>
            <a:endParaRPr lang="en-US" dirty="0" smtClean="0">
              <a:solidFill>
                <a:schemeClr val="bg1"/>
              </a:solidFill>
            </a:endParaRPr>
          </a:p>
          <a:p>
            <a:pPr marL="342900" indent="-342900">
              <a:buFont typeface="Arial" charset="0"/>
              <a:buChar char="•"/>
            </a:pPr>
            <a:r>
              <a:rPr lang="en-US" dirty="0" smtClean="0">
                <a:solidFill>
                  <a:schemeClr val="bg1"/>
                </a:solidFill>
              </a:rPr>
              <a:t>The return on these investments depends on the success of the movie at the box office. </a:t>
            </a:r>
          </a:p>
          <a:p>
            <a:pPr marL="342900" indent="-342900">
              <a:buFont typeface="Arial" charset="0"/>
              <a:buChar char="•"/>
            </a:pPr>
            <a:endParaRPr lang="en-US" dirty="0" smtClean="0">
              <a:solidFill>
                <a:schemeClr val="bg1"/>
              </a:solidFill>
            </a:endParaRPr>
          </a:p>
          <a:p>
            <a:pPr marL="342900" indent="-342900">
              <a:buFont typeface="Arial" charset="0"/>
              <a:buChar char="•"/>
            </a:pPr>
            <a:r>
              <a:rPr lang="en-US" dirty="0" smtClean="0">
                <a:solidFill>
                  <a:schemeClr val="bg1"/>
                </a:solidFill>
              </a:rPr>
              <a:t>Success of the movie is considered to be dependent on the quality of the movie which is an unknown feature at the beginning of production.</a:t>
            </a:r>
          </a:p>
          <a:p>
            <a:pPr marL="342900" indent="-342900">
              <a:buFont typeface="Arial" charset="0"/>
              <a:buChar char="•"/>
            </a:pPr>
            <a:endParaRPr lang="en-US" dirty="0" smtClean="0">
              <a:solidFill>
                <a:schemeClr val="bg1"/>
              </a:solidFill>
            </a:endParaRPr>
          </a:p>
          <a:p>
            <a:pPr marL="342900" indent="-342900">
              <a:buFont typeface="Arial" charset="0"/>
              <a:buChar char="•"/>
            </a:pPr>
            <a:r>
              <a:rPr lang="en-US" dirty="0" smtClean="0">
                <a:solidFill>
                  <a:schemeClr val="bg1"/>
                </a:solidFill>
              </a:rPr>
              <a:t>Thus a predictor which can estimate the financial success of a movie at the initial investment phase would be highly beneficial. </a:t>
            </a:r>
            <a:endParaRPr lang="en-US" dirty="0">
              <a:solidFill>
                <a:schemeClr val="bg1"/>
              </a:solidFill>
            </a:endParaRPr>
          </a:p>
          <a:p>
            <a:pPr marL="342900" indent="-342900">
              <a:buFont typeface="Arial" charset="0"/>
              <a:buChar char="•"/>
            </a:pPr>
            <a:endParaRPr lang="en-US" dirty="0">
              <a:solidFill>
                <a:schemeClr val="bg1"/>
              </a:solidFill>
            </a:endParaRPr>
          </a:p>
          <a:p>
            <a:pPr marL="342900" indent="-342900">
              <a:buFont typeface="Arial" charset="0"/>
              <a:buChar char="•"/>
            </a:pPr>
            <a:endParaRPr lang="en-US" dirty="0" smtClean="0">
              <a:solidFill>
                <a:schemeClr val="bg1"/>
              </a:solidFill>
            </a:endParaRPr>
          </a:p>
          <a:p>
            <a:pPr marL="342900" indent="-342900">
              <a:buFont typeface="Arial" charset="0"/>
              <a:buChar char="•"/>
            </a:pPr>
            <a:endParaRPr lang="en-US" dirty="0">
              <a:solidFill>
                <a:schemeClr val="bg1"/>
              </a:solidFill>
            </a:endParaRPr>
          </a:p>
        </p:txBody>
      </p:sp>
      <p:sp>
        <p:nvSpPr>
          <p:cNvPr id="6" name="TextBox 5"/>
          <p:cNvSpPr txBox="1"/>
          <p:nvPr/>
        </p:nvSpPr>
        <p:spPr>
          <a:xfrm>
            <a:off x="551865" y="782053"/>
            <a:ext cx="9795293" cy="369332"/>
          </a:xfrm>
          <a:prstGeom prst="rect">
            <a:avLst/>
          </a:prstGeom>
          <a:noFill/>
        </p:spPr>
        <p:txBody>
          <a:bodyPr wrap="square" rtlCol="0">
            <a:spAutoFit/>
          </a:bodyPr>
          <a:lstStyle/>
          <a:p>
            <a:r>
              <a:rPr lang="en-US" b="1" dirty="0" smtClean="0">
                <a:solidFill>
                  <a:schemeClr val="bg1"/>
                </a:solidFill>
              </a:rPr>
              <a:t>Background</a:t>
            </a:r>
            <a:endParaRPr lang="en-US" b="1" dirty="0">
              <a:solidFill>
                <a:schemeClr val="bg1"/>
              </a:solidFill>
            </a:endParaRPr>
          </a:p>
        </p:txBody>
      </p:sp>
    </p:spTree>
    <p:extLst>
      <p:ext uri="{BB962C8B-B14F-4D97-AF65-F5344CB8AC3E}">
        <p14:creationId xmlns:p14="http://schemas.microsoft.com/office/powerpoint/2010/main" val="630626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551865" y="1636295"/>
            <a:ext cx="11299240" cy="4656221"/>
          </a:xfrm>
        </p:spPr>
        <p:txBody>
          <a:bodyPr/>
          <a:lstStyle/>
          <a:p>
            <a:pPr marL="342900" indent="-342900">
              <a:buFont typeface="Arial" charset="0"/>
              <a:buChar char="•"/>
            </a:pPr>
            <a:endParaRPr lang="en-US" dirty="0" smtClean="0">
              <a:solidFill>
                <a:schemeClr val="bg1"/>
              </a:solidFill>
            </a:endParaRPr>
          </a:p>
          <a:p>
            <a:pPr marL="342900" indent="-342900">
              <a:buFont typeface="Arial" charset="0"/>
              <a:buChar char="•"/>
            </a:pPr>
            <a:endParaRPr lang="en-US" dirty="0">
              <a:solidFill>
                <a:schemeClr val="bg1"/>
              </a:solidFill>
            </a:endParaRPr>
          </a:p>
          <a:p>
            <a:pPr marL="342900" indent="-342900">
              <a:buFont typeface="Arial" charset="0"/>
              <a:buChar char="•"/>
            </a:pPr>
            <a:endParaRPr lang="en-US" dirty="0" smtClean="0">
              <a:solidFill>
                <a:schemeClr val="bg1"/>
              </a:solidFill>
            </a:endParaRPr>
          </a:p>
          <a:p>
            <a:pPr marL="342900" indent="-342900">
              <a:buFont typeface="Arial" charset="0"/>
              <a:buChar char="•"/>
            </a:pPr>
            <a:endParaRPr lang="en-US" dirty="0">
              <a:solidFill>
                <a:schemeClr val="bg1"/>
              </a:solidFill>
            </a:endParaRPr>
          </a:p>
        </p:txBody>
      </p:sp>
      <p:sp>
        <p:nvSpPr>
          <p:cNvPr id="6" name="TextBox 5"/>
          <p:cNvSpPr txBox="1"/>
          <p:nvPr/>
        </p:nvSpPr>
        <p:spPr>
          <a:xfrm>
            <a:off x="551865" y="782053"/>
            <a:ext cx="9795293" cy="646331"/>
          </a:xfrm>
          <a:prstGeom prst="rect">
            <a:avLst/>
          </a:prstGeom>
          <a:noFill/>
        </p:spPr>
        <p:txBody>
          <a:bodyPr wrap="square" rtlCol="0">
            <a:spAutoFit/>
          </a:bodyPr>
          <a:lstStyle/>
          <a:p>
            <a:r>
              <a:rPr lang="en-US" b="1" dirty="0" smtClean="0">
                <a:solidFill>
                  <a:schemeClr val="bg1"/>
                </a:solidFill>
              </a:rPr>
              <a:t>Objectives</a:t>
            </a:r>
          </a:p>
          <a:p>
            <a:endParaRPr lang="en-US" dirty="0">
              <a:solidFill>
                <a:schemeClr val="bg1"/>
              </a:solidFill>
            </a:endParaRPr>
          </a:p>
        </p:txBody>
      </p:sp>
      <p:sp>
        <p:nvSpPr>
          <p:cNvPr id="2" name="TextBox 1"/>
          <p:cNvSpPr txBox="1"/>
          <p:nvPr/>
        </p:nvSpPr>
        <p:spPr>
          <a:xfrm>
            <a:off x="733926" y="1428384"/>
            <a:ext cx="10672011" cy="4524315"/>
          </a:xfrm>
          <a:prstGeom prst="rect">
            <a:avLst/>
          </a:prstGeom>
          <a:noFill/>
        </p:spPr>
        <p:txBody>
          <a:bodyPr wrap="square" rtlCol="0">
            <a:spAutoFit/>
          </a:bodyPr>
          <a:lstStyle/>
          <a:p>
            <a:pPr marL="285750" indent="-285750">
              <a:buFont typeface="Arial" charset="0"/>
              <a:buChar char="•"/>
            </a:pPr>
            <a:r>
              <a:rPr lang="en-US" dirty="0" smtClean="0">
                <a:solidFill>
                  <a:schemeClr val="bg1"/>
                </a:solidFill>
              </a:rPr>
              <a:t>The main aim of this project is to predict the financial success using features or variables which are known at the beginning of the production</a:t>
            </a:r>
          </a:p>
          <a:p>
            <a:pPr marL="285750" indent="-285750">
              <a:buFont typeface="Arial" charset="0"/>
              <a:buChar char="•"/>
            </a:pPr>
            <a:endParaRPr lang="en-US" dirty="0">
              <a:solidFill>
                <a:schemeClr val="bg1"/>
              </a:solidFill>
            </a:endParaRPr>
          </a:p>
          <a:p>
            <a:pPr marL="285750" indent="-285750">
              <a:buFont typeface="Arial" charset="0"/>
              <a:buChar char="•"/>
            </a:pPr>
            <a:r>
              <a:rPr lang="en-US" dirty="0" smtClean="0">
                <a:solidFill>
                  <a:schemeClr val="bg1"/>
                </a:solidFill>
              </a:rPr>
              <a:t>Features like budget, director and actor names, genre, content rating, year of production are known so can be used for the analysis.</a:t>
            </a:r>
          </a:p>
          <a:p>
            <a:pPr marL="285750" indent="-285750">
              <a:buFont typeface="Arial" charset="0"/>
              <a:buChar char="•"/>
            </a:pPr>
            <a:endParaRPr lang="en-US" dirty="0">
              <a:solidFill>
                <a:schemeClr val="bg1"/>
              </a:solidFill>
            </a:endParaRPr>
          </a:p>
          <a:p>
            <a:pPr marL="285750" indent="-285750">
              <a:buFont typeface="Arial" charset="0"/>
              <a:buChar char="•"/>
            </a:pPr>
            <a:r>
              <a:rPr lang="en-US" dirty="0" smtClean="0">
                <a:solidFill>
                  <a:schemeClr val="bg1"/>
                </a:solidFill>
              </a:rPr>
              <a:t>Features like </a:t>
            </a:r>
            <a:r>
              <a:rPr lang="en-US" b="1" dirty="0" smtClean="0">
                <a:solidFill>
                  <a:schemeClr val="bg1"/>
                </a:solidFill>
              </a:rPr>
              <a:t>IMDB score </a:t>
            </a:r>
            <a:r>
              <a:rPr lang="en-US" dirty="0" smtClean="0">
                <a:solidFill>
                  <a:schemeClr val="bg1"/>
                </a:solidFill>
              </a:rPr>
              <a:t>and </a:t>
            </a:r>
            <a:r>
              <a:rPr lang="en-US" b="1" dirty="0" smtClean="0">
                <a:solidFill>
                  <a:schemeClr val="bg1"/>
                </a:solidFill>
              </a:rPr>
              <a:t>gross</a:t>
            </a:r>
            <a:r>
              <a:rPr lang="en-US" dirty="0" smtClean="0">
                <a:solidFill>
                  <a:schemeClr val="bg1"/>
                </a:solidFill>
              </a:rPr>
              <a:t> of the movie are unknown so cannot be used.</a:t>
            </a:r>
          </a:p>
          <a:p>
            <a:pPr marL="285750" indent="-285750">
              <a:buFont typeface="Arial" charset="0"/>
              <a:buChar char="•"/>
            </a:pPr>
            <a:endParaRPr lang="en-US" dirty="0" smtClean="0">
              <a:solidFill>
                <a:schemeClr val="bg1"/>
              </a:solidFill>
            </a:endParaRPr>
          </a:p>
          <a:p>
            <a:pPr marL="285750" indent="-285750">
              <a:buFont typeface="Arial" charset="0"/>
              <a:buChar char="•"/>
            </a:pPr>
            <a:r>
              <a:rPr lang="en-US" dirty="0" smtClean="0">
                <a:solidFill>
                  <a:schemeClr val="bg1"/>
                </a:solidFill>
              </a:rPr>
              <a:t>The objectives are to get a high accuracy predictor with a high F1 score as well.</a:t>
            </a:r>
          </a:p>
          <a:p>
            <a:pPr marL="285750" indent="-285750">
              <a:buFont typeface="Arial" charset="0"/>
              <a:buChar char="•"/>
            </a:pPr>
            <a:endParaRPr lang="en-US" dirty="0">
              <a:solidFill>
                <a:schemeClr val="bg1"/>
              </a:solidFill>
            </a:endParaRPr>
          </a:p>
          <a:p>
            <a:pPr marL="285750" indent="-285750">
              <a:buFont typeface="Arial" charset="0"/>
              <a:buChar char="•"/>
            </a:pPr>
            <a:r>
              <a:rPr lang="en-US" dirty="0" smtClean="0">
                <a:solidFill>
                  <a:schemeClr val="bg1"/>
                </a:solidFill>
              </a:rPr>
              <a:t>The Dataset used is the IMDB 5K found on kaggle.com </a:t>
            </a:r>
            <a:r>
              <a:rPr lang="en-US" sz="1100" dirty="0" smtClean="0">
                <a:solidFill>
                  <a:schemeClr val="bg1"/>
                </a:solidFill>
              </a:rPr>
              <a:t>(</a:t>
            </a:r>
            <a:r>
              <a:rPr lang="en-US" sz="1100" i="1" dirty="0" smtClean="0">
                <a:solidFill>
                  <a:schemeClr val="bg1"/>
                </a:solidFill>
              </a:rPr>
              <a:t>https://</a:t>
            </a:r>
            <a:r>
              <a:rPr lang="en-US" sz="1100" i="1" dirty="0" err="1" smtClean="0">
                <a:solidFill>
                  <a:schemeClr val="bg1"/>
                </a:solidFill>
              </a:rPr>
              <a:t>www.kaggle.com</a:t>
            </a:r>
            <a:r>
              <a:rPr lang="en-US" sz="1100" i="1" dirty="0" smtClean="0">
                <a:solidFill>
                  <a:schemeClr val="bg1"/>
                </a:solidFill>
              </a:rPr>
              <a:t>/</a:t>
            </a:r>
            <a:r>
              <a:rPr lang="en-US" sz="1100" i="1" dirty="0" err="1" smtClean="0">
                <a:solidFill>
                  <a:schemeClr val="bg1"/>
                </a:solidFill>
              </a:rPr>
              <a:t>tmdb</a:t>
            </a:r>
            <a:r>
              <a:rPr lang="en-US" sz="1100" i="1" dirty="0" smtClean="0">
                <a:solidFill>
                  <a:schemeClr val="bg1"/>
                </a:solidFill>
              </a:rPr>
              <a:t>/</a:t>
            </a:r>
            <a:r>
              <a:rPr lang="en-US" sz="1100" i="1" dirty="0" err="1" smtClean="0">
                <a:solidFill>
                  <a:schemeClr val="bg1"/>
                </a:solidFill>
              </a:rPr>
              <a:t>tmdb</a:t>
            </a:r>
            <a:r>
              <a:rPr lang="en-US" sz="1100" i="1" dirty="0" smtClean="0">
                <a:solidFill>
                  <a:schemeClr val="bg1"/>
                </a:solidFill>
              </a:rPr>
              <a:t>-movie-metadata</a:t>
            </a:r>
            <a:r>
              <a:rPr lang="en-US" sz="1100" dirty="0" smtClean="0">
                <a:solidFill>
                  <a:schemeClr val="bg1"/>
                </a:solidFill>
              </a:rPr>
              <a:t>)</a:t>
            </a:r>
          </a:p>
          <a:p>
            <a:pPr marL="285750" indent="-285750">
              <a:buFont typeface="Arial" charset="0"/>
              <a:buChar char="•"/>
            </a:pPr>
            <a:endParaRPr lang="en-US" dirty="0" smtClean="0">
              <a:solidFill>
                <a:schemeClr val="bg1"/>
              </a:solidFill>
            </a:endParaRPr>
          </a:p>
          <a:p>
            <a:pPr marL="285750" indent="-285750">
              <a:buFont typeface="Arial" charset="0"/>
              <a:buChar char="•"/>
            </a:pPr>
            <a:r>
              <a:rPr lang="en-US" dirty="0" smtClean="0">
                <a:solidFill>
                  <a:schemeClr val="bg1"/>
                </a:solidFill>
              </a:rPr>
              <a:t>We will also explore how much does the quality of a movie affect its financial performance. (we can assume that the IMDB score quantifies the quality of production)</a:t>
            </a:r>
          </a:p>
          <a:p>
            <a:pPr marL="285750" indent="-285750">
              <a:buFont typeface="Arial" charset="0"/>
              <a:buChar char="•"/>
            </a:pPr>
            <a:endParaRPr lang="en-US" dirty="0">
              <a:solidFill>
                <a:schemeClr val="bg1"/>
              </a:solidFill>
            </a:endParaRPr>
          </a:p>
          <a:p>
            <a:pPr marL="285750" indent="-285750">
              <a:buFont typeface="Arial" charset="0"/>
              <a:buChar char="•"/>
            </a:pPr>
            <a:endParaRPr lang="en-US" dirty="0" smtClean="0">
              <a:solidFill>
                <a:schemeClr val="bg1"/>
              </a:solidFill>
            </a:endParaRPr>
          </a:p>
        </p:txBody>
      </p:sp>
    </p:spTree>
    <p:extLst>
      <p:ext uri="{BB962C8B-B14F-4D97-AF65-F5344CB8AC3E}">
        <p14:creationId xmlns:p14="http://schemas.microsoft.com/office/powerpoint/2010/main" val="1527636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51865" y="409074"/>
            <a:ext cx="9795293" cy="369332"/>
          </a:xfrm>
          <a:prstGeom prst="rect">
            <a:avLst/>
          </a:prstGeom>
          <a:noFill/>
        </p:spPr>
        <p:txBody>
          <a:bodyPr wrap="square" rtlCol="0">
            <a:spAutoFit/>
          </a:bodyPr>
          <a:lstStyle/>
          <a:p>
            <a:r>
              <a:rPr lang="en-US" b="1" dirty="0" smtClean="0">
                <a:solidFill>
                  <a:schemeClr val="bg1"/>
                </a:solidFill>
              </a:rPr>
              <a:t>Data Cleanup and Exploratory Data Analysis</a:t>
            </a:r>
            <a:endParaRPr lang="en-US" b="1" dirty="0">
              <a:solidFill>
                <a:schemeClr val="bg1"/>
              </a:solidFill>
            </a:endParaRPr>
          </a:p>
        </p:txBody>
      </p:sp>
      <p:pic>
        <p:nvPicPr>
          <p:cNvPr id="4" name="Picture 3" descr="/Users/mrkulkarni1/Desktop/ML_files/success_classifier/imdb_project/movie_classifier-Copy1_files/movie_classifier-Copy1_74_1.png"/>
          <p:cNvPicPr/>
          <p:nvPr/>
        </p:nvPicPr>
        <p:blipFill>
          <a:blip r:embed="rId2">
            <a:extLst>
              <a:ext uri="{28A0092B-C50C-407E-A947-70E740481C1C}">
                <a14:useLocalDpi xmlns:a14="http://schemas.microsoft.com/office/drawing/2010/main" val="0"/>
              </a:ext>
            </a:extLst>
          </a:blip>
          <a:srcRect/>
          <a:stretch>
            <a:fillRect/>
          </a:stretch>
        </p:blipFill>
        <p:spPr bwMode="auto">
          <a:xfrm>
            <a:off x="6747058" y="2358190"/>
            <a:ext cx="5079985" cy="4078705"/>
          </a:xfrm>
          <a:prstGeom prst="rect">
            <a:avLst/>
          </a:prstGeom>
          <a:noFill/>
          <a:ln>
            <a:noFill/>
          </a:ln>
        </p:spPr>
      </p:pic>
      <p:sp>
        <p:nvSpPr>
          <p:cNvPr id="2" name="TextBox 1"/>
          <p:cNvSpPr txBox="1"/>
          <p:nvPr/>
        </p:nvSpPr>
        <p:spPr>
          <a:xfrm>
            <a:off x="360946" y="2497916"/>
            <a:ext cx="5931568" cy="3108543"/>
          </a:xfrm>
          <a:prstGeom prst="rect">
            <a:avLst/>
          </a:prstGeom>
          <a:noFill/>
        </p:spPr>
        <p:txBody>
          <a:bodyPr wrap="square" rtlCol="0">
            <a:spAutoFit/>
          </a:bodyPr>
          <a:lstStyle/>
          <a:p>
            <a:pPr marL="342900" indent="-342900">
              <a:buFont typeface="Arial" charset="0"/>
              <a:buChar char="•"/>
            </a:pPr>
            <a:endParaRPr lang="en-US" dirty="0" smtClean="0">
              <a:solidFill>
                <a:schemeClr val="bg1"/>
              </a:solidFill>
            </a:endParaRPr>
          </a:p>
          <a:p>
            <a:pPr marL="285750" indent="-285750">
              <a:buFont typeface="Arial" charset="0"/>
              <a:buChar char="•"/>
            </a:pPr>
            <a:r>
              <a:rPr lang="en-US" dirty="0" smtClean="0">
                <a:solidFill>
                  <a:schemeClr val="bg1"/>
                </a:solidFill>
              </a:rPr>
              <a:t>The distribution in profit ratio between high and low budget movies was very different, so it made sense to split the dataset into two parts and run classification on it separately. Fig[1]</a:t>
            </a:r>
          </a:p>
          <a:p>
            <a:pPr marL="285750" indent="-285750">
              <a:buFont typeface="Arial" charset="0"/>
              <a:buChar char="•"/>
            </a:pPr>
            <a:endParaRPr lang="en-US" dirty="0" smtClean="0">
              <a:solidFill>
                <a:schemeClr val="bg1"/>
              </a:solidFill>
            </a:endParaRPr>
          </a:p>
          <a:p>
            <a:pPr marL="285750" indent="-285750">
              <a:buFont typeface="Arial" charset="0"/>
              <a:buChar char="•"/>
            </a:pPr>
            <a:r>
              <a:rPr lang="en-US" dirty="0" smtClean="0">
                <a:solidFill>
                  <a:schemeClr val="bg1"/>
                </a:solidFill>
              </a:rPr>
              <a:t>Convert the qualitative data like genre and content rating to quantifiable features. </a:t>
            </a:r>
          </a:p>
          <a:p>
            <a:pPr marL="285750" indent="-285750">
              <a:buFont typeface="Arial" charset="0"/>
              <a:buChar char="•"/>
            </a:pPr>
            <a:endParaRPr lang="en-US" dirty="0" smtClean="0">
              <a:solidFill>
                <a:schemeClr val="bg1"/>
              </a:solidFill>
            </a:endParaRPr>
          </a:p>
          <a:p>
            <a:pPr marL="342900" indent="-342900">
              <a:buFont typeface="Arial" charset="0"/>
              <a:buChar char="•"/>
            </a:pPr>
            <a:endParaRPr lang="en-US" sz="1600" dirty="0" smtClean="0">
              <a:solidFill>
                <a:schemeClr val="bg1"/>
              </a:solidFill>
            </a:endParaRPr>
          </a:p>
          <a:p>
            <a:endParaRPr lang="en-US" dirty="0"/>
          </a:p>
        </p:txBody>
      </p:sp>
      <p:sp>
        <p:nvSpPr>
          <p:cNvPr id="3" name="Rectangle 2"/>
          <p:cNvSpPr/>
          <p:nvPr/>
        </p:nvSpPr>
        <p:spPr>
          <a:xfrm>
            <a:off x="360946" y="932176"/>
            <a:ext cx="11706727" cy="1661993"/>
          </a:xfrm>
          <a:prstGeom prst="rect">
            <a:avLst/>
          </a:prstGeom>
        </p:spPr>
        <p:txBody>
          <a:bodyPr wrap="square">
            <a:spAutoFit/>
          </a:bodyPr>
          <a:lstStyle/>
          <a:p>
            <a:pPr marL="285750" indent="-285750">
              <a:buFont typeface="Arial" charset="0"/>
              <a:buChar char="•"/>
            </a:pPr>
            <a:r>
              <a:rPr lang="en-US" dirty="0">
                <a:solidFill>
                  <a:schemeClr val="bg1"/>
                </a:solidFill>
              </a:rPr>
              <a:t>Data was analyzed for missing and incorrect entries. And those were removed. </a:t>
            </a:r>
          </a:p>
          <a:p>
            <a:pPr marL="742950" lvl="1" indent="-285750">
              <a:buFont typeface="Arial" charset="0"/>
              <a:buChar char="•"/>
            </a:pPr>
            <a:r>
              <a:rPr lang="en-US" sz="1600" dirty="0" smtClean="0">
                <a:solidFill>
                  <a:schemeClr val="bg1"/>
                </a:solidFill>
              </a:rPr>
              <a:t>Foreign movies did not have their budget and gross numbers in USD. So they had to be purged.</a:t>
            </a:r>
          </a:p>
          <a:p>
            <a:pPr marL="742950" lvl="1" indent="-285750">
              <a:buFont typeface="Arial" charset="0"/>
              <a:buChar char="•"/>
            </a:pPr>
            <a:r>
              <a:rPr lang="en-US" sz="1600" dirty="0" smtClean="0">
                <a:solidFill>
                  <a:schemeClr val="bg1"/>
                </a:solidFill>
              </a:rPr>
              <a:t>Movies with a very high profit ratio were to be removed. As they could confuse the classifier.</a:t>
            </a:r>
          </a:p>
          <a:p>
            <a:pPr marL="742950" lvl="1" indent="-285750">
              <a:buFont typeface="Arial" charset="0"/>
              <a:buChar char="•"/>
            </a:pPr>
            <a:endParaRPr lang="en-US" sz="1600" dirty="0" smtClean="0">
              <a:solidFill>
                <a:schemeClr val="bg1"/>
              </a:solidFill>
            </a:endParaRPr>
          </a:p>
          <a:p>
            <a:pPr marL="285750" indent="-285750">
              <a:buFont typeface="Arial" charset="0"/>
              <a:buChar char="•"/>
            </a:pPr>
            <a:r>
              <a:rPr lang="en-US" dirty="0">
                <a:solidFill>
                  <a:schemeClr val="bg1"/>
                </a:solidFill>
              </a:rPr>
              <a:t>Data had to be analyzed to make sure there was a good distribution of release years, genres, content rating, imdb score etc. </a:t>
            </a:r>
          </a:p>
        </p:txBody>
      </p:sp>
      <p:sp>
        <p:nvSpPr>
          <p:cNvPr id="7" name="TextBox 6"/>
          <p:cNvSpPr txBox="1"/>
          <p:nvPr/>
        </p:nvSpPr>
        <p:spPr>
          <a:xfrm>
            <a:off x="9095874" y="6416479"/>
            <a:ext cx="704039" cy="369332"/>
          </a:xfrm>
          <a:prstGeom prst="rect">
            <a:avLst/>
          </a:prstGeom>
          <a:noFill/>
        </p:spPr>
        <p:txBody>
          <a:bodyPr wrap="none" rtlCol="0">
            <a:spAutoFit/>
          </a:bodyPr>
          <a:lstStyle/>
          <a:p>
            <a:r>
              <a:rPr lang="en-US" dirty="0" smtClean="0">
                <a:solidFill>
                  <a:schemeClr val="bg1"/>
                </a:solidFill>
              </a:rPr>
              <a:t>Fig-1</a:t>
            </a:r>
            <a:endParaRPr lang="en-US" dirty="0">
              <a:solidFill>
                <a:schemeClr val="bg1"/>
              </a:solidFill>
            </a:endParaRPr>
          </a:p>
        </p:txBody>
      </p:sp>
    </p:spTree>
    <p:extLst>
      <p:ext uri="{BB962C8B-B14F-4D97-AF65-F5344CB8AC3E}">
        <p14:creationId xmlns:p14="http://schemas.microsoft.com/office/powerpoint/2010/main" val="1403539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673767" y="2614320"/>
            <a:ext cx="5943600" cy="3608070"/>
          </a:xfrm>
          <a:prstGeom prst="rect">
            <a:avLst/>
          </a:prstGeom>
        </p:spPr>
      </p:pic>
      <p:sp>
        <p:nvSpPr>
          <p:cNvPr id="9" name="Rectangle 8"/>
          <p:cNvSpPr/>
          <p:nvPr/>
        </p:nvSpPr>
        <p:spPr>
          <a:xfrm>
            <a:off x="954505" y="582995"/>
            <a:ext cx="10463464" cy="2031325"/>
          </a:xfrm>
          <a:prstGeom prst="rect">
            <a:avLst/>
          </a:prstGeom>
        </p:spPr>
        <p:txBody>
          <a:bodyPr wrap="square">
            <a:spAutoFit/>
          </a:bodyPr>
          <a:lstStyle/>
          <a:p>
            <a:pPr marL="342900" indent="-342900">
              <a:buFont typeface="Arial" charset="0"/>
              <a:buChar char="•"/>
            </a:pPr>
            <a:r>
              <a:rPr lang="en-US" dirty="0" smtClean="0">
                <a:solidFill>
                  <a:schemeClr val="bg1"/>
                </a:solidFill>
              </a:rPr>
              <a:t>Determine the objective for classification. Profit ratio was selected for financial success.</a:t>
            </a:r>
          </a:p>
          <a:p>
            <a:pPr marL="342900" indent="-342900">
              <a:buFont typeface="Arial" charset="0"/>
              <a:buChar char="•"/>
            </a:pPr>
            <a:endParaRPr lang="en-US" dirty="0" smtClean="0">
              <a:solidFill>
                <a:schemeClr val="bg1"/>
              </a:solidFill>
            </a:endParaRPr>
          </a:p>
          <a:p>
            <a:pPr marL="342900" indent="-342900">
              <a:buFont typeface="Arial" charset="0"/>
              <a:buChar char="•"/>
            </a:pPr>
            <a:r>
              <a:rPr lang="en-US" dirty="0" smtClean="0">
                <a:solidFill>
                  <a:schemeClr val="bg1"/>
                </a:solidFill>
              </a:rPr>
              <a:t>Median profit was around 20%</a:t>
            </a:r>
          </a:p>
          <a:p>
            <a:pPr marL="342900" indent="-342900">
              <a:buFont typeface="Arial" charset="0"/>
              <a:buChar char="•"/>
            </a:pPr>
            <a:endParaRPr lang="en-US" dirty="0" smtClean="0">
              <a:solidFill>
                <a:schemeClr val="bg1"/>
              </a:solidFill>
            </a:endParaRPr>
          </a:p>
          <a:p>
            <a:pPr marL="342900" indent="-342900">
              <a:buFont typeface="Arial" charset="0"/>
              <a:buChar char="•"/>
            </a:pPr>
            <a:r>
              <a:rPr lang="en-US" dirty="0" smtClean="0">
                <a:solidFill>
                  <a:schemeClr val="bg1"/>
                </a:solidFill>
              </a:rPr>
              <a:t>Movies with a ratio greater than 1.2 (20% profit) were considered to be profitable. Lesser than that were loss making. </a:t>
            </a:r>
          </a:p>
          <a:p>
            <a:pPr marL="800100" lvl="1" indent="-342900">
              <a:buFont typeface="Arial" charset="0"/>
              <a:buChar char="•"/>
            </a:pPr>
            <a:endParaRPr lang="en-US" dirty="0" smtClean="0">
              <a:solidFill>
                <a:schemeClr val="bg1"/>
              </a:solidFill>
            </a:endParaRPr>
          </a:p>
        </p:txBody>
      </p:sp>
      <p:sp>
        <p:nvSpPr>
          <p:cNvPr id="10" name="TextBox 9"/>
          <p:cNvSpPr txBox="1"/>
          <p:nvPr/>
        </p:nvSpPr>
        <p:spPr>
          <a:xfrm>
            <a:off x="5495022" y="6037724"/>
            <a:ext cx="704039" cy="369332"/>
          </a:xfrm>
          <a:prstGeom prst="rect">
            <a:avLst/>
          </a:prstGeom>
          <a:noFill/>
        </p:spPr>
        <p:txBody>
          <a:bodyPr wrap="none" rtlCol="0">
            <a:spAutoFit/>
          </a:bodyPr>
          <a:lstStyle/>
          <a:p>
            <a:r>
              <a:rPr lang="en-US" dirty="0" smtClean="0">
                <a:solidFill>
                  <a:schemeClr val="bg1"/>
                </a:solidFill>
              </a:rPr>
              <a:t>Fig-2</a:t>
            </a:r>
            <a:endParaRPr lang="en-US" dirty="0">
              <a:solidFill>
                <a:schemeClr val="bg1"/>
              </a:solidFill>
            </a:endParaRPr>
          </a:p>
        </p:txBody>
      </p:sp>
    </p:spTree>
    <p:extLst>
      <p:ext uri="{BB962C8B-B14F-4D97-AF65-F5344CB8AC3E}">
        <p14:creationId xmlns:p14="http://schemas.microsoft.com/office/powerpoint/2010/main" val="1590374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6436895" y="818148"/>
            <a:ext cx="5414209" cy="5209674"/>
          </a:xfrm>
        </p:spPr>
        <p:txBody>
          <a:bodyPr>
            <a:noAutofit/>
          </a:bodyPr>
          <a:lstStyle/>
          <a:p>
            <a:pPr marL="342900" indent="-342900">
              <a:buFont typeface="Arial" charset="0"/>
              <a:buChar char="•"/>
            </a:pPr>
            <a:r>
              <a:rPr lang="en-US" sz="1800" dirty="0">
                <a:solidFill>
                  <a:schemeClr val="bg1"/>
                </a:solidFill>
              </a:rPr>
              <a:t>A</a:t>
            </a:r>
            <a:r>
              <a:rPr lang="en-US" sz="1800" dirty="0" smtClean="0">
                <a:solidFill>
                  <a:schemeClr val="bg1"/>
                </a:solidFill>
              </a:rPr>
              <a:t>pplied Logistic Regression, SVM, Random Forest and Voting classifier on the dataset.</a:t>
            </a:r>
          </a:p>
          <a:p>
            <a:pPr marL="342900" indent="-342900">
              <a:buFont typeface="Arial" charset="0"/>
              <a:buChar char="•"/>
            </a:pPr>
            <a:endParaRPr lang="en-US" sz="1800" dirty="0">
              <a:solidFill>
                <a:schemeClr val="bg1"/>
              </a:solidFill>
            </a:endParaRPr>
          </a:p>
          <a:p>
            <a:pPr marL="342900" indent="-342900">
              <a:buFont typeface="Arial" charset="0"/>
              <a:buChar char="•"/>
            </a:pPr>
            <a:r>
              <a:rPr lang="en-US" sz="1800" dirty="0">
                <a:solidFill>
                  <a:schemeClr val="bg1"/>
                </a:solidFill>
              </a:rPr>
              <a:t>U</a:t>
            </a:r>
            <a:r>
              <a:rPr lang="en-US" sz="1800" dirty="0" smtClean="0">
                <a:solidFill>
                  <a:schemeClr val="bg1"/>
                </a:solidFill>
              </a:rPr>
              <a:t>sed K-fold cross validation to reduce variance and bias. </a:t>
            </a:r>
          </a:p>
          <a:p>
            <a:pPr marL="342900" indent="-342900">
              <a:buFont typeface="Arial" charset="0"/>
              <a:buChar char="•"/>
            </a:pPr>
            <a:endParaRPr lang="en-US" sz="1800" dirty="0">
              <a:solidFill>
                <a:schemeClr val="bg1"/>
              </a:solidFill>
            </a:endParaRPr>
          </a:p>
          <a:p>
            <a:pPr marL="342900" indent="-342900">
              <a:buFont typeface="Arial" charset="0"/>
              <a:buChar char="•"/>
            </a:pPr>
            <a:r>
              <a:rPr lang="en-US" sz="1800" dirty="0" smtClean="0">
                <a:solidFill>
                  <a:schemeClr val="bg1"/>
                </a:solidFill>
              </a:rPr>
              <a:t>Looped across various hyper-parameters to get the most optimal classifier.</a:t>
            </a:r>
          </a:p>
          <a:p>
            <a:pPr marL="342900" indent="-342900">
              <a:buFont typeface="Arial" charset="0"/>
              <a:buChar char="•"/>
            </a:pPr>
            <a:endParaRPr lang="en-US" sz="1800" dirty="0">
              <a:solidFill>
                <a:schemeClr val="bg1"/>
              </a:solidFill>
            </a:endParaRPr>
          </a:p>
          <a:p>
            <a:pPr marL="342900" indent="-342900">
              <a:buFont typeface="Arial" charset="0"/>
              <a:buChar char="•"/>
            </a:pPr>
            <a:r>
              <a:rPr lang="en-US" sz="1800" dirty="0" smtClean="0">
                <a:solidFill>
                  <a:schemeClr val="bg1"/>
                </a:solidFill>
              </a:rPr>
              <a:t>Also used gridsearchCV as an alternative to manual looping across parameters</a:t>
            </a:r>
          </a:p>
          <a:p>
            <a:pPr marL="342900" indent="-342900">
              <a:buFont typeface="Arial" charset="0"/>
              <a:buChar char="•"/>
            </a:pPr>
            <a:endParaRPr lang="en-US" sz="1800" dirty="0">
              <a:solidFill>
                <a:schemeClr val="bg1"/>
              </a:solidFill>
            </a:endParaRPr>
          </a:p>
          <a:p>
            <a:pPr marL="342900" indent="-342900">
              <a:buFont typeface="Arial" charset="0"/>
              <a:buChar char="•"/>
            </a:pPr>
            <a:r>
              <a:rPr lang="en-US" sz="1800" dirty="0" smtClean="0">
                <a:solidFill>
                  <a:schemeClr val="bg1"/>
                </a:solidFill>
              </a:rPr>
              <a:t>The Voting Classifier gave the best results with an accuracy of 73% and f1_score of .7</a:t>
            </a:r>
            <a:r>
              <a:rPr lang="en-US" sz="1800" dirty="0">
                <a:solidFill>
                  <a:schemeClr val="bg1"/>
                </a:solidFill>
              </a:rPr>
              <a:t> </a:t>
            </a:r>
            <a:r>
              <a:rPr lang="en-US" sz="1800" dirty="0" smtClean="0">
                <a:solidFill>
                  <a:schemeClr val="bg1"/>
                </a:solidFill>
              </a:rPr>
              <a:t>Fig[3,4]</a:t>
            </a:r>
          </a:p>
        </p:txBody>
      </p:sp>
      <p:sp>
        <p:nvSpPr>
          <p:cNvPr id="6" name="TextBox 5"/>
          <p:cNvSpPr txBox="1"/>
          <p:nvPr/>
        </p:nvSpPr>
        <p:spPr>
          <a:xfrm>
            <a:off x="491707" y="180474"/>
            <a:ext cx="9795293" cy="369332"/>
          </a:xfrm>
          <a:prstGeom prst="rect">
            <a:avLst/>
          </a:prstGeom>
          <a:noFill/>
        </p:spPr>
        <p:txBody>
          <a:bodyPr wrap="square" rtlCol="0">
            <a:spAutoFit/>
          </a:bodyPr>
          <a:lstStyle/>
          <a:p>
            <a:r>
              <a:rPr lang="en-US" b="1" dirty="0" smtClean="0">
                <a:solidFill>
                  <a:schemeClr val="bg1"/>
                </a:solidFill>
              </a:rPr>
              <a:t>Machine Learning Analysis </a:t>
            </a:r>
            <a:endParaRPr lang="en-US" b="1" dirty="0">
              <a:solidFill>
                <a:schemeClr val="bg1"/>
              </a:solidFill>
            </a:endParaRPr>
          </a:p>
        </p:txBody>
      </p:sp>
      <p:pic>
        <p:nvPicPr>
          <p:cNvPr id="7" name="Picture 6"/>
          <p:cNvPicPr/>
          <p:nvPr/>
        </p:nvPicPr>
        <p:blipFill>
          <a:blip r:embed="rId2"/>
          <a:stretch>
            <a:fillRect/>
          </a:stretch>
        </p:blipFill>
        <p:spPr>
          <a:xfrm>
            <a:off x="775556" y="549806"/>
            <a:ext cx="5259785" cy="3312330"/>
          </a:xfrm>
          <a:prstGeom prst="rect">
            <a:avLst/>
          </a:prstGeom>
        </p:spPr>
      </p:pic>
      <p:pic>
        <p:nvPicPr>
          <p:cNvPr id="2" name="Picture 1"/>
          <p:cNvPicPr>
            <a:picLocks noChangeAspect="1"/>
          </p:cNvPicPr>
          <p:nvPr/>
        </p:nvPicPr>
        <p:blipFill>
          <a:blip r:embed="rId3"/>
          <a:stretch>
            <a:fillRect/>
          </a:stretch>
        </p:blipFill>
        <p:spPr>
          <a:xfrm>
            <a:off x="921708" y="3870351"/>
            <a:ext cx="4712079" cy="2903428"/>
          </a:xfrm>
          <a:prstGeom prst="rect">
            <a:avLst/>
          </a:prstGeom>
        </p:spPr>
      </p:pic>
      <p:sp>
        <p:nvSpPr>
          <p:cNvPr id="3" name="TextBox 2"/>
          <p:cNvSpPr txBox="1"/>
          <p:nvPr/>
        </p:nvSpPr>
        <p:spPr>
          <a:xfrm>
            <a:off x="3277746" y="3945812"/>
            <a:ext cx="691215" cy="369332"/>
          </a:xfrm>
          <a:prstGeom prst="rect">
            <a:avLst/>
          </a:prstGeom>
          <a:noFill/>
        </p:spPr>
        <p:txBody>
          <a:bodyPr wrap="none" rtlCol="0">
            <a:spAutoFit/>
          </a:bodyPr>
          <a:lstStyle/>
          <a:p>
            <a:r>
              <a:rPr lang="en-US" dirty="0" smtClean="0">
                <a:solidFill>
                  <a:schemeClr val="bg1"/>
                </a:solidFill>
              </a:rPr>
              <a:t>Fig 4</a:t>
            </a:r>
            <a:endParaRPr lang="en-US" dirty="0">
              <a:solidFill>
                <a:schemeClr val="bg1"/>
              </a:solidFill>
            </a:endParaRPr>
          </a:p>
        </p:txBody>
      </p:sp>
      <p:sp>
        <p:nvSpPr>
          <p:cNvPr id="9" name="TextBox 8"/>
          <p:cNvSpPr txBox="1"/>
          <p:nvPr/>
        </p:nvSpPr>
        <p:spPr>
          <a:xfrm>
            <a:off x="3277747" y="818148"/>
            <a:ext cx="691215" cy="369332"/>
          </a:xfrm>
          <a:prstGeom prst="rect">
            <a:avLst/>
          </a:prstGeom>
          <a:noFill/>
        </p:spPr>
        <p:txBody>
          <a:bodyPr wrap="none" rtlCol="0">
            <a:spAutoFit/>
          </a:bodyPr>
          <a:lstStyle/>
          <a:p>
            <a:r>
              <a:rPr lang="en-US" dirty="0" smtClean="0">
                <a:solidFill>
                  <a:schemeClr val="bg1"/>
                </a:solidFill>
              </a:rPr>
              <a:t>Fig 3</a:t>
            </a:r>
            <a:endParaRPr lang="en-US" dirty="0">
              <a:solidFill>
                <a:schemeClr val="bg1"/>
              </a:solidFill>
            </a:endParaRPr>
          </a:p>
        </p:txBody>
      </p:sp>
    </p:spTree>
    <p:extLst>
      <p:ext uri="{BB962C8B-B14F-4D97-AF65-F5344CB8AC3E}">
        <p14:creationId xmlns:p14="http://schemas.microsoft.com/office/powerpoint/2010/main" val="1321930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27801" y="794085"/>
            <a:ext cx="9795293" cy="369332"/>
          </a:xfrm>
          <a:prstGeom prst="rect">
            <a:avLst/>
          </a:prstGeom>
          <a:noFill/>
        </p:spPr>
        <p:txBody>
          <a:bodyPr wrap="square" rtlCol="0">
            <a:spAutoFit/>
          </a:bodyPr>
          <a:lstStyle/>
          <a:p>
            <a:r>
              <a:rPr lang="en-US" b="1" dirty="0" smtClean="0">
                <a:solidFill>
                  <a:schemeClr val="bg1"/>
                </a:solidFill>
              </a:rPr>
              <a:t>Conclusion</a:t>
            </a:r>
            <a:endParaRPr lang="en-US" b="1" dirty="0">
              <a:solidFill>
                <a:schemeClr val="bg1"/>
              </a:solidFill>
            </a:endParaRPr>
          </a:p>
        </p:txBody>
      </p:sp>
      <p:sp>
        <p:nvSpPr>
          <p:cNvPr id="7" name="TextBox 6"/>
          <p:cNvSpPr txBox="1"/>
          <p:nvPr/>
        </p:nvSpPr>
        <p:spPr>
          <a:xfrm>
            <a:off x="527801" y="1503947"/>
            <a:ext cx="11404084" cy="3139321"/>
          </a:xfrm>
          <a:prstGeom prst="rect">
            <a:avLst/>
          </a:prstGeom>
          <a:noFill/>
        </p:spPr>
        <p:txBody>
          <a:bodyPr wrap="none" rtlCol="0">
            <a:spAutoFit/>
          </a:bodyPr>
          <a:lstStyle/>
          <a:p>
            <a:pPr marL="285750" indent="-285750">
              <a:buFont typeface="Arial" charset="0"/>
              <a:buChar char="•"/>
            </a:pPr>
            <a:r>
              <a:rPr lang="en-US" dirty="0" smtClean="0">
                <a:solidFill>
                  <a:schemeClr val="bg1"/>
                </a:solidFill>
              </a:rPr>
              <a:t>The voting classifier was able to predict with a 73% accuracy.</a:t>
            </a:r>
          </a:p>
          <a:p>
            <a:pPr marL="285750" indent="-285750">
              <a:buFont typeface="Arial" charset="0"/>
              <a:buChar char="•"/>
            </a:pPr>
            <a:endParaRPr lang="en-US" dirty="0"/>
          </a:p>
          <a:p>
            <a:pPr marL="285750" indent="-285750">
              <a:buFont typeface="Arial" charset="0"/>
              <a:buChar char="•"/>
            </a:pPr>
            <a:r>
              <a:rPr lang="en-US" dirty="0" smtClean="0">
                <a:solidFill>
                  <a:schemeClr val="bg1"/>
                </a:solidFill>
              </a:rPr>
              <a:t>The precision and recall were good as well with an F1 score of .7</a:t>
            </a:r>
          </a:p>
          <a:p>
            <a:pPr marL="285750" indent="-285750">
              <a:buFont typeface="Arial" charset="0"/>
              <a:buChar char="•"/>
            </a:pPr>
            <a:endParaRPr lang="en-US" dirty="0">
              <a:solidFill>
                <a:schemeClr val="bg1"/>
              </a:solidFill>
            </a:endParaRPr>
          </a:p>
          <a:p>
            <a:pPr marL="285750" indent="-285750">
              <a:buFont typeface="Arial" charset="0"/>
              <a:buChar char="•"/>
            </a:pPr>
            <a:r>
              <a:rPr lang="en-US" dirty="0" smtClean="0">
                <a:solidFill>
                  <a:schemeClr val="bg1"/>
                </a:solidFill>
              </a:rPr>
              <a:t>Very small uptick in the performance of the predictor on adding the IMDB scores. Fig [5,6]</a:t>
            </a:r>
          </a:p>
          <a:p>
            <a:pPr marL="285750" indent="-285750">
              <a:buFont typeface="Arial" charset="0"/>
              <a:buChar char="•"/>
            </a:pPr>
            <a:endParaRPr lang="en-US" dirty="0">
              <a:solidFill>
                <a:schemeClr val="bg1"/>
              </a:solidFill>
            </a:endParaRPr>
          </a:p>
          <a:p>
            <a:pPr marL="285750" indent="-285750">
              <a:buFont typeface="Arial" charset="0"/>
              <a:buChar char="•"/>
            </a:pPr>
            <a:r>
              <a:rPr lang="en-US" dirty="0" smtClean="0">
                <a:solidFill>
                  <a:schemeClr val="bg1"/>
                </a:solidFill>
              </a:rPr>
              <a:t>Does this mean that the financial success of the move is independent of the quality of the movie?</a:t>
            </a:r>
          </a:p>
          <a:p>
            <a:pPr marL="285750" indent="-285750">
              <a:buFont typeface="Arial" charset="0"/>
              <a:buChar char="•"/>
            </a:pPr>
            <a:endParaRPr lang="en-US" dirty="0">
              <a:solidFill>
                <a:schemeClr val="bg1"/>
              </a:solidFill>
            </a:endParaRPr>
          </a:p>
          <a:p>
            <a:pPr marL="285750" indent="-285750">
              <a:buFont typeface="Arial" charset="0"/>
              <a:buChar char="•"/>
            </a:pPr>
            <a:endParaRPr lang="en-US" dirty="0" smtClean="0">
              <a:solidFill>
                <a:schemeClr val="bg1"/>
              </a:solidFill>
            </a:endParaRPr>
          </a:p>
          <a:p>
            <a:pPr marL="285750" indent="-285750">
              <a:buFont typeface="Arial" charset="0"/>
              <a:buChar char="•"/>
            </a:pPr>
            <a:endParaRPr lang="en-US" dirty="0" smtClean="0">
              <a:solidFill>
                <a:schemeClr val="bg1"/>
              </a:solidFill>
            </a:endParaRPr>
          </a:p>
          <a:p>
            <a:pPr marL="285750" indent="-285750">
              <a:buFont typeface="Arial" charset="0"/>
              <a:buChar char="•"/>
            </a:pPr>
            <a:endParaRPr lang="en-US" dirty="0">
              <a:solidFill>
                <a:schemeClr val="bg1"/>
              </a:solidFill>
            </a:endParaRPr>
          </a:p>
        </p:txBody>
      </p:sp>
      <p:pic>
        <p:nvPicPr>
          <p:cNvPr id="10" name="Picture 9"/>
          <p:cNvPicPr/>
          <p:nvPr/>
        </p:nvPicPr>
        <p:blipFill>
          <a:blip r:embed="rId2"/>
          <a:stretch>
            <a:fillRect/>
          </a:stretch>
        </p:blipFill>
        <p:spPr>
          <a:xfrm>
            <a:off x="6424863" y="3851593"/>
            <a:ext cx="3143208" cy="2264410"/>
          </a:xfrm>
          <a:prstGeom prst="rect">
            <a:avLst/>
          </a:prstGeom>
        </p:spPr>
      </p:pic>
      <p:pic>
        <p:nvPicPr>
          <p:cNvPr id="12" name="Picture 11"/>
          <p:cNvPicPr>
            <a:picLocks noChangeAspect="1"/>
          </p:cNvPicPr>
          <p:nvPr/>
        </p:nvPicPr>
        <p:blipFill>
          <a:blip r:embed="rId3"/>
          <a:stretch>
            <a:fillRect/>
          </a:stretch>
        </p:blipFill>
        <p:spPr>
          <a:xfrm>
            <a:off x="1399608" y="3851593"/>
            <a:ext cx="3174876" cy="2264410"/>
          </a:xfrm>
          <a:prstGeom prst="rect">
            <a:avLst/>
          </a:prstGeom>
        </p:spPr>
      </p:pic>
      <p:sp>
        <p:nvSpPr>
          <p:cNvPr id="14" name="TextBox 13"/>
          <p:cNvSpPr txBox="1"/>
          <p:nvPr/>
        </p:nvSpPr>
        <p:spPr>
          <a:xfrm>
            <a:off x="1622561" y="6116003"/>
            <a:ext cx="3009157" cy="369332"/>
          </a:xfrm>
          <a:prstGeom prst="rect">
            <a:avLst/>
          </a:prstGeom>
          <a:noFill/>
        </p:spPr>
        <p:txBody>
          <a:bodyPr wrap="none" rtlCol="0">
            <a:spAutoFit/>
          </a:bodyPr>
          <a:lstStyle/>
          <a:p>
            <a:r>
              <a:rPr lang="en-US" dirty="0" smtClean="0">
                <a:solidFill>
                  <a:schemeClr val="bg1"/>
                </a:solidFill>
              </a:rPr>
              <a:t>Fig5. Without IMDB scores</a:t>
            </a:r>
            <a:endParaRPr lang="en-US" dirty="0">
              <a:solidFill>
                <a:schemeClr val="bg1"/>
              </a:solidFill>
            </a:endParaRPr>
          </a:p>
        </p:txBody>
      </p:sp>
      <p:sp>
        <p:nvSpPr>
          <p:cNvPr id="15" name="TextBox 14"/>
          <p:cNvSpPr txBox="1"/>
          <p:nvPr/>
        </p:nvSpPr>
        <p:spPr>
          <a:xfrm>
            <a:off x="6424863" y="6131995"/>
            <a:ext cx="2638864" cy="369332"/>
          </a:xfrm>
          <a:prstGeom prst="rect">
            <a:avLst/>
          </a:prstGeom>
          <a:noFill/>
        </p:spPr>
        <p:txBody>
          <a:bodyPr wrap="none" rtlCol="0">
            <a:spAutoFit/>
          </a:bodyPr>
          <a:lstStyle/>
          <a:p>
            <a:r>
              <a:rPr lang="en-US" dirty="0" smtClean="0">
                <a:solidFill>
                  <a:schemeClr val="bg1"/>
                </a:solidFill>
              </a:rPr>
              <a:t>Fig6. With IMDB scores</a:t>
            </a:r>
            <a:endParaRPr lang="en-US" dirty="0">
              <a:solidFill>
                <a:schemeClr val="bg1"/>
              </a:solidFill>
            </a:endParaRPr>
          </a:p>
        </p:txBody>
      </p:sp>
    </p:spTree>
    <p:extLst>
      <p:ext uri="{BB962C8B-B14F-4D97-AF65-F5344CB8AC3E}">
        <p14:creationId xmlns:p14="http://schemas.microsoft.com/office/powerpoint/2010/main" val="1263437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2567</TotalTime>
  <Words>546</Words>
  <Application>Microsoft Macintosh PowerPoint</Application>
  <PresentationFormat>Widescreen</PresentationFormat>
  <Paragraphs>69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Century Gothic</vt:lpstr>
      <vt:lpstr>Wingdings 3</vt:lpstr>
      <vt:lpstr>Arial</vt:lpstr>
      <vt:lpstr>Slice</vt:lpstr>
      <vt:lpstr>Movie Financial Success Predictor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Financial Success Predictor </dc:title>
  <dc:creator>milind kulkarni</dc:creator>
  <cp:lastModifiedBy>milind kulkarni</cp:lastModifiedBy>
  <cp:revision>19</cp:revision>
  <dcterms:created xsi:type="dcterms:W3CDTF">2018-03-06T05:09:01Z</dcterms:created>
  <dcterms:modified xsi:type="dcterms:W3CDTF">2018-03-07T23:56:19Z</dcterms:modified>
</cp:coreProperties>
</file>