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lens.org/datasets/moviele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 on User Based Collaborative Filtering Methodology</a:t>
            </a:r>
          </a:p>
          <a:p>
            <a:endParaRPr lang="en-US" dirty="0"/>
          </a:p>
          <a:p>
            <a:r>
              <a:rPr lang="en-US" dirty="0"/>
              <a:t>Manu Kushwaha – 09/10/2016</a:t>
            </a:r>
          </a:p>
        </p:txBody>
      </p:sp>
    </p:spTree>
    <p:extLst>
      <p:ext uri="{BB962C8B-B14F-4D97-AF65-F5344CB8AC3E}">
        <p14:creationId xmlns:p14="http://schemas.microsoft.com/office/powerpoint/2010/main" val="120677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7647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099" y="1593048"/>
            <a:ext cx="63104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Gender vs. Age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shows: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Significantly larger portion of male users than female users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Age range from 18 to 44 makes up the most of the watched movies in the dataset, with 25-34 years of age leading the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Observational Comments: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would make sense as this is the age group where most of us are working in full swing and perhaps carving paths for raising families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 the users grow older, the number of movies watched decreases significantly; again, a not so surprising fact, that people would be busy enjoying time performing other activities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09" y="2269846"/>
            <a:ext cx="4870208" cy="27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2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7647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67" y="1666939"/>
            <a:ext cx="63361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Occupation, Gender and Age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shows: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Few occupations stand out where quite a lot of movies have been watched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large number of them fall under college/grad student occupation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Other or not specified, executive/managerial, technician/engineer follow while the rest are relatively small in proportion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Popular age groups obtained earlier seem to 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Observational Comments: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 makes sense that 18-24 is the range where most people go to college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gender distribution does not change from before either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013" y="1538909"/>
            <a:ext cx="4961282" cy="4961282"/>
          </a:xfrm>
        </p:spPr>
      </p:pic>
    </p:spTree>
    <p:extLst>
      <p:ext uri="{BB962C8B-B14F-4D97-AF65-F5344CB8AC3E}">
        <p14:creationId xmlns:p14="http://schemas.microsoft.com/office/powerpoint/2010/main" val="396113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7647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472" y="1916321"/>
            <a:ext cx="587821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Age vs Genre Trends: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shows: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25-34 age range makes up the largest chunk of the distribution across all the genres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Observational Comments: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Again, this age group is very active in watching movies and prefers the top 5 -7 genres, or conversely,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Majority of the dataset comprises users who fall in this age range category (already stated) and hence the bias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096" y="2021280"/>
            <a:ext cx="5204996" cy="3237180"/>
          </a:xfrm>
        </p:spPr>
      </p:pic>
    </p:spTree>
    <p:extLst>
      <p:ext uri="{BB962C8B-B14F-4D97-AF65-F5344CB8AC3E}">
        <p14:creationId xmlns:p14="http://schemas.microsoft.com/office/powerpoint/2010/main" val="223199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7647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472" y="1916321"/>
            <a:ext cx="587821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Genre vs Release Year Trends: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shows: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Drama, Comedy, Action, </a:t>
            </a:r>
            <a:r>
              <a:rPr lang="en-US" dirty="0" err="1"/>
              <a:t>Scifi</a:t>
            </a:r>
            <a:r>
              <a:rPr lang="en-US" dirty="0"/>
              <a:t>, Thriller and Romance genres gained in popularity over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rest of the genres did not exhibit this level of increase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Observational Comments: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data is shown from 1970 onwards as there is no sensible data available between 1919 and 1970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These are the same genres that make up the largest percentage of the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768" y="1419638"/>
            <a:ext cx="4811161" cy="4811161"/>
          </a:xfrm>
        </p:spPr>
      </p:pic>
    </p:spTree>
    <p:extLst>
      <p:ext uri="{BB962C8B-B14F-4D97-AF65-F5344CB8AC3E}">
        <p14:creationId xmlns:p14="http://schemas.microsoft.com/office/powerpoint/2010/main" val="307840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7647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472" y="1916321"/>
            <a:ext cx="58782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Genre vs Rating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shows: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Popular ratings occur between 3 and 5, followed by 2 and 1, respectively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Observational Comments: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Users prefer to rate movies between 3 and 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dataset has a large portion of movies with the popular genres that fall in the 3 – 5 rating category (dataset bias)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643" y="1608482"/>
            <a:ext cx="5399688" cy="4308933"/>
          </a:xfrm>
        </p:spPr>
      </p:pic>
    </p:spTree>
    <p:extLst>
      <p:ext uri="{BB962C8B-B14F-4D97-AF65-F5344CB8AC3E}">
        <p14:creationId xmlns:p14="http://schemas.microsoft.com/office/powerpoint/2010/main" val="103693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7647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672" y="2098181"/>
            <a:ext cx="643550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Ratings data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shows: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Users might be more biased towards giving ratings between 3 and 5 and not so inclined towards a rating of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Observational Comments: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Again, majority of the users have a tendency to rate between 2.5</a:t>
            </a:r>
            <a:r>
              <a:rPr lang="en-US" baseline="30000" dirty="0"/>
              <a:t>+</a:t>
            </a:r>
            <a:r>
              <a:rPr lang="en-US" dirty="0"/>
              <a:t> - 3 and 4 - 4.5</a:t>
            </a:r>
            <a:r>
              <a:rPr lang="en-US" baseline="30000" dirty="0"/>
              <a:t>+</a:t>
            </a:r>
            <a:r>
              <a:rPr lang="en-US" dirty="0"/>
              <a:t>, with steep decline when rating 5.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range from 1 to 2.5 is the lowest, perhaps implying that users may only prefer to watch movies that are rated 3 and above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99" y="1461051"/>
            <a:ext cx="4067028" cy="251536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39537" y="4053696"/>
            <a:ext cx="4073106" cy="2318529"/>
          </a:xfrm>
        </p:spPr>
      </p:pic>
    </p:spTree>
    <p:extLst>
      <p:ext uri="{BB962C8B-B14F-4D97-AF65-F5344CB8AC3E}">
        <p14:creationId xmlns:p14="http://schemas.microsoft.com/office/powerpoint/2010/main" val="324295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7647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144" y="2316538"/>
            <a:ext cx="57642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Movies rating data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shows: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users lie in the region where they have rated at least 20 movies (known fact from the </a:t>
            </a:r>
            <a:r>
              <a:rPr lang="en-US" dirty="0" err="1"/>
              <a:t>MovieLens</a:t>
            </a:r>
            <a:r>
              <a:rPr lang="en-US" dirty="0"/>
              <a:t> dataset)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 the number of movies increase, the users count falls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Again, the average rating per movie reaffirms the 2.5+ to 4.5+ range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253" y="1400401"/>
            <a:ext cx="4914820" cy="24987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52" y="3960229"/>
            <a:ext cx="4914819" cy="23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1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9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663" y="2117495"/>
            <a:ext cx="10353762" cy="369513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Concluding Remarks:</a:t>
            </a:r>
            <a:endParaRPr lang="en-US" dirty="0"/>
          </a:p>
          <a:p>
            <a:pPr lvl="1"/>
            <a:r>
              <a:rPr lang="en-US" dirty="0">
                <a:effectLst/>
              </a:rPr>
              <a:t>Out of the 18 Genres available: </a:t>
            </a:r>
          </a:p>
          <a:p>
            <a:pPr lvl="2"/>
            <a:r>
              <a:rPr lang="en-US" dirty="0">
                <a:effectLst/>
              </a:rPr>
              <a:t>Only about 5-7 of them are of significance and make up 76% of the entire dataset</a:t>
            </a:r>
          </a:p>
          <a:p>
            <a:pPr lvl="2"/>
            <a:r>
              <a:rPr lang="en-US" dirty="0">
                <a:effectLst/>
              </a:rPr>
              <a:t>These have gained in popularity over years (i.e. more of these genres were released after 1970).</a:t>
            </a:r>
          </a:p>
          <a:p>
            <a:pPr lvl="2"/>
            <a:r>
              <a:rPr lang="en-US" dirty="0">
                <a:effectLst/>
              </a:rPr>
              <a:t> Releases from 1919 to 1969 are not at all significant</a:t>
            </a:r>
          </a:p>
          <a:p>
            <a:pPr lvl="1"/>
            <a:r>
              <a:rPr lang="en-US" dirty="0">
                <a:effectLst/>
              </a:rPr>
              <a:t>Users in the age range from 18 to 44 are the ones who watch the most movies</a:t>
            </a:r>
          </a:p>
          <a:p>
            <a:pPr lvl="1"/>
            <a:r>
              <a:rPr lang="en-US" dirty="0">
                <a:effectLst/>
              </a:rPr>
              <a:t>Gender distribution is not significant</a:t>
            </a:r>
          </a:p>
          <a:p>
            <a:pPr lvl="1"/>
            <a:r>
              <a:rPr lang="en-US" dirty="0">
                <a:effectLst/>
              </a:rPr>
              <a:t>Out of the 21 occupations, only about 4 occupations stand out with another 4 at the next level</a:t>
            </a:r>
          </a:p>
          <a:p>
            <a:pPr lvl="1"/>
            <a:r>
              <a:rPr lang="en-US" dirty="0">
                <a:effectLst/>
              </a:rPr>
              <a:t>Finally, a large portion of movies fall between the ratings of 3, 4 and 5, (i.e. from 2.5</a:t>
            </a:r>
            <a:r>
              <a:rPr lang="en-US" baseline="30000" dirty="0">
                <a:effectLst/>
              </a:rPr>
              <a:t>+</a:t>
            </a:r>
            <a:r>
              <a:rPr lang="en-US" dirty="0">
                <a:effectLst/>
              </a:rPr>
              <a:t> to 4.5</a:t>
            </a:r>
            <a:r>
              <a:rPr lang="en-US" baseline="30000" dirty="0">
                <a:effectLst/>
              </a:rPr>
              <a:t>+</a:t>
            </a:r>
            <a:r>
              <a:rPr lang="en-US" dirty="0">
                <a:effectLst/>
              </a:rPr>
              <a:t>) and these also happen to be for the significant genres identified earlier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982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9"/>
            <a:ext cx="10353761" cy="1326321"/>
          </a:xfrm>
        </p:spPr>
        <p:txBody>
          <a:bodyPr/>
          <a:lstStyle/>
          <a:p>
            <a:r>
              <a:rPr lang="en-US" dirty="0"/>
              <a:t>Recommender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663" y="1845890"/>
            <a:ext cx="10353762" cy="4383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“</a:t>
            </a:r>
            <a:r>
              <a:rPr lang="en-US" dirty="0" err="1"/>
              <a:t>recommenderlab</a:t>
            </a:r>
            <a:r>
              <a:rPr lang="en-US" dirty="0"/>
              <a:t>” package in R is used to build the User Based Collaborative Filtering model (UBCF)</a:t>
            </a:r>
          </a:p>
          <a:p>
            <a:r>
              <a:rPr lang="en-US" dirty="0"/>
              <a:t>The approach taken is as follows:</a:t>
            </a:r>
          </a:p>
          <a:p>
            <a:pPr lvl="1"/>
            <a:r>
              <a:rPr lang="en-US" dirty="0"/>
              <a:t>Select the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 and Rating columns from the full movie dataset</a:t>
            </a:r>
          </a:p>
          <a:p>
            <a:pPr lvl="1"/>
            <a:r>
              <a:rPr lang="en-US" dirty="0"/>
              <a:t>Convert it into the “</a:t>
            </a:r>
            <a:r>
              <a:rPr lang="en-US" dirty="0" err="1"/>
              <a:t>realRatingMatrix</a:t>
            </a:r>
            <a:r>
              <a:rPr lang="en-US" dirty="0"/>
              <a:t>” with:</a:t>
            </a:r>
          </a:p>
          <a:p>
            <a:pPr lvl="2"/>
            <a:r>
              <a:rPr lang="en-US" dirty="0"/>
              <a:t>Columns representing the items (</a:t>
            </a:r>
            <a:r>
              <a:rPr lang="en-US" dirty="0" err="1"/>
              <a:t>MovieIDs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Rows representing the users (</a:t>
            </a:r>
            <a:r>
              <a:rPr lang="en-US" dirty="0" err="1"/>
              <a:t>UserIDs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Ratings which fill the matrix</a:t>
            </a:r>
          </a:p>
          <a:p>
            <a:pPr lvl="1"/>
            <a:r>
              <a:rPr lang="en-US" dirty="0"/>
              <a:t>Select only the first 1000 users (due to expensive computation) and use the:</a:t>
            </a:r>
          </a:p>
          <a:p>
            <a:pPr lvl="2"/>
            <a:r>
              <a:rPr lang="en-US" dirty="0"/>
              <a:t> “UBCF” method to recommend top 5 movies to the next 10 users not in the 1000 user dataset </a:t>
            </a:r>
          </a:p>
          <a:p>
            <a:pPr lvl="1"/>
            <a:r>
              <a:rPr lang="en-US" dirty="0"/>
              <a:t>Finally, validate the “UBCF” model using 90% of the 1000 user dataset as train and 10% as test sets and determine the errors in predictions</a:t>
            </a:r>
          </a:p>
        </p:txBody>
      </p:sp>
    </p:spTree>
    <p:extLst>
      <p:ext uri="{BB962C8B-B14F-4D97-AF65-F5344CB8AC3E}">
        <p14:creationId xmlns:p14="http://schemas.microsoft.com/office/powerpoint/2010/main" val="359332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19569"/>
            <a:ext cx="10353761" cy="1326321"/>
          </a:xfrm>
        </p:spPr>
        <p:txBody>
          <a:bodyPr/>
          <a:lstStyle/>
          <a:p>
            <a:r>
              <a:rPr lang="en-US" dirty="0"/>
              <a:t>Recommender model,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663" y="1845890"/>
            <a:ext cx="10353762" cy="4383459"/>
          </a:xfrm>
        </p:spPr>
        <p:txBody>
          <a:bodyPr>
            <a:normAutofit/>
          </a:bodyPr>
          <a:lstStyle/>
          <a:p>
            <a:r>
              <a:rPr lang="en-US" dirty="0"/>
              <a:t>The idea behind the “UBCF” model is to: </a:t>
            </a:r>
          </a:p>
          <a:p>
            <a:pPr lvl="1"/>
            <a:r>
              <a:rPr lang="en-US" dirty="0"/>
              <a:t>Look at the rating similarities between a group of users (X) on items they have rated and make predictions/recommendations to target users (Y) who are deemed similar to (X)</a:t>
            </a:r>
          </a:p>
          <a:p>
            <a:pPr lvl="1"/>
            <a:r>
              <a:rPr lang="en-US" dirty="0"/>
              <a:t>The assumption is that users with similar preferences will rate items similarly</a:t>
            </a:r>
          </a:p>
          <a:p>
            <a:r>
              <a:rPr lang="en-US" dirty="0"/>
              <a:t>The method used to determine similarities is the popular “Cosine” similarity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7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Recommender Model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14378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223"/>
            <a:ext cx="10353761" cy="132632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663" y="1217242"/>
            <a:ext cx="10353762" cy="5283571"/>
          </a:xfrm>
        </p:spPr>
        <p:txBody>
          <a:bodyPr>
            <a:normAutofit/>
          </a:bodyPr>
          <a:lstStyle/>
          <a:p>
            <a:r>
              <a:rPr lang="en-US" dirty="0"/>
              <a:t>The table below shows the top 5 movie predictions for the 10 target users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Where:</a:t>
            </a:r>
          </a:p>
          <a:p>
            <a:pPr lvl="2"/>
            <a:r>
              <a:rPr lang="en-US" dirty="0"/>
              <a:t>Rows are the </a:t>
            </a:r>
            <a:r>
              <a:rPr lang="en-US" dirty="0" err="1"/>
              <a:t>UserIDs</a:t>
            </a:r>
            <a:endParaRPr lang="en-US" dirty="0"/>
          </a:p>
          <a:p>
            <a:pPr lvl="2"/>
            <a:r>
              <a:rPr lang="en-US" dirty="0"/>
              <a:t>Columns are the top 5 rankings going from 1 (being the best) to 5</a:t>
            </a:r>
          </a:p>
          <a:p>
            <a:pPr lvl="2"/>
            <a:r>
              <a:rPr lang="en-US" dirty="0" err="1"/>
              <a:t>MovieIDs</a:t>
            </a:r>
            <a:r>
              <a:rPr lang="en-US" dirty="0"/>
              <a:t> (prefixed with “m”) which fill the matrix</a:t>
            </a:r>
          </a:p>
          <a:p>
            <a:r>
              <a:rPr lang="en-US" dirty="0"/>
              <a:t>The error in prediction shown below is relatively low for the UBCF model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45" y="1727709"/>
            <a:ext cx="2614567" cy="1927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5672137"/>
            <a:ext cx="3826670" cy="5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7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UBCF model was successfully built using the “</a:t>
            </a:r>
            <a:r>
              <a:rPr lang="en-US" dirty="0" err="1"/>
              <a:t>recommenderlab</a:t>
            </a:r>
            <a:r>
              <a:rPr lang="en-US" dirty="0"/>
              <a:t>” package</a:t>
            </a:r>
          </a:p>
          <a:p>
            <a:r>
              <a:rPr lang="en-US" dirty="0"/>
              <a:t>Top 5 movie recommendations were made to 10 target users based on a model trained using 900 users out of a total1000</a:t>
            </a:r>
          </a:p>
          <a:p>
            <a:r>
              <a:rPr lang="en-US" dirty="0"/>
              <a:t>There is a significant scope open for future work, in that:</a:t>
            </a:r>
          </a:p>
          <a:p>
            <a:pPr lvl="1"/>
            <a:r>
              <a:rPr lang="en-US" dirty="0"/>
              <a:t>Conduct an even deeper EDA on the ratings data to find most relevant users and items</a:t>
            </a:r>
          </a:p>
          <a:p>
            <a:pPr lvl="1"/>
            <a:r>
              <a:rPr lang="en-US" dirty="0"/>
              <a:t>Implement the conclusions obtained after the EDA to increase the relevance of the dataset</a:t>
            </a:r>
          </a:p>
          <a:p>
            <a:pPr lvl="1"/>
            <a:r>
              <a:rPr lang="en-US" dirty="0"/>
              <a:t>Conduct an Item Based Collaborative Filtering as well to see how similar items are ranked</a:t>
            </a:r>
          </a:p>
          <a:p>
            <a:pPr lvl="1"/>
            <a:r>
              <a:rPr lang="en-US" dirty="0"/>
              <a:t>Create a genre based user movie rating matrix to better understand how a user would rate genres and then re-run the UBCF and IBCF models</a:t>
            </a:r>
          </a:p>
          <a:p>
            <a:pPr lvl="1"/>
            <a:r>
              <a:rPr lang="en-US" dirty="0"/>
              <a:t>Perhaps, use Principal Component Analysis to create a better feature set on the full movies dataset created in the project and then run the models again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2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8761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build a movies recommender system which:</a:t>
            </a:r>
          </a:p>
          <a:p>
            <a:pPr lvl="1"/>
            <a:r>
              <a:rPr lang="en-US" dirty="0"/>
              <a:t>Uses the readily available public </a:t>
            </a:r>
            <a:r>
              <a:rPr lang="en-US" dirty="0" err="1"/>
              <a:t>MovieLens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Utilizes the “</a:t>
            </a:r>
            <a:r>
              <a:rPr lang="en-US" dirty="0" err="1"/>
              <a:t>recommenderlab</a:t>
            </a:r>
            <a:r>
              <a:rPr lang="en-US" dirty="0"/>
              <a:t>” R package from CRAN to build and analyze the model</a:t>
            </a:r>
          </a:p>
          <a:p>
            <a:pPr lvl="1"/>
            <a:r>
              <a:rPr lang="en-US" dirty="0"/>
              <a:t>Recommends top 5 movies to 10 target users based on their similarities to other users</a:t>
            </a:r>
          </a:p>
          <a:p>
            <a:r>
              <a:rPr lang="en-US" dirty="0"/>
              <a:t>To understand:</a:t>
            </a:r>
          </a:p>
          <a:p>
            <a:pPr lvl="1"/>
            <a:r>
              <a:rPr lang="en-US" dirty="0"/>
              <a:t>One of the few recommender models available in the domain of Data Science</a:t>
            </a:r>
          </a:p>
          <a:p>
            <a:pPr lvl="1"/>
            <a:r>
              <a:rPr lang="en-US" dirty="0"/>
              <a:t>Data wrangling methods using base-R, </a:t>
            </a:r>
            <a:r>
              <a:rPr lang="en-US" dirty="0" err="1"/>
              <a:t>dplyr</a:t>
            </a:r>
            <a:r>
              <a:rPr lang="en-US" dirty="0"/>
              <a:t> and other useful packages to bring dispersed and unstructured data into a correct structure and format for analysis</a:t>
            </a:r>
          </a:p>
          <a:p>
            <a:pPr lvl="1"/>
            <a:r>
              <a:rPr lang="en-US" dirty="0"/>
              <a:t>What the data reveals through EDA</a:t>
            </a:r>
          </a:p>
          <a:p>
            <a:r>
              <a:rPr lang="en-US" dirty="0"/>
              <a:t>Be knowledgeable enough to provide an intelligent feedback on the project and the required future work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 err="1"/>
              <a:t>Movielens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175427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MovieLens</a:t>
            </a:r>
            <a:r>
              <a:rPr lang="en-US" dirty="0"/>
              <a:t> dataset is </a:t>
            </a:r>
            <a:r>
              <a:rPr lang="en-US" dirty="0">
                <a:effectLst/>
              </a:rPr>
              <a:t>provided by the </a:t>
            </a:r>
            <a:r>
              <a:rPr lang="en-US" dirty="0" err="1">
                <a:effectLst/>
              </a:rPr>
              <a:t>GroupLens</a:t>
            </a:r>
            <a:r>
              <a:rPr lang="en-US" dirty="0">
                <a:effectLst/>
              </a:rPr>
              <a:t> Research Group. (Please refer to the “READ.ME” file included in the submission for endorsements) and </a:t>
            </a:r>
            <a:r>
              <a:rPr lang="en-US" dirty="0"/>
              <a:t>was downloaded from:</a:t>
            </a:r>
          </a:p>
          <a:p>
            <a:pPr lvl="1"/>
            <a:r>
              <a:rPr lang="en-US" dirty="0">
                <a:effectLst/>
              </a:rPr>
              <a:t> </a:t>
            </a:r>
            <a:r>
              <a:rPr lang="en-US" dirty="0">
                <a:effectLst/>
                <a:hlinkClick r:id="rId2"/>
              </a:rPr>
              <a:t>http://grouplens.org/datasets/movielens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 The chosen dataset is from:</a:t>
            </a:r>
          </a:p>
          <a:p>
            <a:pPr lvl="1"/>
            <a:r>
              <a:rPr lang="en-US" dirty="0">
                <a:effectLst/>
              </a:rPr>
              <a:t>“</a:t>
            </a:r>
            <a:r>
              <a:rPr lang="en-US" dirty="0" err="1">
                <a:effectLst/>
              </a:rPr>
              <a:t>MovieLens</a:t>
            </a:r>
            <a:r>
              <a:rPr lang="en-US" dirty="0">
                <a:effectLst/>
              </a:rPr>
              <a:t> 1M Dataset” section (file name : “ml-1m.zip”)</a:t>
            </a:r>
          </a:p>
          <a:p>
            <a:pPr lvl="1"/>
            <a:r>
              <a:rPr lang="en-US" dirty="0">
                <a:effectLst/>
              </a:rPr>
              <a:t>Contains 1, 000, 209 anonymous ratings of approx. 3, 900 movies made by 6040 </a:t>
            </a:r>
            <a:r>
              <a:rPr lang="en-US" dirty="0" err="1">
                <a:effectLst/>
              </a:rPr>
              <a:t>MovieLens</a:t>
            </a:r>
            <a:r>
              <a:rPr lang="en-US" dirty="0">
                <a:effectLst/>
              </a:rPr>
              <a:t> users who joined in 2000</a:t>
            </a:r>
          </a:p>
          <a:p>
            <a:pPr lvl="1"/>
            <a:r>
              <a:rPr lang="en-US" dirty="0">
                <a:effectLst/>
              </a:rPr>
              <a:t>Split between 3 files:</a:t>
            </a:r>
          </a:p>
          <a:p>
            <a:pPr lvl="2"/>
            <a:r>
              <a:rPr lang="en-US" dirty="0">
                <a:effectLst/>
              </a:rPr>
              <a:t>Ratings</a:t>
            </a:r>
          </a:p>
          <a:p>
            <a:pPr lvl="2"/>
            <a:r>
              <a:rPr lang="en-US" dirty="0">
                <a:effectLst/>
              </a:rPr>
              <a:t>Users</a:t>
            </a:r>
          </a:p>
          <a:p>
            <a:pPr lvl="2"/>
            <a:r>
              <a:rPr lang="en-US" dirty="0">
                <a:effectLst/>
              </a:rPr>
              <a:t>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8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</a:t>
            </a:r>
            <a:r>
              <a:rPr lang="en-US" dirty="0" err="1"/>
              <a:t>movielens</a:t>
            </a:r>
            <a:r>
              <a:rPr lang="en-US" dirty="0"/>
              <a:t>,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Ratings File description:</a:t>
            </a:r>
          </a:p>
          <a:p>
            <a:pPr lvl="1"/>
            <a:r>
              <a:rPr lang="en-US" dirty="0">
                <a:effectLst/>
              </a:rPr>
              <a:t>Structure: </a:t>
            </a:r>
          </a:p>
          <a:p>
            <a:pPr lvl="2"/>
            <a:r>
              <a:rPr lang="en-US" dirty="0" err="1">
                <a:effectLst/>
              </a:rPr>
              <a:t>UserID</a:t>
            </a:r>
            <a:r>
              <a:rPr lang="en-US" dirty="0">
                <a:effectLst/>
              </a:rPr>
              <a:t>::</a:t>
            </a:r>
            <a:r>
              <a:rPr lang="en-US" dirty="0" err="1">
                <a:effectLst/>
              </a:rPr>
              <a:t>MovieID</a:t>
            </a:r>
            <a:r>
              <a:rPr lang="en-US" dirty="0">
                <a:effectLst/>
              </a:rPr>
              <a:t>::Rating::Timestamp</a:t>
            </a:r>
          </a:p>
          <a:p>
            <a:pPr lvl="1"/>
            <a:r>
              <a:rPr lang="en-US" dirty="0">
                <a:effectLst/>
              </a:rPr>
              <a:t>Content:</a:t>
            </a:r>
          </a:p>
          <a:p>
            <a:pPr lvl="2"/>
            <a:r>
              <a:rPr lang="en-US" dirty="0" err="1">
                <a:effectLst/>
              </a:rPr>
              <a:t>UserIDs</a:t>
            </a:r>
            <a:r>
              <a:rPr lang="en-US" dirty="0">
                <a:effectLst/>
              </a:rPr>
              <a:t> range between 1 and 6040</a:t>
            </a:r>
          </a:p>
          <a:p>
            <a:pPr lvl="2"/>
            <a:r>
              <a:rPr lang="en-US" dirty="0" err="1">
                <a:effectLst/>
              </a:rPr>
              <a:t>MovieIDs</a:t>
            </a:r>
            <a:r>
              <a:rPr lang="en-US" dirty="0">
                <a:effectLst/>
              </a:rPr>
              <a:t> range between 1 and 3952</a:t>
            </a:r>
          </a:p>
          <a:p>
            <a:pPr lvl="2"/>
            <a:r>
              <a:rPr lang="en-US" dirty="0">
                <a:effectLst/>
              </a:rPr>
              <a:t>Ratings are made on a 5-star scale (whole-star ratings only)</a:t>
            </a:r>
          </a:p>
          <a:p>
            <a:pPr lvl="2"/>
            <a:r>
              <a:rPr lang="en-US" dirty="0">
                <a:effectLst/>
              </a:rPr>
              <a:t>Timestamp is represented in seconds since the epoch as returned by time(2)</a:t>
            </a:r>
          </a:p>
          <a:p>
            <a:pPr lvl="2"/>
            <a:r>
              <a:rPr lang="en-US" dirty="0">
                <a:effectLst/>
              </a:rPr>
              <a:t>Each user has at least 20 ratings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5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</a:t>
            </a:r>
            <a:r>
              <a:rPr lang="en-US" dirty="0" err="1"/>
              <a:t>movielens</a:t>
            </a:r>
            <a:r>
              <a:rPr lang="en-US" dirty="0"/>
              <a:t>,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840445"/>
          </a:xfrm>
        </p:spPr>
        <p:txBody>
          <a:bodyPr>
            <a:normAutofit/>
          </a:bodyPr>
          <a:lstStyle/>
          <a:p>
            <a:r>
              <a:rPr lang="en-US" dirty="0"/>
              <a:t>Users File description:</a:t>
            </a:r>
          </a:p>
          <a:p>
            <a:pPr lvl="1"/>
            <a:r>
              <a:rPr lang="en-US" dirty="0">
                <a:effectLst/>
              </a:rPr>
              <a:t>Structure: </a:t>
            </a:r>
          </a:p>
          <a:p>
            <a:pPr lvl="2"/>
            <a:r>
              <a:rPr lang="en-US" dirty="0" err="1">
                <a:effectLst/>
              </a:rPr>
              <a:t>UserID</a:t>
            </a:r>
            <a:r>
              <a:rPr lang="en-US" dirty="0">
                <a:effectLst/>
              </a:rPr>
              <a:t>::Gender::Age::Occupation::Zip-code</a:t>
            </a:r>
          </a:p>
          <a:p>
            <a:pPr lvl="1"/>
            <a:r>
              <a:rPr lang="en-US" dirty="0">
                <a:effectLst/>
              </a:rPr>
              <a:t>Content:</a:t>
            </a:r>
          </a:p>
          <a:p>
            <a:pPr lvl="2"/>
            <a:r>
              <a:rPr lang="en-US" dirty="0">
                <a:effectLst/>
              </a:rPr>
              <a:t>Gender is denoted by a “M” for male and “F” for female</a:t>
            </a:r>
          </a:p>
          <a:p>
            <a:pPr lvl="2"/>
            <a:r>
              <a:rPr lang="en-US" dirty="0">
                <a:effectLst/>
              </a:rPr>
              <a:t>Age is chosen from the following ranges and is only denoted by the keys:</a:t>
            </a:r>
          </a:p>
          <a:p>
            <a:pPr lvl="3"/>
            <a:r>
              <a:rPr lang="en-US" dirty="0">
                <a:effectLst/>
              </a:rPr>
              <a:t>1: “Under 18”, 18: “18-24”, 25: “25-34”, 35: “35-44”, 45: “45-49”, 50: “50-55”, 56: “56+”</a:t>
            </a:r>
          </a:p>
          <a:p>
            <a:pPr lvl="2"/>
            <a:r>
              <a:rPr lang="en-US" dirty="0">
                <a:effectLst/>
              </a:rPr>
              <a:t>Occupation is chosen from the following choices and is also only denoted by the keys:</a:t>
            </a:r>
          </a:p>
          <a:p>
            <a:pPr lvl="3"/>
            <a:r>
              <a:rPr lang="en-US" dirty="0">
                <a:effectLst/>
              </a:rPr>
              <a:t>0: “other” or not specified, 1: “academic/educator”, 2: “artist”, 3: “clerical/admin”, 4: “college/grad student”, 5: “customer service”, 6: “doctor/health care”, 7: “executive/managerial”, 8: “farmer”, 9: “homemaker”, 10: “K-12 student”, 11: “lawyer”, 12: “programmer”, 13: “retired”, 14: “sales/marketing”, 15: “scientist”, 16: “self-employed”, 17: “technician/engineer”, 18: “tradesman/craftsman”, 19: “unemployed”, 20: “writer”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7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</a:t>
            </a:r>
            <a:r>
              <a:rPr lang="en-US" dirty="0" err="1"/>
              <a:t>movielens</a:t>
            </a:r>
            <a:r>
              <a:rPr lang="en-US" dirty="0"/>
              <a:t>,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 File description:</a:t>
            </a:r>
          </a:p>
          <a:p>
            <a:pPr lvl="1"/>
            <a:r>
              <a:rPr lang="en-US" dirty="0">
                <a:effectLst/>
              </a:rPr>
              <a:t>Structure: </a:t>
            </a:r>
          </a:p>
          <a:p>
            <a:pPr lvl="2"/>
            <a:r>
              <a:rPr lang="en-US" dirty="0" err="1">
                <a:effectLst/>
              </a:rPr>
              <a:t>MovieID</a:t>
            </a:r>
            <a:r>
              <a:rPr lang="en-US" dirty="0">
                <a:effectLst/>
              </a:rPr>
              <a:t>::Title::Genres</a:t>
            </a:r>
          </a:p>
          <a:p>
            <a:pPr lvl="1"/>
            <a:r>
              <a:rPr lang="en-US" dirty="0">
                <a:effectLst/>
              </a:rPr>
              <a:t>Content:</a:t>
            </a:r>
          </a:p>
          <a:p>
            <a:pPr lvl="2"/>
            <a:r>
              <a:rPr lang="en-US" dirty="0">
                <a:effectLst/>
              </a:rPr>
              <a:t>Titles are identical to titles provided by the IMDB (including year of release)</a:t>
            </a:r>
          </a:p>
          <a:p>
            <a:pPr lvl="2"/>
            <a:r>
              <a:rPr lang="en-US" dirty="0">
                <a:effectLst/>
              </a:rPr>
              <a:t>Genres are pipe-separated and are selected from the following 18 genres:</a:t>
            </a:r>
          </a:p>
          <a:p>
            <a:pPr lvl="3"/>
            <a:r>
              <a:rPr lang="en-US" dirty="0">
                <a:effectLst/>
              </a:rPr>
              <a:t>Action, Adventure, Animation, Children’s, Comedy, Crime, Documentary, Drama, Fantasy, Film-Noir, Horror, Musical, Mystery, Romance, Sci-Fi, Thriller, War, Wester</a:t>
            </a:r>
          </a:p>
        </p:txBody>
      </p:sp>
    </p:spTree>
    <p:extLst>
      <p:ext uri="{BB962C8B-B14F-4D97-AF65-F5344CB8AC3E}">
        <p14:creationId xmlns:p14="http://schemas.microsoft.com/office/powerpoint/2010/main" val="15332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493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 in the 3 files was combined into a correct structure and format to get to the following full movie dataset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 and Genres are related using a binary classification (as shown)</a:t>
            </a:r>
          </a:p>
          <a:p>
            <a:r>
              <a:rPr lang="en-US" dirty="0"/>
              <a:t>The idea is to understand the data in terms of: trends, distributions and whether any insights can be gained into user behaviors</a:t>
            </a:r>
          </a:p>
          <a:p>
            <a:r>
              <a:rPr lang="en-US" dirty="0"/>
              <a:t>Note: For the purpose of this project and the recommender model, not all the data presented here will be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45" y="2738028"/>
            <a:ext cx="9645349" cy="16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7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37647"/>
            <a:ext cx="10353761" cy="1326321"/>
          </a:xfrm>
        </p:spPr>
        <p:txBody>
          <a:bodyPr/>
          <a:lstStyle/>
          <a:p>
            <a:r>
              <a:rPr lang="en-US" dirty="0"/>
              <a:t>Exploratory data analysis, cont..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364" y="1373254"/>
            <a:ext cx="4734934" cy="25736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64" y="4045820"/>
            <a:ext cx="4734934" cy="2573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94" y="1399081"/>
            <a:ext cx="58782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shows: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Right skewed distribution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Comedy and Drama genres make up a approx. 35% of the data, followed by Action and Thriller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Other genres appear grouped with similar number of occurrences in the dataset (i.e. </a:t>
            </a:r>
            <a:r>
              <a:rPr lang="en-US" dirty="0" err="1"/>
              <a:t>Scifi</a:t>
            </a:r>
            <a:r>
              <a:rPr lang="en-US" dirty="0"/>
              <a:t>, Romance and Adventure seem to have between 5%-7% share each, Crime, Horror, Children’s and War seem to be between 2.5%-3.5%, and so forth)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Observational Comments: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Since each user is required to rate at least 20 movies, it appears that there is a bias towards the first 5 – 7 genres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7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1816</TotalTime>
  <Words>1725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Movie recommender system</vt:lpstr>
      <vt:lpstr>Overview</vt:lpstr>
      <vt:lpstr>Project motivation</vt:lpstr>
      <vt:lpstr>Dataset - Movielens</vt:lpstr>
      <vt:lpstr>Dataset – movielens, cont..</vt:lpstr>
      <vt:lpstr>Dataset – movielens, cont..</vt:lpstr>
      <vt:lpstr>Dataset – movielens, cont..</vt:lpstr>
      <vt:lpstr>Exploratory data analysis</vt:lpstr>
      <vt:lpstr>Exploratory data analysis, cont..</vt:lpstr>
      <vt:lpstr>Exploratory data analysis, cont..</vt:lpstr>
      <vt:lpstr>Exploratory data analysis, cont..</vt:lpstr>
      <vt:lpstr>Exploratory data analysis, cont..</vt:lpstr>
      <vt:lpstr>Exploratory data analysis, cont..</vt:lpstr>
      <vt:lpstr>Exploratory data analysis, cont..</vt:lpstr>
      <vt:lpstr>Exploratory data analysis, cont..</vt:lpstr>
      <vt:lpstr>Exploratory data analysis, cont..</vt:lpstr>
      <vt:lpstr>Exploratory data analysis, cont..</vt:lpstr>
      <vt:lpstr>Recommender model</vt:lpstr>
      <vt:lpstr>Recommender model, cont..</vt:lpstr>
      <vt:lpstr>results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 system</dc:title>
  <dc:creator>Manu Kushwaha</dc:creator>
  <cp:lastModifiedBy>Manu Kushwaha</cp:lastModifiedBy>
  <cp:revision>70</cp:revision>
  <dcterms:created xsi:type="dcterms:W3CDTF">2016-09-09T12:53:11Z</dcterms:created>
  <dcterms:modified xsi:type="dcterms:W3CDTF">2016-09-10T19:09:44Z</dcterms:modified>
</cp:coreProperties>
</file>