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65" r:id="rId4"/>
    <p:sldId id="266" r:id="rId5"/>
    <p:sldId id="262" r:id="rId6"/>
    <p:sldId id="263" r:id="rId7"/>
    <p:sldId id="260" r:id="rId8"/>
    <p:sldId id="261" r:id="rId9"/>
    <p:sldId id="259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3" r:id="rId29"/>
    <p:sldId id="274" r:id="rId30"/>
    <p:sldId id="275" r:id="rId31"/>
    <p:sldId id="267" r:id="rId32"/>
    <p:sldId id="268" r:id="rId33"/>
    <p:sldId id="269" r:id="rId34"/>
    <p:sldId id="270" r:id="rId35"/>
    <p:sldId id="271" r:id="rId36"/>
    <p:sldId id="272" r:id="rId3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85" autoAdjust="0"/>
    <p:restoredTop sz="94710" autoAdjust="0"/>
  </p:normalViewPr>
  <p:slideViewPr>
    <p:cSldViewPr>
      <p:cViewPr>
        <p:scale>
          <a:sx n="60" d="100"/>
          <a:sy n="60" d="100"/>
        </p:scale>
        <p:origin x="-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6AAF951-691A-486A-BCD4-C0BB53473230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812136C-EA2D-45C3-90DA-3DAD53B54AA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972B-2299-4777-8C04-3901EC03C2EA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250ED-DF00-45E7-B045-123581B7C4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D3632-1A0F-45ED-87A3-F440EEE4E5F1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0040-3DE1-4731-91B7-F7625ABAC26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5CDE9-824F-4D10-A56D-23284614F1F3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CC85-E307-4ACA-A264-96E6FE340BB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0"/>
          </p:nvPr>
        </p:nvSpPr>
        <p:spPr>
          <a:xfrm>
            <a:off x="457200" y="6354763"/>
            <a:ext cx="2132013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1"/>
          </p:nvPr>
        </p:nvSpPr>
        <p:spPr>
          <a:xfrm>
            <a:off x="6553200" y="6354763"/>
            <a:ext cx="2132013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D8A75-8B7E-4F1A-94C7-FBA6121C1F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BB5EA-F864-4E01-99DC-2F60D68390E6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D55DA-5DC5-40A6-B464-7B9B634F341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B9C50-4061-4411-99D2-1B9273BB4372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C068A-5482-4A29-82CA-141B2E38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9B4E-C3F1-4C5D-A32A-592BA7E19144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3397E-A88D-4DA9-9838-B4CEEC9C47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48B5-0D3D-410B-937D-E89BF9C1D2BA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54F4E-C037-49FD-937D-0487F9DC83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99BC-DA07-4BE0-8D38-D5AF01322D96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549D1-8CEF-4806-8076-D6A7056BB88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03F56-8D50-43B1-9554-04529736C6D0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005A6-4A55-42C3-ABA4-F71FB04950E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51965-C12A-4BE8-805A-02A4B582ECF4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8288-0F4C-408C-94E0-82350BF4E1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23803-C864-4727-B7C0-D2E255646E9F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A0AD4-6DAB-4CAD-850B-201D4B99835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52BAFF-0DB7-402C-B648-F2A7A8A477DE}" type="datetimeFigureOut">
              <a:rPr lang="pl-PL"/>
              <a:pPr>
                <a:defRPr/>
              </a:pPr>
              <a:t>2011-12-05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C460AE-8A3F-48DC-882E-203C0566949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ole tekstowe 3"/>
          <p:cNvSpPr txBox="1">
            <a:spLocks noChangeArrowheads="1"/>
          </p:cNvSpPr>
          <p:nvPr/>
        </p:nvSpPr>
        <p:spPr bwMode="auto">
          <a:xfrm>
            <a:off x="323850" y="3308350"/>
            <a:ext cx="8496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2400">
                <a:latin typeface="Times New Roman" pitchFamily="16" charset="0"/>
                <a:cs typeface="Times New Roman" pitchFamily="16" charset="0"/>
              </a:rPr>
              <a:t>Niezawodność układów automatyki i robotyki ze względu na uszkodzenia katastroficzne i parametryczne. </a:t>
            </a:r>
            <a:br>
              <a:rPr lang="pl-PL" sz="2400">
                <a:latin typeface="Times New Roman" pitchFamily="16" charset="0"/>
                <a:cs typeface="Times New Roman" pitchFamily="16" charset="0"/>
              </a:rPr>
            </a:br>
            <a:r>
              <a:rPr lang="pl-PL" sz="2400">
                <a:latin typeface="Times New Roman" pitchFamily="16" charset="0"/>
                <a:cs typeface="Times New Roman" pitchFamily="16" charset="0"/>
              </a:rPr>
              <a:t>Etapy kształtowania niezawodności</a:t>
            </a:r>
          </a:p>
        </p:txBody>
      </p:sp>
      <p:sp>
        <p:nvSpPr>
          <p:cNvPr id="3075" name="pole tekstowe 4"/>
          <p:cNvSpPr txBox="1">
            <a:spLocks noChangeArrowheads="1"/>
          </p:cNvSpPr>
          <p:nvPr/>
        </p:nvSpPr>
        <p:spPr bwMode="auto">
          <a:xfrm>
            <a:off x="6732588" y="4508500"/>
            <a:ext cx="2006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>
                <a:latin typeface="Times New Roman" pitchFamily="16" charset="0"/>
              </a:rPr>
              <a:t>Krempa Aleksander</a:t>
            </a:r>
          </a:p>
          <a:p>
            <a:r>
              <a:rPr lang="pl-PL">
                <a:latin typeface="Times New Roman" pitchFamily="16" charset="0"/>
              </a:rPr>
              <a:t>Krotosz Aneta</a:t>
            </a:r>
          </a:p>
          <a:p>
            <a:r>
              <a:rPr lang="pl-PL">
                <a:latin typeface="Times New Roman" pitchFamily="16" charset="0"/>
              </a:rPr>
              <a:t>Kruk Paweł</a:t>
            </a:r>
          </a:p>
          <a:p>
            <a:r>
              <a:rPr lang="pl-PL">
                <a:latin typeface="Times New Roman" pitchFamily="16" charset="0"/>
              </a:rPr>
              <a:t>Książek Paweł</a:t>
            </a:r>
          </a:p>
          <a:p>
            <a:r>
              <a:rPr lang="pl-PL">
                <a:latin typeface="Times New Roman" pitchFamily="16" charset="0"/>
              </a:rPr>
              <a:t>Kupczyk Paweł</a:t>
            </a:r>
          </a:p>
          <a:p>
            <a:endParaRPr lang="pl-PL">
              <a:latin typeface="Times New Roman" pitchFamily="16" charset="0"/>
            </a:endParaRPr>
          </a:p>
          <a:p>
            <a:r>
              <a:rPr lang="pl-PL">
                <a:latin typeface="Times New Roman" pitchFamily="16" charset="0"/>
              </a:rPr>
              <a:t>Grupa 12 rok IV </a:t>
            </a:r>
          </a:p>
        </p:txBody>
      </p:sp>
      <p:sp>
        <p:nvSpPr>
          <p:cNvPr id="3076" name="pole tekstowe 6"/>
          <p:cNvSpPr txBox="1">
            <a:spLocks noChangeArrowheads="1"/>
          </p:cNvSpPr>
          <p:nvPr/>
        </p:nvSpPr>
        <p:spPr bwMode="auto">
          <a:xfrm>
            <a:off x="900113" y="2339975"/>
            <a:ext cx="7456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3200">
                <a:latin typeface="Times New Roman" pitchFamily="16" charset="0"/>
              </a:rPr>
              <a:t>Eksploatacja układów automatyki i robotyki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060849"/>
            <a:ext cx="7772400" cy="2592287"/>
          </a:xfrm>
        </p:spPr>
        <p:txBody>
          <a:bodyPr>
            <a:normAutofit/>
          </a:bodyPr>
          <a:lstStyle/>
          <a:p>
            <a:r>
              <a:rPr lang="pl-PL" sz="4000" dirty="0" smtClean="0"/>
              <a:t>Uszkodzenia </a:t>
            </a:r>
            <a:r>
              <a:rPr lang="pl-PL" sz="4000" dirty="0"/>
              <a:t>katastroficzne i parametryczne. 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Niezawodność </a:t>
            </a:r>
            <a:r>
              <a:rPr lang="pl-PL" sz="4000" dirty="0"/>
              <a:t>układów.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37317"/>
            <a:ext cx="8229600" cy="3939955"/>
          </a:xfrm>
        </p:spPr>
        <p:txBody>
          <a:bodyPr>
            <a:normAutofit/>
          </a:bodyPr>
          <a:lstStyle/>
          <a:p>
            <a:r>
              <a:rPr lang="pl-PL" sz="2800" b="1" dirty="0" smtClean="0"/>
              <a:t>Uszkodzenia</a:t>
            </a:r>
            <a:r>
              <a:rPr lang="pl-PL" sz="2800" dirty="0" smtClean="0"/>
              <a:t>- są to zdarzenia, po wystąpieniu których obiekt (detal, element, część, system, przyrząd) przestaje wypełniać, całkowicie lub też częściowo, swoje uprzednio określone funkcje. Powoduje to zatrzymanie jego zdolności do poprawnej pracy.</a:t>
            </a:r>
          </a:p>
          <a:p>
            <a:pPr>
              <a:buNone/>
            </a:pPr>
            <a:r>
              <a:rPr lang="pl-PL" sz="2800" dirty="0" smtClean="0"/>
              <a:t>	Ze względu na fizyczny charakter powstania uszkodzeń, możemy je podzielić na: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21296" y="274638"/>
            <a:ext cx="4042792" cy="1143000"/>
          </a:xfrm>
        </p:spPr>
        <p:txBody>
          <a:bodyPr/>
          <a:lstStyle/>
          <a:p>
            <a:r>
              <a:rPr lang="pl-PL" sz="3600" dirty="0" smtClean="0"/>
              <a:t>Podstawowe pojęcia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841368"/>
            <a:ext cx="8229600" cy="3243816"/>
          </a:xfrm>
        </p:spPr>
        <p:txBody>
          <a:bodyPr>
            <a:normAutofit/>
          </a:bodyPr>
          <a:lstStyle/>
          <a:p>
            <a:pPr lvl="0"/>
            <a:r>
              <a:rPr lang="pl-PL" sz="2800" b="1" dirty="0" smtClean="0"/>
              <a:t>Uszkodzenia katastroficzne-</a:t>
            </a:r>
            <a:r>
              <a:rPr lang="pl-PL" sz="2800" dirty="0" smtClean="0"/>
              <a:t> powodują całkowitą utratę zdolności obiektu do poprawnej pracy. Są to więc uszkodzenia całkowite oznaczające koniec życia obiektu (bądź wyrobu), bez możliwości odnowy, eliminujące go z przewidywanego zastosowania. Usunięcie tego rodzaju uszkodzeń wiąże się z naprawą lub wymianą obiektu. 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690864" cy="1143000"/>
          </a:xfrm>
        </p:spPr>
        <p:txBody>
          <a:bodyPr/>
          <a:lstStyle/>
          <a:p>
            <a:r>
              <a:rPr lang="pl-PL" sz="3600" dirty="0" smtClean="0"/>
              <a:t>Podstawowe pojęcia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2736304"/>
          </a:xfrm>
        </p:spPr>
        <p:txBody>
          <a:bodyPr/>
          <a:lstStyle/>
          <a:p>
            <a:pPr>
              <a:buNone/>
            </a:pPr>
            <a:r>
              <a:rPr lang="pl-PL" sz="2800" dirty="0" smtClean="0"/>
              <a:t>Do uszkodzeń katastroficznych zaliczają się:</a:t>
            </a:r>
          </a:p>
          <a:p>
            <a:pPr>
              <a:buNone/>
            </a:pPr>
            <a:endParaRPr lang="pl-PL" sz="2800" dirty="0" smtClean="0"/>
          </a:p>
          <a:p>
            <a:r>
              <a:rPr lang="pl-PL" sz="2800" dirty="0" smtClean="0"/>
              <a:t>zwarcia </a:t>
            </a:r>
            <a:r>
              <a:rPr lang="pl-PL" sz="2800" dirty="0" smtClean="0"/>
              <a:t>i przerwy w obwodach </a:t>
            </a:r>
          </a:p>
          <a:p>
            <a:r>
              <a:rPr lang="pl-PL" sz="2800" dirty="0" smtClean="0"/>
              <a:t>połamania, deformacje i zacięcia detali mechanicznych </a:t>
            </a:r>
          </a:p>
          <a:p>
            <a:r>
              <a:rPr lang="pl-PL" sz="2800" dirty="0" smtClean="0"/>
              <a:t>stopienie lub spalenie detali konstrukcyjnych lub elementów składowych.</a:t>
            </a:r>
            <a:endParaRPr lang="pl-PL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4474840" cy="1143000"/>
          </a:xfrm>
        </p:spPr>
        <p:txBody>
          <a:bodyPr/>
          <a:lstStyle/>
          <a:p>
            <a:r>
              <a:rPr lang="pl-PL" sz="3600" dirty="0" smtClean="0"/>
              <a:t>Podstawowe pojęcia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196952"/>
          </a:xfrm>
        </p:spPr>
        <p:txBody>
          <a:bodyPr/>
          <a:lstStyle/>
          <a:p>
            <a:pPr lvl="0"/>
            <a:r>
              <a:rPr lang="pl-PL" sz="2800" b="1" dirty="0" smtClean="0"/>
              <a:t>Uszkodzenia parametryczne-</a:t>
            </a:r>
            <a:r>
              <a:rPr lang="pl-PL" sz="2800" dirty="0" smtClean="0"/>
              <a:t> elementów składowych i detali prowadzą do częściowych uszkodzeń wyrobów (bądź obiektów) złożonych z tych elementów, co powoduje pogorszenie jakości funkcjonowania obiektów. Pod względem czasu występowania uszkodzenia parametryczne mogą mieć charakter stały lub chwilowy. 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4186808" cy="1143000"/>
          </a:xfrm>
        </p:spPr>
        <p:txBody>
          <a:bodyPr/>
          <a:lstStyle/>
          <a:p>
            <a:r>
              <a:rPr lang="pl-PL" sz="3600" dirty="0" smtClean="0"/>
              <a:t>Podstawowe pojęcia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629000"/>
          </a:xfrm>
        </p:spPr>
        <p:txBody>
          <a:bodyPr/>
          <a:lstStyle/>
          <a:p>
            <a:r>
              <a:rPr lang="pl-PL" sz="2800" b="1" dirty="0" smtClean="0"/>
              <a:t>Niezawodność-</a:t>
            </a:r>
            <a:r>
              <a:rPr lang="pl-PL" sz="2800" dirty="0" smtClean="0"/>
              <a:t> możemy zdefiniować jako zdolność obiektu (detalu, elementu, części, systemu, przyrządu) do wypełniania określonych, zadanych funkcji oraz utrzymywania swoich wskaźników eksploatacyjnych w zadanych przedziałach przy zadanych warunkach eksploatacji w ciągu wymaganego czasu lub wymaganej ilości wykonanej przez obiekt pracy</a:t>
            </a:r>
            <a:endParaRPr lang="pl-PL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259632" y="274638"/>
            <a:ext cx="4258816" cy="1143000"/>
          </a:xfrm>
        </p:spPr>
        <p:txBody>
          <a:bodyPr/>
          <a:lstStyle/>
          <a:p>
            <a:r>
              <a:rPr lang="pl-PL" sz="3600" dirty="0" smtClean="0"/>
              <a:t>Podstawowe pojęcia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Niezawodność </a:t>
            </a:r>
            <a:r>
              <a:rPr lang="pl-PL" sz="4000" dirty="0" smtClean="0"/>
              <a:t>obiektów ze względu na uszkodzenia katastroficzne.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592288"/>
          </a:xfrm>
        </p:spPr>
        <p:txBody>
          <a:bodyPr>
            <a:normAutofit/>
          </a:bodyPr>
          <a:lstStyle/>
          <a:p>
            <a:r>
              <a:rPr lang="pl-PL" sz="2800" b="1" dirty="0" smtClean="0"/>
              <a:t>Prawdopodobieństwo poprawnej (bezawaryjnej) pracy R(t)</a:t>
            </a:r>
            <a:r>
              <a:rPr lang="pl-PL" sz="2800" dirty="0" smtClean="0"/>
              <a:t> - prawdopodobieństwo tego, że w wymaganym przedziale czasu (lub w wymaganych przedziałach trwałości) przy zadanych warunkach eksploatacyjnych nie wystąpi żadne uszkodzenie.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3124944"/>
          </a:xfrm>
        </p:spPr>
        <p:txBody>
          <a:bodyPr/>
          <a:lstStyle/>
          <a:p>
            <a:r>
              <a:rPr lang="pl-PL" sz="2800" b="1" dirty="0" smtClean="0"/>
              <a:t>Prawdopodobieństwo uszkodzenia F(t) – </a:t>
            </a:r>
            <a:r>
              <a:rPr lang="pl-PL" sz="2800" dirty="0" smtClean="0"/>
              <a:t>prawdopodobieństwo wystąpienia co najmniej jednego uszkodzenia w ustalonym przedziale czasowym oraz przy określonych warunkach eksploatacji. </a:t>
            </a:r>
            <a:endParaRPr lang="pl-PL" sz="2800" dirty="0" smtClean="0"/>
          </a:p>
          <a:p>
            <a:endParaRPr lang="pl-PL" sz="2200" dirty="0" smtClean="0"/>
          </a:p>
          <a:p>
            <a:pPr algn="ctr">
              <a:buNone/>
            </a:pPr>
            <a:r>
              <a:rPr lang="pl-PL" sz="2800" i="1" dirty="0" smtClean="0"/>
              <a:t>F(t ) =1 - R(t)</a:t>
            </a:r>
            <a:endParaRPr lang="pl-PL" sz="2800" i="1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3773016"/>
          </a:xfrm>
        </p:spPr>
        <p:txBody>
          <a:bodyPr>
            <a:normAutofit/>
          </a:bodyPr>
          <a:lstStyle/>
          <a:p>
            <a:r>
              <a:rPr lang="pl-PL" sz="2800" b="1" dirty="0" smtClean="0"/>
              <a:t>Intensywność uszkodzeń λ(t)</a:t>
            </a:r>
            <a:r>
              <a:rPr lang="pl-PL" sz="2800" dirty="0" smtClean="0"/>
              <a:t> –jest wyrażona stosunkiem liczby elementów uszkodzonych w jednostce czasu do średniej liczby elementów funkcjonujących sprawnie bez uszkodzeń w danym przedziale czasowym.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365104"/>
            <a:ext cx="33987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331912" y="274638"/>
            <a:ext cx="2664024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Uszkodzenia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484784"/>
            <a:ext cx="87129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Uszkodzenie to zdarzenie po wystąpieniu którego obiekt(element, system, urządzenie) przestaje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wypełniać(</a:t>
            </a:r>
            <a:r>
              <a:rPr lang="pl-PL" sz="2400" dirty="0">
                <a:solidFill>
                  <a:srgbClr val="000000"/>
                </a:solidFill>
                <a:latin typeface="+mj-lt"/>
              </a:rPr>
              <a:t>całkowicie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lub częściowo) swoje funkcje. Jest to jednocześnie naruszenie zdolności do poprawnej pracy. </a:t>
            </a:r>
          </a:p>
          <a:p>
            <a:pPr>
              <a:defRPr/>
            </a:pPr>
            <a:endParaRPr lang="pl-PL" dirty="0">
              <a:latin typeface="+mj-lt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1" y="3244763"/>
            <a:ext cx="4508500" cy="313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2924944"/>
            <a:ext cx="2917935" cy="355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sz="2800" dirty="0" smtClean="0"/>
              <a:t>Gdzie</a:t>
            </a:r>
            <a:r>
              <a:rPr lang="pl-PL" sz="2800" dirty="0" smtClean="0"/>
              <a:t>:</a:t>
            </a:r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err="1" smtClean="0"/>
              <a:t>∆m</a:t>
            </a:r>
            <a:r>
              <a:rPr lang="pl-PL" sz="2800" dirty="0" smtClean="0"/>
              <a:t> - </a:t>
            </a:r>
            <a:r>
              <a:rPr lang="pl-PL" sz="2800" dirty="0" smtClean="0"/>
              <a:t>liczba uszkodzonych elementów w 		</a:t>
            </a:r>
            <a:r>
              <a:rPr lang="pl-PL" sz="2800" dirty="0" smtClean="0"/>
              <a:t>	   przedziale </a:t>
            </a:r>
            <a:r>
              <a:rPr lang="pl-PL" sz="2800" dirty="0" smtClean="0"/>
              <a:t>czasowym</a:t>
            </a:r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err="1" smtClean="0"/>
              <a:t>∆t</a:t>
            </a:r>
            <a:r>
              <a:rPr lang="pl-PL" sz="2800" dirty="0" smtClean="0"/>
              <a:t>   - przedział </a:t>
            </a:r>
            <a:r>
              <a:rPr lang="pl-PL" sz="2800" dirty="0" smtClean="0"/>
              <a:t>czasu</a:t>
            </a:r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err="1" smtClean="0"/>
              <a:t>n</a:t>
            </a:r>
            <a:r>
              <a:rPr lang="pl-PL" sz="2800" baseline="-25000" dirty="0" err="1" smtClean="0"/>
              <a:t>∆t</a:t>
            </a:r>
            <a:r>
              <a:rPr lang="pl-PL" sz="2800" dirty="0" smtClean="0"/>
              <a:t>  - </a:t>
            </a:r>
            <a:r>
              <a:rPr lang="pl-PL" sz="2800" dirty="0" smtClean="0"/>
              <a:t>średnia liczba elementów pracujących </a:t>
            </a:r>
            <a:endParaRPr lang="pl-PL" sz="2800" dirty="0" smtClean="0"/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smtClean="0"/>
              <a:t>	  </a:t>
            </a:r>
            <a:r>
              <a:rPr lang="pl-PL" sz="2800" dirty="0" smtClean="0"/>
              <a:t>sprawnie </a:t>
            </a:r>
            <a:r>
              <a:rPr lang="pl-PL" sz="2800" dirty="0" smtClean="0"/>
              <a:t>w przedziale czasu</a:t>
            </a:r>
            <a:endParaRPr lang="pl-PL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00808"/>
            <a:ext cx="322883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sz="2800" dirty="0" smtClean="0"/>
              <a:t>R(t) - prawdopodobieństwo bezawaryjnej </a:t>
            </a:r>
            <a:r>
              <a:rPr lang="pl-PL" sz="2800" dirty="0" smtClean="0"/>
              <a:t>pracy</a:t>
            </a:r>
          </a:p>
          <a:p>
            <a:pPr>
              <a:buNone/>
            </a:pPr>
            <a:r>
              <a:rPr lang="pl-PL" sz="2800" dirty="0" smtClean="0"/>
              <a:t> </a:t>
            </a:r>
            <a:r>
              <a:rPr lang="el-GR" sz="2800" dirty="0" smtClean="0"/>
              <a:t>λ</a:t>
            </a:r>
            <a:r>
              <a:rPr lang="pl-PL" sz="2800" dirty="0" smtClean="0"/>
              <a:t>(t) - </a:t>
            </a:r>
            <a:r>
              <a:rPr lang="pl-PL" sz="2800" dirty="0" smtClean="0"/>
              <a:t>intensywność uszkodzeń</a:t>
            </a:r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r>
              <a:rPr lang="pl-PL" sz="2800" dirty="0" smtClean="0"/>
              <a:t>	Niezawodność obiektów w odniesieniu do uszkodzeń katastroficznych określona jest rozkładem wykładniczym.</a:t>
            </a:r>
            <a:endParaRPr lang="pl-PL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8244408" cy="1143000"/>
          </a:xfrm>
        </p:spPr>
        <p:txBody>
          <a:bodyPr>
            <a:normAutofit/>
          </a:bodyPr>
          <a:lstStyle/>
          <a:p>
            <a:r>
              <a:rPr lang="pl-PL" sz="3600" dirty="0" smtClean="0"/>
              <a:t>Zmiany niezawodności w funkcji czasu</a:t>
            </a:r>
            <a:endParaRPr lang="pl-PL" sz="36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844824"/>
            <a:ext cx="3693067" cy="11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Niezawodność </a:t>
            </a:r>
            <a:r>
              <a:rPr lang="pl-PL" sz="3600" dirty="0" smtClean="0"/>
              <a:t>obiektów ze względu na uszkodzenia parametryczne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949899"/>
          </a:xfrm>
        </p:spPr>
        <p:txBody>
          <a:bodyPr/>
          <a:lstStyle/>
          <a:p>
            <a:r>
              <a:rPr lang="pl-PL" sz="2800" dirty="0" smtClean="0"/>
              <a:t>Główna grupa obiektów dla których wyznaczana jest niezawodność to elementy dla których związek miedzy sygnałem wyjściowym y a wejściowym x jest określony za pomocą funkcji ciągłej, najczęściej liniowej</a:t>
            </a:r>
            <a:r>
              <a:rPr lang="pl-PL" sz="2800" dirty="0" smtClean="0"/>
              <a:t>:</a:t>
            </a:r>
          </a:p>
          <a:p>
            <a:endParaRPr lang="pl-PL" sz="1200" dirty="0" smtClean="0"/>
          </a:p>
          <a:p>
            <a:pPr algn="ctr">
              <a:buNone/>
            </a:pPr>
            <a:r>
              <a:rPr lang="pl-PL" sz="2800" i="1" dirty="0" smtClean="0"/>
              <a:t>y = cx</a:t>
            </a:r>
            <a:endParaRPr lang="pl-PL" sz="2800" i="1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3701008"/>
          </a:xfrm>
        </p:spPr>
        <p:txBody>
          <a:bodyPr/>
          <a:lstStyle/>
          <a:p>
            <a:pPr>
              <a:buNone/>
            </a:pPr>
            <a:r>
              <a:rPr lang="pl-PL" sz="2800" dirty="0" smtClean="0"/>
              <a:t>Do grupy takich obiektów należą w szczególności</a:t>
            </a:r>
            <a:r>
              <a:rPr lang="pl-PL" sz="2800" dirty="0" smtClean="0"/>
              <a:t>:</a:t>
            </a:r>
          </a:p>
          <a:p>
            <a:pPr>
              <a:buNone/>
            </a:pPr>
            <a:endParaRPr lang="pl-PL" sz="2800" dirty="0" smtClean="0"/>
          </a:p>
          <a:p>
            <a:pPr lvl="0"/>
            <a:r>
              <a:rPr lang="pl-PL" sz="2800" dirty="0" smtClean="0"/>
              <a:t>Czujniki</a:t>
            </a:r>
          </a:p>
          <a:p>
            <a:pPr lvl="0"/>
            <a:r>
              <a:rPr lang="pl-PL" sz="2800" dirty="0" smtClean="0"/>
              <a:t>Wzmacniacze</a:t>
            </a:r>
          </a:p>
          <a:p>
            <a:pPr lvl="0"/>
            <a:r>
              <a:rPr lang="pl-PL" sz="2800" dirty="0" smtClean="0"/>
              <a:t>Elementy wykonawcze</a:t>
            </a:r>
          </a:p>
          <a:p>
            <a:pPr lvl="0"/>
            <a:r>
              <a:rPr lang="pl-PL" sz="2800" dirty="0" smtClean="0"/>
              <a:t>Urządzenia układów automatycznego sterowania i kontroli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Wielkość c nie jest stałą w czasie i oscyluje wokół ustalonej średniej wartości parametru c’, sygnał wyjściowy też ulega zmianom wokół pewnej średniej wartości:</a:t>
            </a:r>
          </a:p>
          <a:p>
            <a:pPr>
              <a:buNone/>
            </a:pPr>
            <a:endParaRPr lang="pl-PL" sz="2800" dirty="0" smtClean="0"/>
          </a:p>
          <a:p>
            <a:r>
              <a:rPr lang="pl-PL" sz="2800" dirty="0" smtClean="0"/>
              <a:t>Doświadczalnie zostało wykazane, że dla większości przypadków odchylenia wielkości  w obiekcie od wartości średniej  określone są przez rozkład normalny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2548880"/>
          </a:xfrm>
        </p:spPr>
        <p:txBody>
          <a:bodyPr/>
          <a:lstStyle/>
          <a:p>
            <a:r>
              <a:rPr lang="pl-PL" sz="2800" dirty="0" smtClean="0"/>
              <a:t>Pod wpływem nieodwracalnych zmian zależnych od czasu, liczby cyklów pracy oraz czynników zewnętrznych takich jak np. zmiany temperatury, wilgotności względnej itp. następuje także zmiana odchylenia średniego wartości sygnału </a:t>
            </a:r>
            <a:r>
              <a:rPr lang="pl-PL" sz="2800" dirty="0" smtClean="0"/>
              <a:t>wyjściowego.</a:t>
            </a:r>
            <a:endParaRPr lang="pl-PL" sz="2800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2764904"/>
          </a:xfrm>
        </p:spPr>
        <p:txBody>
          <a:bodyPr/>
          <a:lstStyle/>
          <a:p>
            <a:r>
              <a:rPr lang="pl-PL" sz="2800" dirty="0" smtClean="0"/>
              <a:t>Niezawodność parametryczną odnosi się do prawdopodobieństwa zachowania podstawowego i pożądanego parametru charakterystycznego dla obiektu. Dozwolone zmiany tego parametru definiowane są jako granice, w których musi zawierać sie wartość parametru c.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331640" y="274638"/>
            <a:ext cx="7812359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600" dirty="0">
                <a:solidFill>
                  <a:srgbClr val="000000"/>
                </a:solidFill>
                <a:latin typeface="Times New Roman" pitchFamily="16" charset="0"/>
              </a:rPr>
              <a:t>Prawdopodobieństwo poprawnej pracy – Co to jest?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/>
          </p:nvPr>
        </p:nvSpPr>
        <p:spPr>
          <a:xfrm>
            <a:off x="457200" y="1644650"/>
            <a:ext cx="8183563" cy="4294188"/>
          </a:xfrm>
        </p:spPr>
        <p:txBody>
          <a:bodyPr lIns="0" tIns="0" rIns="0" bIns="0"/>
          <a:lstStyle/>
          <a:p>
            <a:pPr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3200" b="1" dirty="0"/>
              <a:t>Definicja:</a:t>
            </a:r>
          </a:p>
          <a:p>
            <a:pPr algn="l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2800" dirty="0"/>
              <a:t>"Prawdopodobieństwo poprawnej (bezawaryjnej) pracy [R(t)] – prawdopodobieństwo tego, że w wymaganym przedziale czasu (lub w wymaganych przedziałach trwałości) przy zadanych warunkach eksploatacji nie wystąpi ani jedno uszkodzenie. Jest to prawdopodobieństwo tego, że dany obiekt zachowa wartości swych parametrów w wymaganych przedziałach, w określonym czasie przy określonych warunkach eksploatacji."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395413" y="274638"/>
            <a:ext cx="7497067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600" dirty="0">
                <a:solidFill>
                  <a:srgbClr val="000000"/>
                </a:solidFill>
                <a:latin typeface="Times New Roman" pitchFamily="16" charset="0"/>
              </a:rPr>
              <a:t>Związki z innymi charakterystykami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57200" y="1644650"/>
            <a:ext cx="8229600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spcBef>
                <a:spcPts val="800"/>
              </a:spcBef>
              <a:buSzPct val="45000"/>
              <a:buFont typeface="Symbol" charset="2"/>
              <a:buChar char="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2400" dirty="0">
                <a:latin typeface="+mj-lt"/>
                <a:ea typeface="+mj-ea"/>
                <a:cs typeface="+mj-cs"/>
              </a:rPr>
              <a:t> Prawdopodobieństwo uszkodzenia:</a:t>
            </a: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l-PL" sz="2400" dirty="0">
              <a:latin typeface="+mj-lt"/>
              <a:ea typeface="+mj-ea"/>
              <a:cs typeface="+mj-cs"/>
            </a:endParaRP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l-PL" sz="2400" dirty="0">
              <a:latin typeface="+mj-lt"/>
              <a:ea typeface="+mj-ea"/>
              <a:cs typeface="+mj-cs"/>
            </a:endParaRP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Char char="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2400" dirty="0">
                <a:latin typeface="+mj-lt"/>
                <a:ea typeface="+mj-ea"/>
                <a:cs typeface="+mj-cs"/>
              </a:rPr>
              <a:t> Intensywność uszkodzeń:</a:t>
            </a: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l-PL" sz="2400" dirty="0">
              <a:latin typeface="+mj-lt"/>
              <a:ea typeface="+mj-ea"/>
              <a:cs typeface="+mj-cs"/>
            </a:endParaRP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l-PL" sz="2400" dirty="0">
              <a:latin typeface="+mj-lt"/>
              <a:ea typeface="+mj-ea"/>
              <a:cs typeface="+mj-cs"/>
            </a:endParaRPr>
          </a:p>
          <a:p>
            <a:pPr eaLnBrk="0" hangingPunct="0">
              <a:spcBef>
                <a:spcPts val="800"/>
              </a:spcBef>
              <a:buSzPct val="45000"/>
              <a:buFont typeface="Symbol" charset="2"/>
              <a:buChar char="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2400" dirty="0">
                <a:latin typeface="+mj-lt"/>
                <a:ea typeface="+mj-ea"/>
                <a:cs typeface="+mj-cs"/>
              </a:rPr>
              <a:t> Częstotliwość uszkodzeń:</a:t>
            </a:r>
            <a:endParaRPr lang="pl-PL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108774"/>
            <a:ext cx="2159471" cy="73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3284984"/>
            <a:ext cx="2715478" cy="95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653136"/>
            <a:ext cx="3168104" cy="142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115616" y="274638"/>
            <a:ext cx="534895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Uszkodzenia małe i duże </a:t>
            </a:r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827213"/>
            <a:ext cx="4429125" cy="332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679700"/>
            <a:ext cx="4429125" cy="387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395412" y="276225"/>
            <a:ext cx="656096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600" dirty="0">
                <a:solidFill>
                  <a:srgbClr val="000000"/>
                </a:solidFill>
                <a:latin typeface="Times New Roman" pitchFamily="16" charset="0"/>
              </a:rPr>
              <a:t>Przykładowy wykres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654175"/>
            <a:ext cx="691197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>
          <a:xfrm>
            <a:off x="1022920" y="274638"/>
            <a:ext cx="8229600" cy="1143000"/>
          </a:xfrm>
        </p:spPr>
        <p:txBody>
          <a:bodyPr/>
          <a:lstStyle/>
          <a:p>
            <a:pPr eaLnBrk="1" hangingPunct="1"/>
            <a:r>
              <a:rPr lang="pl-PL" sz="3600" dirty="0" smtClean="0"/>
              <a:t>Zapewnienie określonej niezawodności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pl-PL" sz="2400" dirty="0"/>
              <a:t>Na niezawodność obiektu wpływa wiele czynników, które trzeba uwzględnić już na etapie projektowym. </a:t>
            </a:r>
            <a:endParaRPr lang="pl-PL" sz="2400" dirty="0" smtClean="0"/>
          </a:p>
          <a:p>
            <a:pPr marL="0" lvl="2" indent="0" eaLnBrk="1" hangingPunct="1">
              <a:buFont typeface="Arial" charset="0"/>
              <a:buNone/>
              <a:defRPr/>
            </a:pPr>
            <a:endParaRPr lang="pl-PL" sz="3600" b="1" dirty="0" smtClean="0"/>
          </a:p>
          <a:p>
            <a:pPr marL="0" lvl="2" indent="0" algn="ctr" eaLnBrk="1" hangingPunct="1">
              <a:buFont typeface="Arial" charset="0"/>
              <a:buNone/>
              <a:defRPr/>
            </a:pPr>
            <a:r>
              <a:rPr lang="pl-PL" sz="2800" b="1" dirty="0" smtClean="0"/>
              <a:t>Etap projektowania</a:t>
            </a:r>
            <a:r>
              <a:rPr lang="pl-PL" sz="2800" b="1" dirty="0" smtClean="0"/>
              <a:t>:</a:t>
            </a:r>
          </a:p>
          <a:p>
            <a:pPr marL="0" lvl="2" indent="0" algn="ctr" eaLnBrk="1" hangingPunct="1">
              <a:buFont typeface="Arial" charset="0"/>
              <a:buNone/>
              <a:defRPr/>
            </a:pPr>
            <a:endParaRPr lang="pl-PL" sz="2800" b="1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l-PL" sz="2400" dirty="0"/>
              <a:t>Jakość wykorzystanych materiałów jak i części. </a:t>
            </a:r>
            <a:endParaRPr lang="pl-PL" sz="24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l-PL" sz="2400" dirty="0"/>
              <a:t>Rodzaj i warunki pracy elementów. </a:t>
            </a:r>
            <a:endParaRPr lang="pl-PL" sz="24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l-PL" sz="2400" dirty="0"/>
              <a:t>Łatwość diagnostyki i łatwy dostęp do detali. </a:t>
            </a:r>
            <a:endParaRPr lang="pl-PL" sz="24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pl-PL" sz="2400" dirty="0"/>
              <a:t>Stosowanie urządzeń zabezpieczających. </a:t>
            </a:r>
            <a:endParaRPr lang="pl-PL" sz="2400" dirty="0" smtClean="0"/>
          </a:p>
          <a:p>
            <a:pPr eaLnBrk="1" hangingPunct="1">
              <a:defRPr/>
            </a:pP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>
          <a:xfrm>
            <a:off x="950912" y="274638"/>
            <a:ext cx="8229600" cy="1143000"/>
          </a:xfrm>
        </p:spPr>
        <p:txBody>
          <a:bodyPr/>
          <a:lstStyle/>
          <a:p>
            <a:pPr eaLnBrk="1" hangingPunct="1"/>
            <a:r>
              <a:rPr lang="pl-PL" sz="3600" dirty="0" smtClean="0"/>
              <a:t>Zapewnienie określonej niezawodności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81128"/>
          </a:xfrm>
        </p:spPr>
        <p:txBody>
          <a:bodyPr/>
          <a:lstStyle/>
          <a:p>
            <a:pPr marL="0" lvl="2" indent="0" algn="ctr" eaLnBrk="1" hangingPunct="1">
              <a:buFont typeface="Arial" charset="0"/>
              <a:buNone/>
              <a:defRPr/>
            </a:pPr>
            <a:r>
              <a:rPr lang="pl-PL" sz="2800" b="1" dirty="0"/>
              <a:t>Przy produkcji </a:t>
            </a:r>
            <a:r>
              <a:rPr lang="pl-PL" sz="2800" b="1" dirty="0" smtClean="0"/>
              <a:t>wyrobu</a:t>
            </a:r>
            <a:r>
              <a:rPr lang="pl-PL" sz="2800" b="1" dirty="0" smtClean="0"/>
              <a:t>:</a:t>
            </a:r>
          </a:p>
          <a:p>
            <a:pPr marL="0" lvl="2" indent="0" algn="ctr" eaLnBrk="1" hangingPunct="1">
              <a:buFont typeface="Arial" charset="0"/>
              <a:buNone/>
              <a:defRPr/>
            </a:pPr>
            <a:endParaRPr lang="pl-PL" sz="1800" b="1" dirty="0" smtClean="0"/>
          </a:p>
          <a:p>
            <a:pPr marL="342900" lvl="2" indent="-342900" eaLnBrk="1" hangingPunct="1">
              <a:defRPr/>
            </a:pPr>
            <a:r>
              <a:rPr lang="pl-PL" sz="2200" dirty="0"/>
              <a:t>Kontrola </a:t>
            </a:r>
            <a:r>
              <a:rPr lang="pl-PL" sz="2200" dirty="0" smtClean="0"/>
              <a:t>jakości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Niedopuszczenie do zastosowania materiałów innych niż widnieją w projekcie, niedopuszczenie do niewłaściwej zamiany części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Niedopuszczenie do użycia materiałów i części niewłaściwie składowanych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Zachowanie czystości w miejscu pracy, a także zachowanie niezbędnych warunków sanitarnych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Zapewnienie stałości parametrów technicznych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Prawidłowość montażu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Kontrola po kolejnych etapach </a:t>
            </a:r>
            <a:r>
              <a:rPr lang="pl-PL" sz="2200" dirty="0" smtClean="0"/>
              <a:t>produkcji</a:t>
            </a:r>
            <a:endParaRPr lang="pl-PL" sz="2200" b="1" dirty="0"/>
          </a:p>
          <a:p>
            <a:pPr marL="342900" lvl="2" indent="-342900" eaLnBrk="1" hangingPunct="1">
              <a:defRPr/>
            </a:pPr>
            <a:r>
              <a:rPr lang="pl-PL" sz="2200" dirty="0"/>
              <a:t>Okresowe sprawdzanie niezawodności gotowej </a:t>
            </a:r>
            <a:r>
              <a:rPr lang="pl-PL" sz="2200" dirty="0" smtClean="0"/>
              <a:t>produkcji</a:t>
            </a:r>
            <a:endParaRPr lang="pl-P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ctr" eaLnBrk="1" hangingPunct="1">
              <a:buFont typeface="Arial" charset="0"/>
              <a:buNone/>
            </a:pPr>
            <a:r>
              <a:rPr lang="pl-PL" sz="2800" b="1" dirty="0" smtClean="0"/>
              <a:t>W czasie eksploatacji</a:t>
            </a:r>
            <a:r>
              <a:rPr lang="pl-PL" sz="2800" b="1" dirty="0" smtClean="0"/>
              <a:t>:</a:t>
            </a:r>
          </a:p>
          <a:p>
            <a:pPr marL="0" lvl="2" indent="0" eaLnBrk="1" hangingPunct="1">
              <a:buFont typeface="Arial" charset="0"/>
              <a:buNone/>
            </a:pPr>
            <a:endParaRPr lang="pl-PL" sz="2200" b="1" dirty="0" smtClean="0"/>
          </a:p>
          <a:p>
            <a:pPr eaLnBrk="1" hangingPunct="1"/>
            <a:r>
              <a:rPr lang="pl-PL" sz="2200" dirty="0" smtClean="0"/>
              <a:t>konieczne jest zapewnienie odpowiedniej temperatury, wilgotności a także innych warunków eksploatacyjnych eliminuje kondensację wilgoci.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Odpowiedni system obsługi: właściwa konserwacja, inspekcje techniczne, czyszczenie, regulację, wymiana zużytych elementów znacząco przedłużają czas pracy wyrobu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Obsługo poprzez wykwalifikowany </a:t>
            </a:r>
            <a:r>
              <a:rPr lang="pl-PL" sz="2200" dirty="0" smtClean="0"/>
              <a:t>personel</a:t>
            </a:r>
            <a:endParaRPr lang="pl-PL" sz="2200" dirty="0" smtClean="0"/>
          </a:p>
        </p:txBody>
      </p:sp>
      <p:sp>
        <p:nvSpPr>
          <p:cNvPr id="17411" name="Tytuł 1"/>
          <p:cNvSpPr>
            <a:spLocks noGrp="1"/>
          </p:cNvSpPr>
          <p:nvPr>
            <p:ph type="title"/>
          </p:nvPr>
        </p:nvSpPr>
        <p:spPr>
          <a:xfrm>
            <a:off x="950912" y="274638"/>
            <a:ext cx="8229600" cy="1143000"/>
          </a:xfrm>
        </p:spPr>
        <p:txBody>
          <a:bodyPr/>
          <a:lstStyle/>
          <a:p>
            <a:pPr eaLnBrk="1" hangingPunct="1"/>
            <a:r>
              <a:rPr lang="pl-PL" sz="3600" dirty="0" smtClean="0"/>
              <a:t>Zapewnienie określonej niezawodności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pl-PL" sz="3600" dirty="0" smtClean="0"/>
              <a:t>Sposoby zwiększenia niezawodności</a:t>
            </a:r>
            <a:endParaRPr lang="pl-PL" sz="4800" dirty="0" smtClean="0"/>
          </a:p>
        </p:txBody>
      </p:sp>
      <p:sp>
        <p:nvSpPr>
          <p:cNvPr id="1843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eaLnBrk="1" hangingPunct="1">
              <a:buFont typeface="Arial" charset="0"/>
              <a:buNone/>
            </a:pPr>
            <a:r>
              <a:rPr lang="pl-PL" sz="2800" b="1" dirty="0" smtClean="0"/>
              <a:t>W trakcie konstruowania niezbędne są</a:t>
            </a:r>
            <a:r>
              <a:rPr lang="pl-PL" sz="2800" b="1" dirty="0" smtClean="0"/>
              <a:t>:</a:t>
            </a:r>
          </a:p>
          <a:p>
            <a:pPr marL="914400" lvl="2" indent="0" eaLnBrk="1" hangingPunct="1">
              <a:buFont typeface="Arial" charset="0"/>
              <a:buNone/>
            </a:pPr>
            <a:endParaRPr lang="pl-PL" sz="2000" b="1" dirty="0" smtClean="0"/>
          </a:p>
          <a:p>
            <a:pPr eaLnBrk="1" hangingPunct="1"/>
            <a:r>
              <a:rPr lang="pl-PL" sz="2200" dirty="0" smtClean="0"/>
              <a:t>Znajomość fizyki zdarzeń kojarzonych z funkcjonowaniem wyrobu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Znajomość fizyki zdarzeń związanych z niesprawnością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Odpowiednia jakość materiałów, półfabrykatów, części składowych; a także ciągłe opracowywanie lepszych jakościowo odpowiedników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Gromadzenie niezbędnych danych o własności, charakterystyk i parametrów materiałów, półfabrykatów i części składowych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Opracowywanie nowych układów o większej niezawodności w określonych warunkach eksploatacji</a:t>
            </a:r>
            <a:endParaRPr lang="pl-PL" sz="2200" b="1" dirty="0" smtClean="0"/>
          </a:p>
          <a:p>
            <a:pPr eaLnBrk="1" hangingPunct="1"/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 marL="914400" lvl="2" indent="0" eaLnBrk="1" hangingPunct="1">
              <a:buFont typeface="Arial" charset="0"/>
              <a:buNone/>
            </a:pPr>
            <a:r>
              <a:rPr lang="pl-PL" sz="2800" b="1" dirty="0" smtClean="0"/>
              <a:t>W trakcie produkcji niezbędne jest</a:t>
            </a:r>
            <a:r>
              <a:rPr lang="pl-PL" sz="2800" b="1" dirty="0" smtClean="0"/>
              <a:t>:</a:t>
            </a:r>
          </a:p>
          <a:p>
            <a:pPr marL="914400" lvl="2" indent="0" eaLnBrk="1" hangingPunct="1">
              <a:buFont typeface="Arial" charset="0"/>
              <a:buNone/>
            </a:pPr>
            <a:endParaRPr lang="pl-PL" sz="2800" b="1" dirty="0" smtClean="0"/>
          </a:p>
          <a:p>
            <a:pPr eaLnBrk="1" hangingPunct="1"/>
            <a:r>
              <a:rPr lang="pl-PL" sz="2200" dirty="0" smtClean="0"/>
              <a:t>Rygorystyczna kontrola jakości stosowanych materiałów, półfabrykatów i części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Stosowanie nowoczesnych metod technologicznych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Zapewnienie czystości i wygody w pomieszczeniach produkcyjnych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Kontrola po każdym etapie produkcji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Pełna kontrola gotowego wyrobu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Stosowanie nowoczesnych metod przy pakowaniu </a:t>
            </a:r>
            <a:endParaRPr lang="pl-PL" sz="2200" b="1" dirty="0" smtClean="0"/>
          </a:p>
          <a:p>
            <a:pPr eaLnBrk="1" hangingPunct="1"/>
            <a:endParaRPr lang="pl-PL" dirty="0" smtClean="0"/>
          </a:p>
        </p:txBody>
      </p:sp>
      <p:sp>
        <p:nvSpPr>
          <p:cNvPr id="19459" name="Tytuł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pl-PL" sz="3600" dirty="0" smtClean="0"/>
              <a:t>Sposoby zwiększenia niezawodności</a:t>
            </a:r>
            <a:endParaRPr lang="pl-PL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914400" lvl="2" indent="0" eaLnBrk="1" hangingPunct="1">
              <a:buFont typeface="Arial" charset="0"/>
              <a:buNone/>
            </a:pPr>
            <a:r>
              <a:rPr lang="pl-PL" sz="2800" b="1" dirty="0" smtClean="0"/>
              <a:t>W trakcie eksploatacji konieczne są</a:t>
            </a:r>
            <a:r>
              <a:rPr lang="pl-PL" sz="2800" b="1" dirty="0" smtClean="0"/>
              <a:t>:</a:t>
            </a:r>
          </a:p>
          <a:p>
            <a:pPr marL="914400" lvl="2" indent="0" eaLnBrk="1" hangingPunct="1">
              <a:buFont typeface="Arial" charset="0"/>
              <a:buNone/>
            </a:pPr>
            <a:endParaRPr lang="pl-PL" sz="1800" b="1" dirty="0" smtClean="0"/>
          </a:p>
          <a:p>
            <a:pPr eaLnBrk="1" hangingPunct="1"/>
            <a:r>
              <a:rPr lang="pl-PL" sz="2200" dirty="0" smtClean="0"/>
              <a:t>Stosowanie racjonalnych instrukcji metodyki eksploatacji, zabiegów profilaktycznych i napraw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Obsługa urządzenia tylko przez wykwalifikowany personel, w pełni przeszkolony ( staż, egzaminy)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Wyraźne rozdzielenie obowiązków i odpowiedzialności na personel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Usystematyzowanie zbierania informacji dotyczących przestojów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Okresowe przeprowadzanie analiz danych statystycznych, wykorzystywanie zebranych informacji do zwiększenia niezawodności i poprawienia konstrukcji</a:t>
            </a:r>
            <a:endParaRPr lang="pl-PL" sz="2200" b="1" dirty="0" smtClean="0"/>
          </a:p>
          <a:p>
            <a:pPr eaLnBrk="1" hangingPunct="1"/>
            <a:r>
              <a:rPr lang="pl-PL" sz="2200" dirty="0" smtClean="0"/>
              <a:t>Organizacja próbnych, doświadczalnych wykorzystań urządzenia tylko pod obecnością projektantów i producentów wyrobu</a:t>
            </a:r>
          </a:p>
          <a:p>
            <a:pPr eaLnBrk="1" hangingPunct="1"/>
            <a:endParaRPr lang="pl-PL" dirty="0" smtClean="0"/>
          </a:p>
        </p:txBody>
      </p:sp>
      <p:sp>
        <p:nvSpPr>
          <p:cNvPr id="20483" name="Tytuł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pl-PL" sz="3600" dirty="0" smtClean="0"/>
              <a:t>Sposoby zwiększenia niezawodności</a:t>
            </a:r>
            <a:endParaRPr lang="pl-PL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382712" y="274638"/>
            <a:ext cx="776128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Czy można przewidzieć uszkodzenie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1556792"/>
            <a:ext cx="8280400" cy="12962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de-DE" sz="2800" dirty="0">
                <a:solidFill>
                  <a:srgbClr val="000000"/>
                </a:solidFill>
                <a:latin typeface="+mj-lt"/>
              </a:rPr>
              <a:t>Uszkod</a:t>
            </a:r>
            <a:r>
              <a:rPr lang="pl-PL" sz="2800" dirty="0">
                <a:solidFill>
                  <a:srgbClr val="000000"/>
                </a:solidFill>
                <a:latin typeface="+mj-lt"/>
              </a:rPr>
              <a:t>z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enie 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to zdarzenie losowe charakteryzujące 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si</a:t>
            </a:r>
            <a:r>
              <a:rPr lang="pl-PL" sz="2800" dirty="0">
                <a:solidFill>
                  <a:srgbClr val="000000"/>
                </a:solidFill>
                <a:latin typeface="+mj-lt"/>
              </a:rPr>
              <a:t>ę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zmiennym 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prawdopodobieństw</a:t>
            </a:r>
            <a:r>
              <a:rPr lang="pl-PL" sz="2800" dirty="0">
                <a:solidFill>
                  <a:srgbClr val="000000"/>
                </a:solidFill>
                <a:latin typeface="+mj-lt"/>
              </a:rPr>
              <a:t>e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m w</a:t>
            </a:r>
            <a:r>
              <a:rPr lang="pl-PL" sz="2800" dirty="0">
                <a:solidFill>
                  <a:srgbClr val="000000"/>
                </a:solidFill>
                <a:latin typeface="+mj-lt"/>
              </a:rPr>
              <a:t>y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stąpienia</a:t>
            </a:r>
            <a:r>
              <a:rPr lang="de-DE" sz="2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850" y="3213100"/>
            <a:ext cx="8820150" cy="33842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de-DE" sz="2800" dirty="0">
                <a:solidFill>
                  <a:srgbClr val="000000"/>
                </a:solidFill>
                <a:latin typeface="+mj-lt"/>
              </a:rPr>
              <a:t>Czynniki wpływające na prawdopodobieństwo wystąpienia </a:t>
            </a:r>
            <a:r>
              <a:rPr lang="de-DE" sz="2800" dirty="0" smtClean="0">
                <a:solidFill>
                  <a:srgbClr val="000000"/>
                </a:solidFill>
                <a:latin typeface="+mj-lt"/>
              </a:rPr>
              <a:t>uszkodzenia</a:t>
            </a:r>
            <a:r>
              <a:rPr lang="pl-PL" sz="2800" dirty="0" smtClean="0">
                <a:solidFill>
                  <a:srgbClr val="000000"/>
                </a:solidFill>
                <a:latin typeface="+mj-lt"/>
              </a:rPr>
              <a:t>:</a:t>
            </a:r>
            <a:endParaRPr lang="de-DE" sz="2800" dirty="0">
              <a:solidFill>
                <a:srgbClr val="000000"/>
              </a:solidFill>
              <a:latin typeface="+mj-lt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de-DE" sz="2400" dirty="0">
              <a:solidFill>
                <a:srgbClr val="000000"/>
              </a:solidFill>
              <a:latin typeface="+mj-lt"/>
            </a:endParaRPr>
          </a:p>
          <a:p>
            <a:pP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de-DE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400" dirty="0" smtClean="0">
                <a:solidFill>
                  <a:srgbClr val="000000"/>
                </a:solidFill>
                <a:latin typeface="+mj-lt"/>
              </a:rPr>
              <a:t>Czas </a:t>
            </a:r>
            <a:r>
              <a:rPr lang="de-DE" sz="2400" dirty="0">
                <a:solidFill>
                  <a:srgbClr val="000000"/>
                </a:solidFill>
                <a:latin typeface="+mj-lt"/>
              </a:rPr>
              <a:t>użytkowania urządzenia</a:t>
            </a:r>
          </a:p>
          <a:p>
            <a:pP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+mj-lt"/>
              </a:rPr>
              <a:t>Narażenie na przeciążenia warunków pracy zakładanych przy </a:t>
            </a: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de-DE" sz="2400" dirty="0" smtClean="0">
                <a:solidFill>
                  <a:srgbClr val="000000"/>
                </a:solidFill>
                <a:latin typeface="+mj-lt"/>
              </a:rPr>
              <a:t>projektowaniu</a:t>
            </a:r>
            <a:endParaRPr lang="de-DE" sz="2400" dirty="0">
              <a:solidFill>
                <a:srgbClr val="000000"/>
              </a:solidFill>
              <a:latin typeface="+mj-lt"/>
            </a:endParaRPr>
          </a:p>
          <a:p>
            <a:pP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de-DE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+mj-lt"/>
              </a:rPr>
              <a:t>Jakość materiałów i wykonania</a:t>
            </a:r>
          </a:p>
          <a:p>
            <a:pP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de-DE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+mj-lt"/>
              </a:rPr>
              <a:t>Wystąpienie zdarzeń nieprzewidzianych</a:t>
            </a:r>
          </a:p>
          <a:p>
            <a: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de-DE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raz 12" descr="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141663"/>
            <a:ext cx="4170363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pole tekstowe 5"/>
          <p:cNvSpPr txBox="1">
            <a:spLocks noChangeArrowheads="1"/>
          </p:cNvSpPr>
          <p:nvPr/>
        </p:nvSpPr>
        <p:spPr bwMode="auto">
          <a:xfrm>
            <a:off x="539552" y="2001838"/>
            <a:ext cx="383310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całkowite </a:t>
            </a:r>
          </a:p>
          <a:p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częściowe</a:t>
            </a:r>
          </a:p>
        </p:txBody>
      </p:sp>
      <p:sp>
        <p:nvSpPr>
          <p:cNvPr id="9" name="Tytuł 3"/>
          <p:cNvSpPr txBox="1">
            <a:spLocks/>
          </p:cNvSpPr>
          <p:nvPr/>
        </p:nvSpPr>
        <p:spPr>
          <a:xfrm>
            <a:off x="1403350" y="274638"/>
            <a:ext cx="7221538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Stopień wpływu na zdolność obiektu do poprawnej pracy </a:t>
            </a:r>
          </a:p>
        </p:txBody>
      </p:sp>
      <p:pic>
        <p:nvPicPr>
          <p:cNvPr id="7173" name="Obraz 10" descr="DDS noga 36 usuniete zwarcie do mas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1296" y="1844675"/>
            <a:ext cx="3313112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187624" y="260350"/>
            <a:ext cx="7956376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500" dirty="0">
                <a:latin typeface="+mj-lt"/>
                <a:ea typeface="+mj-ea"/>
                <a:cs typeface="+mj-cs"/>
              </a:rPr>
              <a:t>Fizyczny charakter </a:t>
            </a:r>
            <a:r>
              <a:rPr lang="pl-PL" sz="3500" dirty="0" smtClean="0">
                <a:latin typeface="+mj-lt"/>
                <a:ea typeface="+mj-ea"/>
                <a:cs typeface="+mj-cs"/>
              </a:rPr>
              <a:t>powstania uszkodzenia</a:t>
            </a:r>
            <a:endParaRPr lang="pl-PL" sz="35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pole tekstowe 3"/>
          <p:cNvSpPr txBox="1">
            <a:spLocks noChangeArrowheads="1"/>
          </p:cNvSpPr>
          <p:nvPr/>
        </p:nvSpPr>
        <p:spPr bwMode="auto">
          <a:xfrm>
            <a:off x="539552" y="2001838"/>
            <a:ext cx="4459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katastroficzne </a:t>
            </a:r>
          </a:p>
          <a:p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parametryczne</a:t>
            </a:r>
          </a:p>
        </p:txBody>
      </p:sp>
      <p:pic>
        <p:nvPicPr>
          <p:cNvPr id="8196" name="Obraz 6" descr="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789363"/>
            <a:ext cx="3671888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Obraz 7" descr="samolot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7512" y="1628775"/>
            <a:ext cx="3930992" cy="295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258888" y="274638"/>
            <a:ext cx="7489576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Związek z innymi uszkodzeniami</a:t>
            </a:r>
          </a:p>
        </p:txBody>
      </p:sp>
      <p:sp>
        <p:nvSpPr>
          <p:cNvPr id="9219" name="pole tekstowe 2"/>
          <p:cNvSpPr txBox="1">
            <a:spLocks noChangeArrowheads="1"/>
          </p:cNvSpPr>
          <p:nvPr/>
        </p:nvSpPr>
        <p:spPr bwMode="auto">
          <a:xfrm>
            <a:off x="539552" y="2001838"/>
            <a:ext cx="39501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niezależne </a:t>
            </a:r>
          </a:p>
          <a:p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zależne</a:t>
            </a:r>
          </a:p>
        </p:txBody>
      </p:sp>
      <p:pic>
        <p:nvPicPr>
          <p:cNvPr id="9220" name="Obraz 3" descr="130163841975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628775"/>
            <a:ext cx="391636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Obraz 4" descr="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860800"/>
            <a:ext cx="3722687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320800" y="260350"/>
            <a:ext cx="613152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500" dirty="0">
                <a:latin typeface="+mj-lt"/>
                <a:ea typeface="+mj-ea"/>
                <a:cs typeface="+mj-cs"/>
              </a:rPr>
              <a:t>Charakter procesu pojawiania się uszkodzenia</a:t>
            </a:r>
          </a:p>
        </p:txBody>
      </p:sp>
      <p:pic>
        <p:nvPicPr>
          <p:cNvPr id="10244" name="Obraz 3" descr="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680544"/>
            <a:ext cx="399415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Obraz 4" descr="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1628775"/>
            <a:ext cx="33131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2"/>
          <p:cNvSpPr txBox="1">
            <a:spLocks noChangeArrowheads="1"/>
          </p:cNvSpPr>
          <p:nvPr/>
        </p:nvSpPr>
        <p:spPr bwMode="auto">
          <a:xfrm>
            <a:off x="539552" y="2001838"/>
            <a:ext cx="382508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</a:t>
            </a:r>
            <a:r>
              <a:rPr lang="pl-PL" sz="2800" dirty="0" smtClean="0">
                <a:latin typeface="Times New Roman" pitchFamily="16" charset="0"/>
              </a:rPr>
              <a:t>nagłe </a:t>
            </a:r>
            <a:endParaRPr lang="pl-PL" sz="2800" dirty="0">
              <a:latin typeface="Times New Roman" pitchFamily="16" charset="0"/>
            </a:endParaRPr>
          </a:p>
          <a:p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</a:t>
            </a:r>
            <a:r>
              <a:rPr lang="pl-PL" sz="2800" dirty="0" smtClean="0">
                <a:latin typeface="Times New Roman" pitchFamily="16" charset="0"/>
              </a:rPr>
              <a:t>stopniowe</a:t>
            </a:r>
            <a:endParaRPr lang="pl-PL" sz="2800" dirty="0"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/>
          </p:cNvSpPr>
          <p:nvPr/>
        </p:nvSpPr>
        <p:spPr>
          <a:xfrm>
            <a:off x="1393825" y="274638"/>
            <a:ext cx="6490543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600" dirty="0">
                <a:latin typeface="+mj-lt"/>
                <a:ea typeface="+mj-ea"/>
                <a:cs typeface="+mj-cs"/>
              </a:rPr>
              <a:t>Czas występowania uszkodzeń</a:t>
            </a:r>
          </a:p>
        </p:txBody>
      </p:sp>
      <p:sp>
        <p:nvSpPr>
          <p:cNvPr id="11267" name="pole tekstowe 2"/>
          <p:cNvSpPr txBox="1">
            <a:spLocks noChangeArrowheads="1"/>
          </p:cNvSpPr>
          <p:nvPr/>
        </p:nvSpPr>
        <p:spPr bwMode="auto">
          <a:xfrm>
            <a:off x="593280" y="1556792"/>
            <a:ext cx="383470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stałe </a:t>
            </a:r>
          </a:p>
          <a:p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chwilowe</a:t>
            </a:r>
          </a:p>
          <a:p>
            <a:pPr>
              <a:buFont typeface="Arial" charset="0"/>
              <a:buChar char="•"/>
            </a:pPr>
            <a:endParaRPr lang="pl-PL" sz="2800" dirty="0">
              <a:latin typeface="Times New Roman" pitchFamily="16" charset="0"/>
            </a:endParaRPr>
          </a:p>
          <a:p>
            <a:pPr>
              <a:buFont typeface="Arial" charset="0"/>
              <a:buChar char="•"/>
            </a:pPr>
            <a:r>
              <a:rPr lang="pl-PL" sz="2800" dirty="0">
                <a:latin typeface="Times New Roman" pitchFamily="16" charset="0"/>
              </a:rPr>
              <a:t>  uszkodzenia chwilowe </a:t>
            </a:r>
            <a:endParaRPr lang="pl-PL" sz="2800" dirty="0" smtClean="0">
              <a:latin typeface="Times New Roman" pitchFamily="16" charset="0"/>
            </a:endParaRPr>
          </a:p>
          <a:p>
            <a:r>
              <a:rPr lang="pl-PL" sz="2800" dirty="0" smtClean="0">
                <a:latin typeface="Times New Roman" pitchFamily="16" charset="0"/>
              </a:rPr>
              <a:t>    wielokrotne</a:t>
            </a:r>
            <a:endParaRPr lang="pl-PL" sz="2800" dirty="0">
              <a:latin typeface="Times New Roman" pitchFamily="16" charset="0"/>
            </a:endParaRPr>
          </a:p>
        </p:txBody>
      </p:sp>
      <p:pic>
        <p:nvPicPr>
          <p:cNvPr id="11268" name="Obraz 3" descr="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21088"/>
            <a:ext cx="3492072" cy="232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Obraz 4" descr="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515" y="1340768"/>
            <a:ext cx="435648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G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1102</Words>
  <Application>Microsoft Office PowerPoint</Application>
  <PresentationFormat>Pokaz na ekranie (4:3)</PresentationFormat>
  <Paragraphs>159</Paragraphs>
  <Slides>36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2" baseType="lpstr">
      <vt:lpstr>Arial</vt:lpstr>
      <vt:lpstr>Times New Roman</vt:lpstr>
      <vt:lpstr>Calibri</vt:lpstr>
      <vt:lpstr>Wingdings</vt:lpstr>
      <vt:lpstr>Symbol</vt:lpstr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Uszkodzenia katastroficzne i parametryczne.  Niezawodność układów. </vt:lpstr>
      <vt:lpstr>Podstawowe pojęcia</vt:lpstr>
      <vt:lpstr>Podstawowe pojęcia</vt:lpstr>
      <vt:lpstr>Podstawowe pojęcia</vt:lpstr>
      <vt:lpstr>Podstawowe pojęcia</vt:lpstr>
      <vt:lpstr>Podstawowe pojęcia</vt:lpstr>
      <vt:lpstr>Niezawodność obiektów ze względu na uszkodzenia katastroficzne. </vt:lpstr>
      <vt:lpstr>Slajd 17</vt:lpstr>
      <vt:lpstr>Slajd 18</vt:lpstr>
      <vt:lpstr>Slajd 19</vt:lpstr>
      <vt:lpstr>Slajd 20</vt:lpstr>
      <vt:lpstr>Zmiany niezawodności w funkcji czasu</vt:lpstr>
      <vt:lpstr>Niezawodność obiektów ze względu na uszkodzenia parametryczne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Zapewnienie określonej niezawodności</vt:lpstr>
      <vt:lpstr>Zapewnienie określonej niezawodności</vt:lpstr>
      <vt:lpstr>Zapewnienie określonej niezawodności</vt:lpstr>
      <vt:lpstr>Sposoby zwiększenia niezawodności</vt:lpstr>
      <vt:lpstr>Sposoby zwiększenia niezawodności</vt:lpstr>
      <vt:lpstr>Sposoby zwiększenia niezawodności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Aejlan</dc:creator>
  <cp:lastModifiedBy>Aejlan</cp:lastModifiedBy>
  <cp:revision>23</cp:revision>
  <dcterms:created xsi:type="dcterms:W3CDTF">2011-11-30T20:17:21Z</dcterms:created>
  <dcterms:modified xsi:type="dcterms:W3CDTF">2011-12-05T08:53:12Z</dcterms:modified>
</cp:coreProperties>
</file>