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sldIdLst>
    <p:sldId id="256" r:id="rId2"/>
    <p:sldId id="272" r:id="rId3"/>
    <p:sldId id="271" r:id="rId4"/>
    <p:sldId id="301" r:id="rId5"/>
    <p:sldId id="303" r:id="rId6"/>
    <p:sldId id="302" r:id="rId7"/>
    <p:sldId id="304" r:id="rId8"/>
    <p:sldId id="305" r:id="rId9"/>
    <p:sldId id="306" r:id="rId10"/>
    <p:sldId id="307" r:id="rId11"/>
    <p:sldId id="308" r:id="rId12"/>
    <p:sldId id="309" r:id="rId13"/>
    <p:sldId id="310" r:id="rId14"/>
    <p:sldId id="311" r:id="rId15"/>
    <p:sldId id="312" r:id="rId16"/>
    <p:sldId id="294" r:id="rId17"/>
    <p:sldId id="298" r:id="rId18"/>
    <p:sldId id="295" r:id="rId19"/>
    <p:sldId id="296" r:id="rId20"/>
    <p:sldId id="297" r:id="rId21"/>
    <p:sldId id="300" r:id="rId22"/>
    <p:sldId id="299" r:id="rId23"/>
    <p:sldId id="288" r:id="rId24"/>
    <p:sldId id="286" r:id="rId25"/>
    <p:sldId id="287" r:id="rId26"/>
    <p:sldId id="289" r:id="rId27"/>
    <p:sldId id="290" r:id="rId28"/>
    <p:sldId id="291" r:id="rId29"/>
    <p:sldId id="292" r:id="rId30"/>
    <p:sldId id="293"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65" r:id="rId45"/>
    <p:sldId id="266" r:id="rId46"/>
    <p:sldId id="267" r:id="rId47"/>
    <p:sldId id="268" r:id="rId48"/>
    <p:sldId id="269" r:id="rId49"/>
    <p:sldId id="270" r:id="rId5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Styl pośredni 1 — Ak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Styl pośredni 4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93D81CF-94F2-401A-BA57-92F5A7B2D0C5}" styleName="Styl pośredni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Styl pośredni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84" y="-73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9739B1-AF5C-4450-9880-B215758242DB}" type="datetimeFigureOut">
              <a:rPr lang="pl-PL" smtClean="0"/>
              <a:pPr/>
              <a:t>2015-11-25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392344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9739B1-AF5C-4450-9880-B215758242DB}" type="datetimeFigureOut">
              <a:rPr lang="pl-PL" smtClean="0"/>
              <a:pPr/>
              <a:t>2015-11-25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156294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A9739B1-AF5C-4450-9880-B215758242DB}" type="datetimeFigureOut">
              <a:rPr lang="pl-PL" smtClean="0"/>
              <a:pPr/>
              <a:t>2015-11-25</a:t>
            </a:fld>
            <a:endParaRPr lang="pl-PL"/>
          </a:p>
        </p:txBody>
      </p:sp>
      <p:sp>
        <p:nvSpPr>
          <p:cNvPr id="5" name="Footer Placeholder 4"/>
          <p:cNvSpPr>
            <a:spLocks noGrp="1"/>
          </p:cNvSpPr>
          <p:nvPr>
            <p:ph type="ftr" sz="quarter" idx="11"/>
          </p:nvPr>
        </p:nvSpPr>
        <p:spPr>
          <a:xfrm>
            <a:off x="3776135" y="6422854"/>
            <a:ext cx="4279669" cy="365125"/>
          </a:xfrm>
        </p:spPr>
        <p:txBody>
          <a:bodyPr/>
          <a:lstStyle/>
          <a:p>
            <a:endParaRPr lang="pl-PL"/>
          </a:p>
        </p:txBody>
      </p:sp>
      <p:sp>
        <p:nvSpPr>
          <p:cNvPr id="6" name="Slide Number Placeholder 5"/>
          <p:cNvSpPr>
            <a:spLocks noGrp="1"/>
          </p:cNvSpPr>
          <p:nvPr>
            <p:ph type="sldNum" sz="quarter" idx="12"/>
          </p:nvPr>
        </p:nvSpPr>
        <p:spPr>
          <a:xfrm>
            <a:off x="8073048" y="6422854"/>
            <a:ext cx="879759" cy="365125"/>
          </a:xfrm>
        </p:spPr>
        <p:txBody>
          <a:body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346390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9739B1-AF5C-4450-9880-B215758242DB}" type="datetimeFigureOut">
              <a:rPr lang="pl-PL" smtClean="0"/>
              <a:pPr/>
              <a:t>2015-11-25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322538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A9739B1-AF5C-4450-9880-B215758242DB}" type="datetimeFigureOut">
              <a:rPr lang="pl-PL" smtClean="0"/>
              <a:pPr/>
              <a:t>2015-11-25</a:t>
            </a:fld>
            <a:endParaRPr lang="pl-PL"/>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pl-PL"/>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49447453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9739B1-AF5C-4450-9880-B215758242DB}" type="datetimeFigureOut">
              <a:rPr lang="pl-PL" smtClean="0"/>
              <a:pPr/>
              <a:t>2015-11-25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32155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9739B1-AF5C-4450-9880-B215758242DB}" type="datetimeFigureOut">
              <a:rPr lang="pl-PL" smtClean="0"/>
              <a:pPr/>
              <a:t>2015-11-25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159590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9739B1-AF5C-4450-9880-B215758242DB}" type="datetimeFigureOut">
              <a:rPr lang="pl-PL" smtClean="0"/>
              <a:pPr/>
              <a:t>2015-11-25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196160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739B1-AF5C-4450-9880-B215758242DB}" type="datetimeFigureOut">
              <a:rPr lang="pl-PL" smtClean="0"/>
              <a:pPr/>
              <a:t>2015-11-25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352964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9739B1-AF5C-4450-9880-B215758242DB}" type="datetimeFigureOut">
              <a:rPr lang="pl-PL" smtClean="0"/>
              <a:pPr/>
              <a:t>2015-11-25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2908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9739B1-AF5C-4450-9880-B215758242DB}" type="datetimeFigureOut">
              <a:rPr lang="pl-PL" smtClean="0"/>
              <a:pPr/>
              <a:t>2015-11-25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108572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A9739B1-AF5C-4450-9880-B215758242DB}" type="datetimeFigureOut">
              <a:rPr lang="pl-PL" smtClean="0"/>
              <a:pPr/>
              <a:t>2015-11-25</a:t>
            </a:fld>
            <a:endParaRPr lang="pl-PL"/>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pl-PL"/>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68980D2-620B-4E4C-9C0E-65B91F1A5D31}" type="slidenum">
              <a:rPr lang="pl-PL" smtClean="0"/>
              <a:pPr/>
              <a:t>‹#›</a:t>
            </a:fld>
            <a:endParaRPr lang="pl-PL"/>
          </a:p>
        </p:txBody>
      </p:sp>
    </p:spTree>
    <p:extLst>
      <p:ext uri="{BB962C8B-B14F-4D97-AF65-F5344CB8AC3E}">
        <p14:creationId xmlns:p14="http://schemas.microsoft.com/office/powerpoint/2010/main" xmlns="" val="3234801261"/>
      </p:ext>
    </p:extLst>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pl-PL" dirty="0" smtClean="0"/>
              <a:t>Charakterystyki eksploatacyjne i układy redundantne</a:t>
            </a:r>
            <a:endParaRPr lang="pl-PL" dirty="0"/>
          </a:p>
        </p:txBody>
      </p:sp>
      <p:sp>
        <p:nvSpPr>
          <p:cNvPr id="4" name="Podtytuł 3"/>
          <p:cNvSpPr>
            <a:spLocks noGrp="1"/>
          </p:cNvSpPr>
          <p:nvPr>
            <p:ph type="subTitle" idx="1"/>
          </p:nvPr>
        </p:nvSpPr>
        <p:spPr>
          <a:xfrm>
            <a:off x="1422400" y="249750"/>
            <a:ext cx="9144000" cy="1309255"/>
          </a:xfrm>
        </p:spPr>
        <p:txBody>
          <a:bodyPr/>
          <a:lstStyle/>
          <a:p>
            <a:r>
              <a:rPr lang="pl-PL" dirty="0" smtClean="0"/>
              <a:t>Eksploatacja układów automatyki i robotyki</a:t>
            </a:r>
            <a:endParaRPr lang="pl-PL" dirty="0"/>
          </a:p>
        </p:txBody>
      </p:sp>
      <p:sp>
        <p:nvSpPr>
          <p:cNvPr id="5" name="pole tekstowe 4"/>
          <p:cNvSpPr txBox="1"/>
          <p:nvPr/>
        </p:nvSpPr>
        <p:spPr>
          <a:xfrm>
            <a:off x="0" y="5380672"/>
            <a:ext cx="1993900" cy="1477328"/>
          </a:xfrm>
          <a:prstGeom prst="rect">
            <a:avLst/>
          </a:prstGeom>
          <a:noFill/>
        </p:spPr>
        <p:txBody>
          <a:bodyPr wrap="square" rtlCol="0">
            <a:spAutoFit/>
          </a:bodyPr>
          <a:lstStyle/>
          <a:p>
            <a:r>
              <a:rPr lang="pl-PL" dirty="0" err="1" smtClean="0"/>
              <a:t>Ostafin</a:t>
            </a:r>
            <a:r>
              <a:rPr lang="pl-PL" dirty="0" smtClean="0"/>
              <a:t> Paweł</a:t>
            </a:r>
          </a:p>
          <a:p>
            <a:r>
              <a:rPr lang="pl-PL" dirty="0" err="1" smtClean="0"/>
              <a:t>Piaściak</a:t>
            </a:r>
            <a:r>
              <a:rPr lang="pl-PL" dirty="0" smtClean="0"/>
              <a:t> Adam</a:t>
            </a:r>
          </a:p>
          <a:p>
            <a:r>
              <a:rPr lang="pl-PL" dirty="0" smtClean="0"/>
              <a:t>Piekarski Tomasz</a:t>
            </a:r>
          </a:p>
          <a:p>
            <a:r>
              <a:rPr lang="pl-PL" dirty="0" err="1" smtClean="0"/>
              <a:t>Pietruch</a:t>
            </a:r>
            <a:r>
              <a:rPr lang="pl-PL" dirty="0" smtClean="0"/>
              <a:t> Dawid</a:t>
            </a:r>
          </a:p>
          <a:p>
            <a:r>
              <a:rPr lang="pl-PL" dirty="0" smtClean="0"/>
              <a:t>Radosz Jędrzej</a:t>
            </a:r>
            <a:endParaRPr lang="pl-PL" dirty="0"/>
          </a:p>
        </p:txBody>
      </p:sp>
      <p:sp>
        <p:nvSpPr>
          <p:cNvPr id="6" name="pole tekstowe 5"/>
          <p:cNvSpPr txBox="1"/>
          <p:nvPr/>
        </p:nvSpPr>
        <p:spPr>
          <a:xfrm>
            <a:off x="9423400" y="6211669"/>
            <a:ext cx="2768600" cy="646331"/>
          </a:xfrm>
          <a:prstGeom prst="rect">
            <a:avLst/>
          </a:prstGeom>
          <a:noFill/>
        </p:spPr>
        <p:txBody>
          <a:bodyPr wrap="square" rtlCol="0">
            <a:spAutoFit/>
          </a:bodyPr>
          <a:lstStyle/>
          <a:p>
            <a:r>
              <a:rPr lang="pl-PL" dirty="0" smtClean="0"/>
              <a:t>Prowadzący:</a:t>
            </a:r>
          </a:p>
          <a:p>
            <a:r>
              <a:rPr lang="pl-PL" dirty="0" smtClean="0"/>
              <a:t>dr inż. Andrzej Jurkiewicz</a:t>
            </a:r>
            <a:endParaRPr lang="pl-PL" dirty="0"/>
          </a:p>
        </p:txBody>
      </p:sp>
    </p:spTree>
    <p:extLst>
      <p:ext uri="{BB962C8B-B14F-4D97-AF65-F5344CB8AC3E}">
        <p14:creationId xmlns:p14="http://schemas.microsoft.com/office/powerpoint/2010/main" xmlns="" val="3419078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Rozkład prostokątny</a:t>
            </a:r>
            <a:endParaRPr lang="pl-PL" dirty="0"/>
          </a:p>
        </p:txBody>
      </p:sp>
      <mc:AlternateContent xmlns:mc="http://schemas.openxmlformats.org/markup-compatibility/2006">
        <mc:Choice xmlns:a14="http://schemas.microsoft.com/office/drawing/2010/main" xmlns="" Requires="a14">
          <p:sp>
            <p:nvSpPr>
              <p:cNvPr id="4" name="Rectangle 2"/>
              <p:cNvSpPr>
                <a:spLocks noChangeArrowheads="1"/>
              </p:cNvSpPr>
              <p:nvPr/>
            </p:nvSpPr>
            <p:spPr bwMode="auto">
              <a:xfrm>
                <a:off x="778477" y="1962213"/>
                <a:ext cx="6339016" cy="41270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2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W rozkładzie prostokątnym funkcja gęstości prawdopodobieństwa skłąda się z 3 części i określona jest wzorem:</a:t>
                </a:r>
                <a:br>
                  <a:rPr kumimoji="0" lang="pl-PL" altLang="pl-PL" sz="22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pl-PL" sz="2400" i="1"/>
                        <m:t>𝑓</m:t>
                      </m:r>
                      <m:d>
                        <m:dPr>
                          <m:ctrlPr>
                            <a:rPr lang="pl-PL" sz="2400" i="1"/>
                          </m:ctrlPr>
                        </m:dPr>
                        <m:e>
                          <m:r>
                            <a:rPr lang="pl-PL" sz="2400" i="1"/>
                            <m:t>𝑥</m:t>
                          </m:r>
                        </m:e>
                      </m:d>
                      <m:r>
                        <a:rPr lang="pl-PL" sz="2400" i="1"/>
                        <m:t>=</m:t>
                      </m:r>
                      <m:d>
                        <m:dPr>
                          <m:begChr m:val="{"/>
                          <m:endChr m:val=""/>
                          <m:ctrlPr>
                            <a:rPr lang="pl-PL" sz="2400" i="1"/>
                          </m:ctrlPr>
                        </m:dPr>
                        <m:e>
                          <m:eqArr>
                            <m:eqArrPr>
                              <m:ctrlPr>
                                <a:rPr lang="pl-PL" sz="2400" i="1"/>
                              </m:ctrlPr>
                            </m:eqArrPr>
                            <m:e>
                              <m:r>
                                <a:rPr lang="pl-PL" sz="2400" i="1"/>
                                <m:t>0,           </m:t>
                              </m:r>
                              <m:r>
                                <a:rPr lang="pl-PL" sz="2400" i="1"/>
                                <m:t>𝑥</m:t>
                              </m:r>
                              <m:r>
                                <a:rPr lang="pl-PL" sz="2400" i="1"/>
                                <m:t>&lt;</m:t>
                              </m:r>
                              <m:r>
                                <a:rPr lang="pl-PL" sz="2400" i="1"/>
                                <m:t>𝑎</m:t>
                              </m:r>
                            </m:e>
                            <m:e>
                              <m:r>
                                <a:rPr lang="pl-PL" sz="2400" i="1"/>
                                <m:t>    </m:t>
                              </m:r>
                              <m:f>
                                <m:fPr>
                                  <m:ctrlPr>
                                    <a:rPr lang="pl-PL" sz="2400" i="1"/>
                                  </m:ctrlPr>
                                </m:fPr>
                                <m:num>
                                  <m:r>
                                    <a:rPr lang="pl-PL" sz="2400" i="1"/>
                                    <m:t>1</m:t>
                                  </m:r>
                                </m:num>
                                <m:den>
                                  <m:r>
                                    <a:rPr lang="pl-PL" sz="2400" i="1"/>
                                    <m:t> </m:t>
                                  </m:r>
                                  <m:r>
                                    <a:rPr lang="pl-PL" sz="2400" i="1"/>
                                    <m:t>𝑏</m:t>
                                  </m:r>
                                  <m:r>
                                    <a:rPr lang="pl-PL" sz="2400" i="1"/>
                                    <m:t>−</m:t>
                                  </m:r>
                                  <m:r>
                                    <a:rPr lang="pl-PL" sz="2400" i="1"/>
                                    <m:t>𝑎</m:t>
                                  </m:r>
                                </m:den>
                              </m:f>
                              <m:r>
                                <a:rPr lang="pl-PL" sz="2400" i="1"/>
                                <m:t>,      </m:t>
                              </m:r>
                              <m:r>
                                <a:rPr lang="pl-PL" sz="2400" i="1"/>
                                <m:t>𝑎</m:t>
                              </m:r>
                              <m:r>
                                <a:rPr lang="pl-PL" sz="2400" i="1"/>
                                <m:t>≤</m:t>
                              </m:r>
                              <m:r>
                                <a:rPr lang="pl-PL" sz="2400" i="1"/>
                                <m:t>𝑥</m:t>
                              </m:r>
                              <m:r>
                                <a:rPr lang="pl-PL" sz="2400" i="1"/>
                                <m:t>≤</m:t>
                              </m:r>
                              <m:r>
                                <a:rPr lang="pl-PL" sz="2400" i="1"/>
                                <m:t>𝑏</m:t>
                              </m:r>
                            </m:e>
                            <m:e>
                              <m:r>
                                <a:rPr lang="pl-PL" sz="2400" i="1"/>
                                <m:t>0,           </m:t>
                              </m:r>
                              <m:r>
                                <a:rPr lang="pl-PL" sz="2400" i="1"/>
                                <m:t>𝑥</m:t>
                              </m:r>
                              <m:r>
                                <a:rPr lang="pl-PL" sz="2400" i="1"/>
                                <m:t>&gt;</m:t>
                              </m:r>
                              <m:r>
                                <a:rPr lang="pl-PL" sz="2400" i="1"/>
                                <m:t>𝑏</m:t>
                              </m:r>
                            </m:e>
                          </m:eqArr>
                        </m:e>
                      </m:d>
                    </m:oMath>
                  </m:oMathPara>
                </a14:m>
                <a:endParaRPr lang="pl-PL"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200" b="0" i="1"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200" b="0" i="1"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r>
                <a:endParaRPr kumimoji="0" lang="pl-PL" altLang="pl-PL" sz="22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2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Wykres funkcji gęstości prawdopodobieństwa w rozkładzie prostokątnym:</a:t>
                </a:r>
                <a:endParaRPr kumimoji="0" lang="pl-PL" altLang="pl-PL" sz="2200" b="0" i="0" u="none" strike="noStrike" cap="none" normalizeH="0" baseline="0" dirty="0" smtClean="0">
                  <a:ln>
                    <a:noFill/>
                  </a:ln>
                  <a:solidFill>
                    <a:schemeClr val="tx1"/>
                  </a:solidFill>
                  <a:effectLst/>
                </a:endParaRPr>
              </a:p>
            </p:txBody>
          </p:sp>
        </mc:Choice>
        <mc:Fallback>
          <p:sp>
            <p:nvSpPr>
              <p:cNvPr id="4" name="Rectangle 2"/>
              <p:cNvSpPr>
                <a:spLocks noRot="1" noChangeAspect="1" noMove="1" noResize="1" noEditPoints="1" noAdjustHandles="1" noChangeArrowheads="1" noChangeShapeType="1" noTextEdit="1"/>
              </p:cNvSpPr>
              <p:nvPr/>
            </p:nvSpPr>
            <p:spPr bwMode="auto">
              <a:xfrm>
                <a:off x="778477" y="1962213"/>
                <a:ext cx="6339016" cy="4127027"/>
              </a:xfrm>
              <a:prstGeom prst="rect">
                <a:avLst/>
              </a:prstGeom>
              <a:blipFill rotWithShape="0">
                <a:blip r:embed="rId2" cstate="print"/>
                <a:stretch>
                  <a:fillRect l="-1250" t="-591" r="-1058" b="-2511"/>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pl-PL">
                    <a:noFill/>
                  </a:rPr>
                  <a:t> </a:t>
                </a:r>
              </a:p>
            </p:txBody>
          </p:sp>
        </mc:Fallback>
      </mc:AlternateContent>
      <p:pic>
        <p:nvPicPr>
          <p:cNvPr id="1025" name="Picture 17" descr="{{{opis wykresu}}}"/>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7493" y="2256002"/>
            <a:ext cx="4704136" cy="353944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0" y="268605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800" b="0" i="0" u="none" strike="noStrike" cap="none" normalizeH="0" baseline="0" smtClean="0">
                <a:ln>
                  <a:noFill/>
                </a:ln>
                <a:solidFill>
                  <a:schemeClr val="tx1"/>
                </a:solidFill>
                <a:effectLst/>
                <a:latin typeface="Arial" panose="020B0604020202020204" pitchFamily="34" charset="0"/>
              </a:rPr>
              <a:t> </a:t>
            </a:r>
            <a:endParaRPr kumimoji="0" lang="pl-PL" altLang="pl-PL"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63577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Rozkład prostokątny</a:t>
            </a:r>
            <a:endParaRPr lang="pl-PL"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202919" y="2011680"/>
                <a:ext cx="5049600" cy="4206240"/>
              </a:xfrm>
            </p:spPr>
            <p:txBody>
              <a:bodyPr/>
              <a:lstStyle/>
              <a:p>
                <a:r>
                  <a:rPr lang="pl-PL" dirty="0" smtClean="0"/>
                  <a:t>Wzór dystrybuanty rozkładu prostokątnego ma następującą postać:</a:t>
                </a:r>
              </a:p>
              <a:p>
                <a:r>
                  <a:rPr lang="pl-PL" dirty="0"/>
                  <a:t/>
                </a:r>
                <a:br>
                  <a:rPr lang="pl-PL" dirty="0"/>
                </a:br>
                <a14:m>
                  <m:oMath xmlns:m="http://schemas.openxmlformats.org/officeDocument/2006/math">
                    <m:r>
                      <a:rPr lang="pl-PL" i="1"/>
                      <m:t>𝐹𝑝</m:t>
                    </m:r>
                    <m:d>
                      <m:dPr>
                        <m:ctrlPr>
                          <a:rPr lang="pl-PL" i="1"/>
                        </m:ctrlPr>
                      </m:dPr>
                      <m:e>
                        <m:r>
                          <a:rPr lang="pl-PL" i="1"/>
                          <m:t>𝑥</m:t>
                        </m:r>
                      </m:e>
                    </m:d>
                    <m:r>
                      <a:rPr lang="pl-PL" i="1"/>
                      <m:t>=</m:t>
                    </m:r>
                    <m:d>
                      <m:dPr>
                        <m:begChr m:val="{"/>
                        <m:endChr m:val=""/>
                        <m:ctrlPr>
                          <a:rPr lang="pl-PL" i="1"/>
                        </m:ctrlPr>
                      </m:dPr>
                      <m:e>
                        <m:eqArr>
                          <m:eqArrPr>
                            <m:ctrlPr>
                              <a:rPr lang="pl-PL" i="1"/>
                            </m:ctrlPr>
                          </m:eqArrPr>
                          <m:e>
                            <m:r>
                              <a:rPr lang="pl-PL" i="1"/>
                              <m:t>0,           </m:t>
                            </m:r>
                            <m:r>
                              <a:rPr lang="pl-PL" i="1"/>
                              <m:t>𝑥</m:t>
                            </m:r>
                            <m:r>
                              <a:rPr lang="pl-PL" i="1"/>
                              <m:t>&lt;</m:t>
                            </m:r>
                            <m:r>
                              <a:rPr lang="pl-PL" i="1"/>
                              <m:t>𝑎</m:t>
                            </m:r>
                          </m:e>
                          <m:e>
                            <m:r>
                              <a:rPr lang="pl-PL" i="1"/>
                              <m:t>    </m:t>
                            </m:r>
                            <m:f>
                              <m:fPr>
                                <m:ctrlPr>
                                  <a:rPr lang="pl-PL" i="1"/>
                                </m:ctrlPr>
                              </m:fPr>
                              <m:num>
                                <m:r>
                                  <a:rPr lang="pl-PL" i="1"/>
                                  <m:t>𝑥</m:t>
                                </m:r>
                                <m:r>
                                  <a:rPr lang="pl-PL" i="1"/>
                                  <m:t>−</m:t>
                                </m:r>
                                <m:r>
                                  <a:rPr lang="pl-PL" i="1"/>
                                  <m:t>𝑎</m:t>
                                </m:r>
                              </m:num>
                              <m:den>
                                <m:r>
                                  <a:rPr lang="pl-PL" i="1"/>
                                  <m:t> </m:t>
                                </m:r>
                                <m:r>
                                  <a:rPr lang="pl-PL" i="1"/>
                                  <m:t>𝑏</m:t>
                                </m:r>
                                <m:r>
                                  <a:rPr lang="pl-PL" i="1"/>
                                  <m:t>−</m:t>
                                </m:r>
                                <m:r>
                                  <a:rPr lang="pl-PL" i="1"/>
                                  <m:t>𝑎</m:t>
                                </m:r>
                              </m:den>
                            </m:f>
                            <m:r>
                              <a:rPr lang="pl-PL" i="1"/>
                              <m:t>,      </m:t>
                            </m:r>
                            <m:r>
                              <a:rPr lang="pl-PL" i="1"/>
                              <m:t>𝑎</m:t>
                            </m:r>
                            <m:r>
                              <a:rPr lang="pl-PL" i="1"/>
                              <m:t>≤</m:t>
                            </m:r>
                            <m:r>
                              <a:rPr lang="pl-PL" i="1"/>
                              <m:t>𝑥</m:t>
                            </m:r>
                            <m:r>
                              <a:rPr lang="pl-PL" i="1"/>
                              <m:t>≤</m:t>
                            </m:r>
                            <m:r>
                              <a:rPr lang="pl-PL" i="1"/>
                              <m:t>𝑏</m:t>
                            </m:r>
                          </m:e>
                          <m:e>
                            <m:r>
                              <a:rPr lang="pl-PL" i="1"/>
                              <m:t>1,           </m:t>
                            </m:r>
                            <m:r>
                              <a:rPr lang="pl-PL" i="1"/>
                              <m:t>𝑥</m:t>
                            </m:r>
                            <m:r>
                              <a:rPr lang="pl-PL" i="1"/>
                              <m:t>&gt;</m:t>
                            </m:r>
                            <m:r>
                              <a:rPr lang="pl-PL" i="1"/>
                              <m:t>𝑏</m:t>
                            </m:r>
                          </m:e>
                        </m:eqArr>
                      </m:e>
                    </m:d>
                  </m:oMath>
                </a14:m>
                <a:endParaRPr lang="pl-PL" dirty="0" smtClean="0"/>
              </a:p>
              <a:p>
                <a:r>
                  <a:rPr lang="pl-PL" dirty="0"/>
                  <a:t>Wykres dystrybuanty rozkładu prostokątnego:</a:t>
                </a:r>
                <a:endParaRPr lang="pl-P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02919" y="2011680"/>
                <a:ext cx="5049600" cy="4206240"/>
              </a:xfrm>
              <a:blipFill rotWithShape="0">
                <a:blip r:embed="rId2" cstate="print"/>
                <a:stretch>
                  <a:fillRect l="-1327" t="-1884"/>
                </a:stretch>
              </a:blipFill>
            </p:spPr>
            <p:txBody>
              <a:bodyPr/>
              <a:lstStyle/>
              <a:p>
                <a:r>
                  <a:rPr lang="pl-PL">
                    <a:noFill/>
                  </a:rPr>
                  <a:t> </a:t>
                </a:r>
              </a:p>
            </p:txBody>
          </p:sp>
        </mc:Fallback>
      </mc:AlternateContent>
      <p:pic>
        <p:nvPicPr>
          <p:cNvPr id="4" name="Picture 3" descr="https://upload.wikimedia.org/wikipedia/commons/b/b7/Uniform_distribution_CDF.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01931" y="2232617"/>
            <a:ext cx="4862847" cy="3764365"/>
          </a:xfrm>
          <a:prstGeom prst="rect">
            <a:avLst/>
          </a:prstGeom>
          <a:noFill/>
          <a:ln>
            <a:noFill/>
          </a:ln>
        </p:spPr>
      </p:pic>
    </p:spTree>
    <p:extLst>
      <p:ext uri="{BB962C8B-B14F-4D97-AF65-F5344CB8AC3E}">
        <p14:creationId xmlns:p14="http://schemas.microsoft.com/office/powerpoint/2010/main" xmlns="" val="196405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Rozkład normalny</a:t>
            </a:r>
            <a:endParaRPr lang="pl-PL"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202919" y="2011680"/>
                <a:ext cx="5049600" cy="4206240"/>
              </a:xfrm>
            </p:spPr>
            <p:txBody>
              <a:bodyPr>
                <a:normAutofit/>
              </a:bodyPr>
              <a:lstStyle/>
              <a:p>
                <a:r>
                  <a:rPr lang="pl-PL" dirty="0"/>
                  <a:t>Funkcję gęstości prawdopodobieństwa w tym rozkładzie opisuje wzór:</a:t>
                </a:r>
              </a:p>
              <a:p>
                <a14:m>
                  <m:oMath xmlns:m="http://schemas.openxmlformats.org/officeDocument/2006/math">
                    <m:r>
                      <a:rPr lang="pl-PL" i="1"/>
                      <m:t>𝑓</m:t>
                    </m:r>
                    <m:d>
                      <m:dPr>
                        <m:ctrlPr>
                          <a:rPr lang="pl-PL" i="1"/>
                        </m:ctrlPr>
                      </m:dPr>
                      <m:e>
                        <m:r>
                          <a:rPr lang="pl-PL" i="1"/>
                          <m:t>𝑥</m:t>
                        </m:r>
                      </m:e>
                    </m:d>
                    <m:r>
                      <a:rPr lang="pl-PL" i="1"/>
                      <m:t>=</m:t>
                    </m:r>
                    <m:f>
                      <m:fPr>
                        <m:ctrlPr>
                          <a:rPr lang="pl-PL" i="1"/>
                        </m:ctrlPr>
                      </m:fPr>
                      <m:num>
                        <m:r>
                          <a:rPr lang="pl-PL" i="1"/>
                          <m:t>1</m:t>
                        </m:r>
                      </m:num>
                      <m:den>
                        <m:r>
                          <m:rPr>
                            <m:sty m:val="p"/>
                          </m:rPr>
                          <a:rPr lang="pl-PL"/>
                          <m:t>σ</m:t>
                        </m:r>
                        <m:rad>
                          <m:radPr>
                            <m:degHide m:val="on"/>
                            <m:ctrlPr>
                              <a:rPr lang="pl-PL" i="1"/>
                            </m:ctrlPr>
                          </m:radPr>
                          <m:deg/>
                          <m:e>
                            <m:r>
                              <a:rPr lang="pl-PL" i="1"/>
                              <m:t>2</m:t>
                            </m:r>
                            <m:r>
                              <a:rPr lang="pl-PL" i="1"/>
                              <m:t>𝜋</m:t>
                            </m:r>
                          </m:e>
                        </m:rad>
                      </m:den>
                    </m:f>
                    <m:sSup>
                      <m:sSupPr>
                        <m:ctrlPr>
                          <a:rPr lang="pl-PL" i="1"/>
                        </m:ctrlPr>
                      </m:sSupPr>
                      <m:e>
                        <m:r>
                          <a:rPr lang="pl-PL" i="1"/>
                          <m:t>𝑒</m:t>
                        </m:r>
                      </m:e>
                      <m:sup>
                        <m:f>
                          <m:fPr>
                            <m:ctrlPr>
                              <a:rPr lang="pl-PL" i="1"/>
                            </m:ctrlPr>
                          </m:fPr>
                          <m:num>
                            <m:sSup>
                              <m:sSupPr>
                                <m:ctrlPr>
                                  <a:rPr lang="pl-PL" i="1"/>
                                </m:ctrlPr>
                              </m:sSupPr>
                              <m:e>
                                <m:r>
                                  <a:rPr lang="pl-PL" i="1"/>
                                  <m:t>(</m:t>
                                </m:r>
                                <m:r>
                                  <a:rPr lang="pl-PL" i="1"/>
                                  <m:t>𝑥</m:t>
                                </m:r>
                                <m:r>
                                  <a:rPr lang="pl-PL" i="1"/>
                                  <m:t>−</m:t>
                                </m:r>
                                <m:r>
                                  <a:rPr lang="pl-PL" i="1"/>
                                  <m:t>𝜇</m:t>
                                </m:r>
                                <m:r>
                                  <a:rPr lang="pl-PL" i="1"/>
                                  <m:t>)</m:t>
                                </m:r>
                              </m:e>
                              <m:sup>
                                <m:r>
                                  <a:rPr lang="pl-PL" i="1"/>
                                  <m:t>2</m:t>
                                </m:r>
                              </m:sup>
                            </m:sSup>
                          </m:num>
                          <m:den>
                            <m:r>
                              <a:rPr lang="pl-PL" i="1"/>
                              <m:t>2</m:t>
                            </m:r>
                            <m:sSup>
                              <m:sSupPr>
                                <m:ctrlPr>
                                  <a:rPr lang="pl-PL" i="1"/>
                                </m:ctrlPr>
                              </m:sSupPr>
                              <m:e>
                                <m:r>
                                  <m:rPr>
                                    <m:sty m:val="p"/>
                                  </m:rPr>
                                  <a:rPr lang="pl-PL"/>
                                  <m:t>σ</m:t>
                                </m:r>
                              </m:e>
                              <m:sup>
                                <m:r>
                                  <a:rPr lang="pl-PL" i="1"/>
                                  <m:t>2</m:t>
                                </m:r>
                              </m:sup>
                            </m:sSup>
                          </m:den>
                        </m:f>
                      </m:sup>
                    </m:sSup>
                  </m:oMath>
                </a14:m>
                <a:endParaRPr lang="pl-PL" dirty="0"/>
              </a:p>
              <a:p>
                <a:r>
                  <a:rPr lang="pl-PL" dirty="0"/>
                  <a:t>Parametr położenia </a:t>
                </a:r>
                <a14:m>
                  <m:oMath xmlns:m="http://schemas.openxmlformats.org/officeDocument/2006/math">
                    <m:r>
                      <a:rPr lang="pl-PL" i="1"/>
                      <m:t>𝜇</m:t>
                    </m:r>
                  </m:oMath>
                </a14:m>
                <a:r>
                  <a:rPr lang="pl-PL" dirty="0"/>
                  <a:t> może przyjmować dowolną wartość, natomiast odchylenie standardowe </a:t>
                </a:r>
                <a14:m>
                  <m:oMath xmlns:m="http://schemas.openxmlformats.org/officeDocument/2006/math">
                    <m:r>
                      <m:rPr>
                        <m:sty m:val="p"/>
                      </m:rPr>
                      <a:rPr lang="pl-PL"/>
                      <m:t>σ</m:t>
                    </m:r>
                  </m:oMath>
                </a14:m>
                <a:r>
                  <a:rPr lang="pl-PL" dirty="0"/>
                  <a:t> musi być liczbą nieujemną</a:t>
                </a:r>
                <a:r>
                  <a:rPr lang="pl-PL" dirty="0" smtClean="0"/>
                  <a:t>.</a:t>
                </a:r>
              </a:p>
              <a:p>
                <a:endParaRPr lang="pl-PL" dirty="0" smtClean="0"/>
              </a:p>
              <a:p>
                <a:r>
                  <a:rPr lang="pl-PL" dirty="0"/>
                  <a:t>Wykres gęstości prawdopodobieństwa:</a:t>
                </a:r>
              </a:p>
              <a:p>
                <a:endParaRPr lang="pl-PL" dirty="0"/>
              </a:p>
              <a:p>
                <a:endParaRPr lang="pl-P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02919" y="2011680"/>
                <a:ext cx="5049600" cy="4206240"/>
              </a:xfrm>
              <a:blipFill rotWithShape="0">
                <a:blip r:embed="rId2" cstate="print"/>
                <a:stretch>
                  <a:fillRect l="-1327" t="-1884" r="-1568"/>
                </a:stretch>
              </a:blipFill>
            </p:spPr>
            <p:txBody>
              <a:bodyPr/>
              <a:lstStyle/>
              <a:p>
                <a:r>
                  <a:rPr lang="pl-PL">
                    <a:noFill/>
                  </a:rPr>
                  <a:t> </a:t>
                </a:r>
              </a:p>
            </p:txBody>
          </p:sp>
        </mc:Fallback>
      </mc:AlternateContent>
      <p:pic>
        <p:nvPicPr>
          <p:cNvPr id="4" name="Picture 3" descr="Czerwona linia odpowiada standardowemu rozkładowi normalnemu"/>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89579" y="2418672"/>
            <a:ext cx="5024626" cy="3392256"/>
          </a:xfrm>
          <a:prstGeom prst="rect">
            <a:avLst/>
          </a:prstGeom>
          <a:noFill/>
          <a:ln>
            <a:noFill/>
          </a:ln>
        </p:spPr>
      </p:pic>
    </p:spTree>
    <p:extLst>
      <p:ext uri="{BB962C8B-B14F-4D97-AF65-F5344CB8AC3E}">
        <p14:creationId xmlns:p14="http://schemas.microsoft.com/office/powerpoint/2010/main" xmlns="" val="335877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Rozkład normalny</a:t>
            </a:r>
            <a:endParaRPr lang="pl-PL"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202919" y="2011680"/>
                <a:ext cx="4407049" cy="4206240"/>
              </a:xfrm>
            </p:spPr>
            <p:txBody>
              <a:bodyPr/>
              <a:lstStyle/>
              <a:p>
                <a:r>
                  <a:rPr lang="pl-PL" dirty="0"/>
                  <a:t>Wzór dystrybuanty:</a:t>
                </a:r>
              </a:p>
              <a:p>
                <a14:m>
                  <m:oMath xmlns:m="http://schemas.openxmlformats.org/officeDocument/2006/math">
                    <m:r>
                      <a:rPr lang="pl-PL" i="1"/>
                      <m:t>𝐹𝑝</m:t>
                    </m:r>
                    <m:d>
                      <m:dPr>
                        <m:ctrlPr>
                          <a:rPr lang="pl-PL" i="1"/>
                        </m:ctrlPr>
                      </m:dPr>
                      <m:e>
                        <m:r>
                          <a:rPr lang="pl-PL" i="1"/>
                          <m:t>𝑥</m:t>
                        </m:r>
                      </m:e>
                    </m:d>
                    <m:r>
                      <a:rPr lang="pl-PL" i="1"/>
                      <m:t>=</m:t>
                    </m:r>
                    <m:f>
                      <m:fPr>
                        <m:ctrlPr>
                          <a:rPr lang="pl-PL" i="1"/>
                        </m:ctrlPr>
                      </m:fPr>
                      <m:num>
                        <m:r>
                          <a:rPr lang="pl-PL" i="1"/>
                          <m:t>1</m:t>
                        </m:r>
                      </m:num>
                      <m:den>
                        <m:r>
                          <m:rPr>
                            <m:sty m:val="p"/>
                          </m:rPr>
                          <a:rPr lang="pl-PL"/>
                          <m:t>σ</m:t>
                        </m:r>
                        <m:rad>
                          <m:radPr>
                            <m:degHide m:val="on"/>
                            <m:ctrlPr>
                              <a:rPr lang="pl-PL" i="1"/>
                            </m:ctrlPr>
                          </m:radPr>
                          <m:deg/>
                          <m:e>
                            <m:r>
                              <a:rPr lang="pl-PL" i="1"/>
                              <m:t>2</m:t>
                            </m:r>
                            <m:r>
                              <a:rPr lang="pl-PL" i="1"/>
                              <m:t>𝜋</m:t>
                            </m:r>
                          </m:e>
                        </m:rad>
                      </m:den>
                    </m:f>
                    <m:nary>
                      <m:naryPr>
                        <m:limLoc m:val="subSup"/>
                        <m:ctrlPr>
                          <a:rPr lang="pl-PL" i="1"/>
                        </m:ctrlPr>
                      </m:naryPr>
                      <m:sub>
                        <m:r>
                          <a:rPr lang="pl-PL" i="1"/>
                          <m:t>−∞</m:t>
                        </m:r>
                      </m:sub>
                      <m:sup>
                        <m:r>
                          <a:rPr lang="pl-PL" i="1"/>
                          <m:t>𝑥</m:t>
                        </m:r>
                      </m:sup>
                      <m:e>
                        <m:sSup>
                          <m:sSupPr>
                            <m:ctrlPr>
                              <a:rPr lang="pl-PL" i="1"/>
                            </m:ctrlPr>
                          </m:sSupPr>
                          <m:e>
                            <m:r>
                              <a:rPr lang="pl-PL" i="1"/>
                              <m:t>𝑒</m:t>
                            </m:r>
                          </m:e>
                          <m:sup>
                            <m:f>
                              <m:fPr>
                                <m:ctrlPr>
                                  <a:rPr lang="pl-PL" i="1"/>
                                </m:ctrlPr>
                              </m:fPr>
                              <m:num>
                                <m:sSup>
                                  <m:sSupPr>
                                    <m:ctrlPr>
                                      <a:rPr lang="pl-PL" i="1"/>
                                    </m:ctrlPr>
                                  </m:sSupPr>
                                  <m:e>
                                    <m:r>
                                      <a:rPr lang="pl-PL" i="1"/>
                                      <m:t>(</m:t>
                                    </m:r>
                                    <m:r>
                                      <a:rPr lang="pl-PL" i="1"/>
                                      <m:t>𝑣</m:t>
                                    </m:r>
                                    <m:r>
                                      <a:rPr lang="pl-PL" i="1"/>
                                      <m:t>−</m:t>
                                    </m:r>
                                    <m:r>
                                      <a:rPr lang="pl-PL" i="1"/>
                                      <m:t>𝜇</m:t>
                                    </m:r>
                                    <m:r>
                                      <a:rPr lang="pl-PL" i="1"/>
                                      <m:t>)</m:t>
                                    </m:r>
                                  </m:e>
                                  <m:sup>
                                    <m:r>
                                      <a:rPr lang="pl-PL" i="1"/>
                                      <m:t>2</m:t>
                                    </m:r>
                                  </m:sup>
                                </m:sSup>
                              </m:num>
                              <m:den>
                                <m:r>
                                  <a:rPr lang="pl-PL" i="1"/>
                                  <m:t>2</m:t>
                                </m:r>
                                <m:sSup>
                                  <m:sSupPr>
                                    <m:ctrlPr>
                                      <a:rPr lang="pl-PL" i="1"/>
                                    </m:ctrlPr>
                                  </m:sSupPr>
                                  <m:e>
                                    <m:r>
                                      <m:rPr>
                                        <m:sty m:val="p"/>
                                      </m:rPr>
                                      <a:rPr lang="pl-PL"/>
                                      <m:t>σ</m:t>
                                    </m:r>
                                  </m:e>
                                  <m:sup>
                                    <m:r>
                                      <a:rPr lang="pl-PL" i="1"/>
                                      <m:t>2</m:t>
                                    </m:r>
                                  </m:sup>
                                </m:sSup>
                              </m:den>
                            </m:f>
                          </m:sup>
                        </m:sSup>
                        <m:r>
                          <a:rPr lang="pl-PL" i="1"/>
                          <m:t> </m:t>
                        </m:r>
                        <m:r>
                          <a:rPr lang="pl-PL" i="1"/>
                          <m:t>𝑑𝑣</m:t>
                        </m:r>
                      </m:e>
                    </m:nary>
                  </m:oMath>
                </a14:m>
                <a:endParaRPr lang="pl-PL" dirty="0"/>
              </a:p>
              <a:p>
                <a:r>
                  <a:rPr lang="pl-PL" dirty="0"/>
                  <a:t>Wykres dystrybuanty:</a:t>
                </a:r>
              </a:p>
              <a:p>
                <a:endParaRPr lang="pl-P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02919" y="2011680"/>
                <a:ext cx="4407049" cy="4206240"/>
              </a:xfrm>
              <a:blipFill rotWithShape="0">
                <a:blip r:embed="rId2" cstate="print"/>
                <a:stretch>
                  <a:fillRect l="-1521" t="-1884"/>
                </a:stretch>
              </a:blipFill>
            </p:spPr>
            <p:txBody>
              <a:bodyPr/>
              <a:lstStyle/>
              <a:p>
                <a:r>
                  <a:rPr lang="pl-PL">
                    <a:noFill/>
                  </a:rPr>
                  <a:t> </a:t>
                </a:r>
              </a:p>
            </p:txBody>
          </p:sp>
        </mc:Fallback>
      </mc:AlternateContent>
      <p:pic>
        <p:nvPicPr>
          <p:cNvPr id="4" name="Picture 3" descr="Kolory odpowiadają wykresowi powyżej"/>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83188" y="2209864"/>
            <a:ext cx="5620951" cy="3809871"/>
          </a:xfrm>
          <a:prstGeom prst="rect">
            <a:avLst/>
          </a:prstGeom>
          <a:noFill/>
          <a:ln>
            <a:noFill/>
          </a:ln>
        </p:spPr>
      </p:pic>
    </p:spTree>
    <p:extLst>
      <p:ext uri="{BB962C8B-B14F-4D97-AF65-F5344CB8AC3E}">
        <p14:creationId xmlns:p14="http://schemas.microsoft.com/office/powerpoint/2010/main" xmlns="" val="613088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Rozkład trójkątny</a:t>
            </a:r>
            <a:endParaRPr lang="pl-PL"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202919" y="1986967"/>
                <a:ext cx="5259665" cy="4206240"/>
              </a:xfrm>
            </p:spPr>
            <p:txBody>
              <a:bodyPr/>
              <a:lstStyle/>
              <a:p>
                <a:r>
                  <a:rPr lang="pl-PL" dirty="0"/>
                  <a:t>Funkcję gęstości prawdopodobieństwa rozkładu trójkątnego opisuje wzór:</a:t>
                </a:r>
              </a:p>
              <a:p>
                <a14:m>
                  <m:oMath xmlns:m="http://schemas.openxmlformats.org/officeDocument/2006/math">
                    <m:r>
                      <a:rPr lang="pl-PL" i="1"/>
                      <m:t>𝑓</m:t>
                    </m:r>
                    <m:d>
                      <m:dPr>
                        <m:ctrlPr>
                          <a:rPr lang="pl-PL" i="1"/>
                        </m:ctrlPr>
                      </m:dPr>
                      <m:e>
                        <m:r>
                          <a:rPr lang="pl-PL" i="1"/>
                          <m:t>𝑥</m:t>
                        </m:r>
                      </m:e>
                    </m:d>
                    <m:r>
                      <a:rPr lang="pl-PL" i="1"/>
                      <m:t>=</m:t>
                    </m:r>
                    <m:d>
                      <m:dPr>
                        <m:begChr m:val="{"/>
                        <m:endChr m:val=""/>
                        <m:ctrlPr>
                          <a:rPr lang="pl-PL" i="1"/>
                        </m:ctrlPr>
                      </m:dPr>
                      <m:e>
                        <m:eqArr>
                          <m:eqArrPr>
                            <m:ctrlPr>
                              <a:rPr lang="pl-PL" i="1"/>
                            </m:ctrlPr>
                          </m:eqArrPr>
                          <m:e>
                            <m:f>
                              <m:fPr>
                                <m:ctrlPr>
                                  <a:rPr lang="pl-PL" i="1"/>
                                </m:ctrlPr>
                              </m:fPr>
                              <m:num>
                                <m:r>
                                  <a:rPr lang="pl-PL" i="1"/>
                                  <m:t>2(</m:t>
                                </m:r>
                                <m:r>
                                  <a:rPr lang="pl-PL" i="1"/>
                                  <m:t>𝑥</m:t>
                                </m:r>
                                <m:r>
                                  <a:rPr lang="pl-PL" i="1"/>
                                  <m:t>−</m:t>
                                </m:r>
                                <m:r>
                                  <a:rPr lang="pl-PL" i="1"/>
                                  <m:t>𝑎</m:t>
                                </m:r>
                                <m:r>
                                  <a:rPr lang="pl-PL" i="1"/>
                                  <m:t>)</m:t>
                                </m:r>
                              </m:num>
                              <m:den>
                                <m:r>
                                  <a:rPr lang="pl-PL" i="1"/>
                                  <m:t>(</m:t>
                                </m:r>
                                <m:r>
                                  <a:rPr lang="pl-PL" i="1"/>
                                  <m:t>𝑏</m:t>
                                </m:r>
                                <m:r>
                                  <a:rPr lang="pl-PL" i="1"/>
                                  <m:t>−</m:t>
                                </m:r>
                                <m:r>
                                  <a:rPr lang="pl-PL" i="1"/>
                                  <m:t>𝑎</m:t>
                                </m:r>
                                <m:r>
                                  <a:rPr lang="pl-PL" i="1"/>
                                  <m:t>)(</m:t>
                                </m:r>
                                <m:r>
                                  <a:rPr lang="pl-PL" i="1"/>
                                  <m:t>𝑐</m:t>
                                </m:r>
                                <m:r>
                                  <a:rPr lang="pl-PL" i="1"/>
                                  <m:t>−</m:t>
                                </m:r>
                                <m:r>
                                  <a:rPr lang="pl-PL" i="1"/>
                                  <m:t>𝑎</m:t>
                                </m:r>
                                <m:r>
                                  <a:rPr lang="pl-PL" i="1"/>
                                  <m:t>)</m:t>
                                </m:r>
                              </m:den>
                            </m:f>
                            <m:r>
                              <a:rPr lang="pl-PL" i="1"/>
                              <m:t>   </m:t>
                            </m:r>
                            <m:r>
                              <a:rPr lang="pl-PL" i="1"/>
                              <m:t>𝑑𝑙𝑎</m:t>
                            </m:r>
                            <m:r>
                              <a:rPr lang="pl-PL" i="1"/>
                              <m:t>   </m:t>
                            </m:r>
                            <m:r>
                              <a:rPr lang="pl-PL" i="1"/>
                              <m:t>𝑎</m:t>
                            </m:r>
                            <m:r>
                              <a:rPr lang="pl-PL" i="1"/>
                              <m:t>≤</m:t>
                            </m:r>
                            <m:r>
                              <a:rPr lang="pl-PL" i="1"/>
                              <m:t>𝑥</m:t>
                            </m:r>
                            <m:r>
                              <a:rPr lang="pl-PL" i="1"/>
                              <m:t>≤</m:t>
                            </m:r>
                            <m:r>
                              <a:rPr lang="pl-PL" i="1"/>
                              <m:t>𝑐</m:t>
                            </m:r>
                          </m:e>
                          <m:e>
                            <m:f>
                              <m:fPr>
                                <m:ctrlPr>
                                  <a:rPr lang="pl-PL" i="1"/>
                                </m:ctrlPr>
                              </m:fPr>
                              <m:num>
                                <m:r>
                                  <a:rPr lang="pl-PL" i="1"/>
                                  <m:t>2(</m:t>
                                </m:r>
                                <m:r>
                                  <a:rPr lang="pl-PL" i="1"/>
                                  <m:t>𝑏</m:t>
                                </m:r>
                                <m:r>
                                  <a:rPr lang="pl-PL" i="1"/>
                                  <m:t>−</m:t>
                                </m:r>
                                <m:r>
                                  <a:rPr lang="pl-PL" i="1"/>
                                  <m:t>𝑥</m:t>
                                </m:r>
                                <m:r>
                                  <a:rPr lang="pl-PL" i="1"/>
                                  <m:t>)</m:t>
                                </m:r>
                              </m:num>
                              <m:den>
                                <m:r>
                                  <a:rPr lang="pl-PL" i="1"/>
                                  <m:t>(</m:t>
                                </m:r>
                                <m:r>
                                  <a:rPr lang="pl-PL" i="1"/>
                                  <m:t>𝑏</m:t>
                                </m:r>
                                <m:r>
                                  <a:rPr lang="pl-PL" i="1"/>
                                  <m:t>−</m:t>
                                </m:r>
                                <m:r>
                                  <a:rPr lang="pl-PL" i="1"/>
                                  <m:t>𝑎</m:t>
                                </m:r>
                                <m:r>
                                  <a:rPr lang="pl-PL" i="1"/>
                                  <m:t>)(</m:t>
                                </m:r>
                                <m:r>
                                  <a:rPr lang="pl-PL" i="1"/>
                                  <m:t>𝑏</m:t>
                                </m:r>
                                <m:r>
                                  <a:rPr lang="pl-PL" i="1"/>
                                  <m:t>−</m:t>
                                </m:r>
                                <m:r>
                                  <a:rPr lang="pl-PL" i="1"/>
                                  <m:t>𝑐</m:t>
                                </m:r>
                                <m:r>
                                  <a:rPr lang="pl-PL" i="1"/>
                                  <m:t>)</m:t>
                                </m:r>
                              </m:den>
                            </m:f>
                            <m:r>
                              <a:rPr lang="pl-PL" i="1"/>
                              <m:t>   </m:t>
                            </m:r>
                            <m:r>
                              <a:rPr lang="pl-PL" i="1"/>
                              <m:t>𝑑𝑙𝑎</m:t>
                            </m:r>
                            <m:r>
                              <a:rPr lang="pl-PL" i="1"/>
                              <m:t>   </m:t>
                            </m:r>
                            <m:r>
                              <a:rPr lang="pl-PL" i="1"/>
                              <m:t>𝑐</m:t>
                            </m:r>
                            <m:r>
                              <a:rPr lang="pl-PL" i="1"/>
                              <m:t>≤</m:t>
                            </m:r>
                            <m:r>
                              <a:rPr lang="pl-PL" i="1"/>
                              <m:t>𝑥</m:t>
                            </m:r>
                            <m:r>
                              <a:rPr lang="pl-PL" i="1"/>
                              <m:t>≤</m:t>
                            </m:r>
                            <m:r>
                              <a:rPr lang="pl-PL" i="1"/>
                              <m:t>𝑏</m:t>
                            </m:r>
                          </m:e>
                        </m:eqArr>
                      </m:e>
                    </m:d>
                  </m:oMath>
                </a14:m>
                <a:endParaRPr lang="pl-PL" dirty="0"/>
              </a:p>
              <a:p>
                <a:r>
                  <a:rPr lang="pl-PL" dirty="0" smtClean="0"/>
                  <a:t>A dystrybuanty:</a:t>
                </a:r>
              </a:p>
              <a:p>
                <a14:m>
                  <m:oMath xmlns:m="http://schemas.openxmlformats.org/officeDocument/2006/math">
                    <m:r>
                      <a:rPr lang="pl-PL" i="1"/>
                      <m:t>𝑓</m:t>
                    </m:r>
                    <m:d>
                      <m:dPr>
                        <m:ctrlPr>
                          <a:rPr lang="pl-PL" i="1"/>
                        </m:ctrlPr>
                      </m:dPr>
                      <m:e>
                        <m:r>
                          <a:rPr lang="pl-PL" i="1"/>
                          <m:t>𝑥</m:t>
                        </m:r>
                      </m:e>
                    </m:d>
                    <m:r>
                      <a:rPr lang="pl-PL" i="1"/>
                      <m:t>=</m:t>
                    </m:r>
                    <m:d>
                      <m:dPr>
                        <m:begChr m:val="{"/>
                        <m:endChr m:val=""/>
                        <m:ctrlPr>
                          <a:rPr lang="pl-PL" i="1"/>
                        </m:ctrlPr>
                      </m:dPr>
                      <m:e>
                        <m:eqArr>
                          <m:eqArrPr>
                            <m:ctrlPr>
                              <a:rPr lang="pl-PL" i="1"/>
                            </m:ctrlPr>
                          </m:eqArrPr>
                          <m:e>
                            <m:f>
                              <m:fPr>
                                <m:ctrlPr>
                                  <a:rPr lang="pl-PL" i="1"/>
                                </m:ctrlPr>
                              </m:fPr>
                              <m:num>
                                <m:sSup>
                                  <m:sSupPr>
                                    <m:ctrlPr>
                                      <a:rPr lang="pl-PL" i="1"/>
                                    </m:ctrlPr>
                                  </m:sSupPr>
                                  <m:e>
                                    <m:r>
                                      <a:rPr lang="pl-PL" i="1"/>
                                      <m:t>(</m:t>
                                    </m:r>
                                    <m:r>
                                      <a:rPr lang="pl-PL" i="1"/>
                                      <m:t>𝑥</m:t>
                                    </m:r>
                                    <m:r>
                                      <a:rPr lang="pl-PL" i="1"/>
                                      <m:t>−</m:t>
                                    </m:r>
                                    <m:r>
                                      <a:rPr lang="pl-PL" i="1"/>
                                      <m:t>𝑎</m:t>
                                    </m:r>
                                    <m:r>
                                      <a:rPr lang="pl-PL" i="1"/>
                                      <m:t>)</m:t>
                                    </m:r>
                                  </m:e>
                                  <m:sup>
                                    <m:r>
                                      <a:rPr lang="pl-PL" i="1"/>
                                      <m:t>2</m:t>
                                    </m:r>
                                  </m:sup>
                                </m:sSup>
                              </m:num>
                              <m:den>
                                <m:r>
                                  <a:rPr lang="pl-PL" i="1"/>
                                  <m:t>(</m:t>
                                </m:r>
                                <m:r>
                                  <a:rPr lang="pl-PL" i="1"/>
                                  <m:t>𝑏</m:t>
                                </m:r>
                                <m:r>
                                  <a:rPr lang="pl-PL" i="1"/>
                                  <m:t>−</m:t>
                                </m:r>
                                <m:r>
                                  <a:rPr lang="pl-PL" i="1"/>
                                  <m:t>𝑎</m:t>
                                </m:r>
                                <m:r>
                                  <a:rPr lang="pl-PL" i="1"/>
                                  <m:t>)(</m:t>
                                </m:r>
                                <m:r>
                                  <a:rPr lang="pl-PL" i="1"/>
                                  <m:t>𝑐</m:t>
                                </m:r>
                                <m:r>
                                  <a:rPr lang="pl-PL" i="1"/>
                                  <m:t>−</m:t>
                                </m:r>
                                <m:r>
                                  <a:rPr lang="pl-PL" i="1"/>
                                  <m:t>𝑎</m:t>
                                </m:r>
                                <m:r>
                                  <a:rPr lang="pl-PL" i="1"/>
                                  <m:t>)</m:t>
                                </m:r>
                              </m:den>
                            </m:f>
                            <m:r>
                              <a:rPr lang="pl-PL" i="1"/>
                              <m:t>   </m:t>
                            </m:r>
                            <m:r>
                              <a:rPr lang="pl-PL" i="1"/>
                              <m:t>𝑑𝑙𝑎</m:t>
                            </m:r>
                            <m:r>
                              <a:rPr lang="pl-PL" i="1"/>
                              <m:t>   </m:t>
                            </m:r>
                            <m:r>
                              <a:rPr lang="pl-PL" i="1"/>
                              <m:t>𝑎</m:t>
                            </m:r>
                            <m:r>
                              <a:rPr lang="pl-PL" i="1"/>
                              <m:t>≤</m:t>
                            </m:r>
                            <m:r>
                              <a:rPr lang="pl-PL" i="1"/>
                              <m:t>𝑥</m:t>
                            </m:r>
                            <m:r>
                              <a:rPr lang="pl-PL" i="1"/>
                              <m:t>≤</m:t>
                            </m:r>
                            <m:r>
                              <a:rPr lang="pl-PL" i="1"/>
                              <m:t>𝑐</m:t>
                            </m:r>
                          </m:e>
                          <m:e>
                            <m:r>
                              <a:rPr lang="pl-PL" i="1"/>
                              <m:t>1−</m:t>
                            </m:r>
                            <m:f>
                              <m:fPr>
                                <m:ctrlPr>
                                  <a:rPr lang="pl-PL" i="1"/>
                                </m:ctrlPr>
                              </m:fPr>
                              <m:num>
                                <m:sSup>
                                  <m:sSupPr>
                                    <m:ctrlPr>
                                      <a:rPr lang="pl-PL" i="1"/>
                                    </m:ctrlPr>
                                  </m:sSupPr>
                                  <m:e>
                                    <m:r>
                                      <a:rPr lang="pl-PL" i="1"/>
                                      <m:t>(</m:t>
                                    </m:r>
                                    <m:r>
                                      <a:rPr lang="pl-PL" i="1"/>
                                      <m:t>𝑏</m:t>
                                    </m:r>
                                    <m:r>
                                      <a:rPr lang="pl-PL" i="1"/>
                                      <m:t>−</m:t>
                                    </m:r>
                                    <m:r>
                                      <a:rPr lang="pl-PL" i="1"/>
                                      <m:t>𝑥</m:t>
                                    </m:r>
                                    <m:r>
                                      <a:rPr lang="pl-PL" i="1"/>
                                      <m:t>)</m:t>
                                    </m:r>
                                  </m:e>
                                  <m:sup>
                                    <m:r>
                                      <a:rPr lang="pl-PL" i="1"/>
                                      <m:t>2</m:t>
                                    </m:r>
                                  </m:sup>
                                </m:sSup>
                              </m:num>
                              <m:den>
                                <m:r>
                                  <a:rPr lang="pl-PL" i="1"/>
                                  <m:t>(</m:t>
                                </m:r>
                                <m:r>
                                  <a:rPr lang="pl-PL" i="1"/>
                                  <m:t>𝑏</m:t>
                                </m:r>
                                <m:r>
                                  <a:rPr lang="pl-PL" i="1"/>
                                  <m:t>−</m:t>
                                </m:r>
                                <m:r>
                                  <a:rPr lang="pl-PL" i="1"/>
                                  <m:t>𝑎</m:t>
                                </m:r>
                                <m:r>
                                  <a:rPr lang="pl-PL" i="1"/>
                                  <m:t>)(</m:t>
                                </m:r>
                                <m:r>
                                  <a:rPr lang="pl-PL" i="1"/>
                                  <m:t>𝑏</m:t>
                                </m:r>
                                <m:r>
                                  <a:rPr lang="pl-PL" i="1"/>
                                  <m:t>−</m:t>
                                </m:r>
                                <m:r>
                                  <a:rPr lang="pl-PL" i="1"/>
                                  <m:t>𝑐</m:t>
                                </m:r>
                                <m:r>
                                  <a:rPr lang="pl-PL" i="1"/>
                                  <m:t>)</m:t>
                                </m:r>
                              </m:den>
                            </m:f>
                            <m:r>
                              <a:rPr lang="pl-PL" i="1"/>
                              <m:t>   </m:t>
                            </m:r>
                            <m:r>
                              <a:rPr lang="pl-PL" i="1"/>
                              <m:t>𝑑𝑙𝑎</m:t>
                            </m:r>
                            <m:r>
                              <a:rPr lang="pl-PL" i="1"/>
                              <m:t>   </m:t>
                            </m:r>
                            <m:r>
                              <a:rPr lang="pl-PL" i="1"/>
                              <m:t>𝑐</m:t>
                            </m:r>
                            <m:r>
                              <a:rPr lang="pl-PL" i="1"/>
                              <m:t>≤</m:t>
                            </m:r>
                            <m:r>
                              <a:rPr lang="pl-PL" i="1"/>
                              <m:t>𝑥</m:t>
                            </m:r>
                            <m:r>
                              <a:rPr lang="pl-PL" i="1"/>
                              <m:t>≤</m:t>
                            </m:r>
                            <m:r>
                              <a:rPr lang="pl-PL" i="1"/>
                              <m:t>𝑏</m:t>
                            </m:r>
                          </m:e>
                        </m:eqArr>
                      </m:e>
                    </m:d>
                  </m:oMath>
                </a14:m>
                <a:endParaRPr lang="pl-PL" dirty="0"/>
              </a:p>
              <a:p>
                <a:endParaRPr lang="pl-P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02919" y="1986967"/>
                <a:ext cx="5259665" cy="4206240"/>
              </a:xfrm>
              <a:blipFill rotWithShape="0">
                <a:blip r:embed="rId2" cstate="print"/>
                <a:stretch>
                  <a:fillRect l="-1275" t="-1884"/>
                </a:stretch>
              </a:blipFill>
            </p:spPr>
            <p:txBody>
              <a:bodyPr/>
              <a:lstStyle/>
              <a:p>
                <a:r>
                  <a:rPr lang="pl-PL">
                    <a:noFill/>
                  </a:rPr>
                  <a:t> </a:t>
                </a:r>
              </a:p>
            </p:txBody>
          </p:sp>
        </mc:Fallback>
      </mc:AlternateContent>
    </p:spTree>
    <p:extLst>
      <p:ext uri="{BB962C8B-B14F-4D97-AF65-F5344CB8AC3E}">
        <p14:creationId xmlns:p14="http://schemas.microsoft.com/office/powerpoint/2010/main" xmlns="" val="891899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Rozkład trójkątny</a:t>
            </a:r>
            <a:endParaRPr lang="pl-PL" dirty="0"/>
          </a:p>
        </p:txBody>
      </p:sp>
      <p:pic>
        <p:nvPicPr>
          <p:cNvPr id="4" name="Content Placeholder 3" descr="C:\Users\GRZYB\Desktop\trójkąt.png"/>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68139" y="2431608"/>
            <a:ext cx="9453639" cy="3684987"/>
          </a:xfrm>
          <a:prstGeom prst="rect">
            <a:avLst/>
          </a:prstGeom>
          <a:noFill/>
          <a:ln>
            <a:noFill/>
          </a:ln>
        </p:spPr>
      </p:pic>
    </p:spTree>
    <p:extLst>
      <p:ext uri="{BB962C8B-B14F-4D97-AF65-F5344CB8AC3E}">
        <p14:creationId xmlns:p14="http://schemas.microsoft.com/office/powerpoint/2010/main" xmlns="" val="215978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Prawdopodobieństwo poprawnej pracy</a:t>
            </a:r>
          </a:p>
        </p:txBody>
      </p:sp>
      <p:sp>
        <p:nvSpPr>
          <p:cNvPr id="3" name="Symbol zastępczy zawartości 2"/>
          <p:cNvSpPr>
            <a:spLocks noGrp="1"/>
          </p:cNvSpPr>
          <p:nvPr>
            <p:ph idx="1"/>
          </p:nvPr>
        </p:nvSpPr>
        <p:spPr/>
        <p:txBody>
          <a:bodyPr/>
          <a:lstStyle/>
          <a:p>
            <a:endParaRPr lang="pl-PL" dirty="0" smtClean="0"/>
          </a:p>
          <a:p>
            <a:endParaRPr lang="pl-PL" dirty="0"/>
          </a:p>
          <a:p>
            <a:r>
              <a:rPr lang="pl-PL" dirty="0" smtClean="0"/>
              <a:t>Prawdopodobieństwo </a:t>
            </a:r>
            <a:r>
              <a:rPr lang="pl-PL" dirty="0"/>
              <a:t>poprawnej</a:t>
            </a:r>
            <a:r>
              <a:rPr lang="pl-PL" b="1" dirty="0"/>
              <a:t> </a:t>
            </a:r>
            <a:r>
              <a:rPr lang="pl-PL" dirty="0"/>
              <a:t>(bezawaryjnej)</a:t>
            </a:r>
            <a:r>
              <a:rPr lang="pl-PL" b="1" dirty="0"/>
              <a:t> </a:t>
            </a:r>
            <a:r>
              <a:rPr lang="pl-PL" dirty="0"/>
              <a:t>pracy jest jednym z najczęściej stosowanych wskaźników charakteryzujących niezawodność nieodnawialnych obiektów. Jest to prawdopodobieństwo, że w wymaganym przedziale czasu (lub w wymaganych przedziałach trwałości) przy zadanych warunkach eksploatacji nie wystąpi ani jedno uszkodzenie</a:t>
            </a:r>
            <a:r>
              <a:rPr lang="pl-PL" dirty="0" smtClean="0"/>
              <a:t>.</a:t>
            </a:r>
          </a:p>
          <a:p>
            <a:endParaRPr lang="pl-PL" dirty="0"/>
          </a:p>
        </p:txBody>
      </p:sp>
    </p:spTree>
    <p:extLst>
      <p:ext uri="{BB962C8B-B14F-4D97-AF65-F5344CB8AC3E}">
        <p14:creationId xmlns:p14="http://schemas.microsoft.com/office/powerpoint/2010/main" xmlns="" val="2153632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USZKODZENIE</a:t>
            </a:r>
            <a:endParaRPr lang="pl-PL" dirty="0"/>
          </a:p>
        </p:txBody>
      </p:sp>
      <p:sp>
        <p:nvSpPr>
          <p:cNvPr id="3" name="Symbol zastępczy zawartości 2"/>
          <p:cNvSpPr>
            <a:spLocks noGrp="1"/>
          </p:cNvSpPr>
          <p:nvPr>
            <p:ph idx="1"/>
          </p:nvPr>
        </p:nvSpPr>
        <p:spPr/>
        <p:txBody>
          <a:bodyPr>
            <a:normAutofit/>
          </a:bodyPr>
          <a:lstStyle/>
          <a:p>
            <a:pPr marL="0" indent="0">
              <a:buNone/>
            </a:pPr>
            <a:r>
              <a:rPr lang="pl-PL" dirty="0"/>
              <a:t>Uszkodzenie jest zdarzeniem, po którym obiekt nie wykonuje poprawnie swojej funkcji. Uszkodzenia można podzielić ze względu na:</a:t>
            </a:r>
          </a:p>
          <a:p>
            <a:r>
              <a:rPr lang="pl-PL" dirty="0"/>
              <a:t> </a:t>
            </a:r>
            <a:r>
              <a:rPr lang="pl-PL" dirty="0" smtClean="0"/>
              <a:t>Zdolność </a:t>
            </a:r>
            <a:r>
              <a:rPr lang="pl-PL" dirty="0"/>
              <a:t>do poprawnej </a:t>
            </a:r>
            <a:r>
              <a:rPr lang="pl-PL" dirty="0" smtClean="0"/>
              <a:t>pracy: częściowe, </a:t>
            </a:r>
            <a:r>
              <a:rPr lang="pl-PL" dirty="0"/>
              <a:t>całkowite</a:t>
            </a:r>
          </a:p>
          <a:p>
            <a:r>
              <a:rPr lang="pl-PL" dirty="0"/>
              <a:t>Charakter </a:t>
            </a:r>
            <a:r>
              <a:rPr lang="pl-PL" dirty="0" smtClean="0"/>
              <a:t>fizyczny:</a:t>
            </a:r>
            <a:endParaRPr lang="pl-PL" dirty="0"/>
          </a:p>
          <a:p>
            <a:pPr marL="0" lvl="0" indent="0">
              <a:buNone/>
            </a:pPr>
            <a:r>
              <a:rPr lang="pl-PL" dirty="0" smtClean="0"/>
              <a:t>- katastroficzne </a:t>
            </a:r>
            <a:r>
              <a:rPr lang="pl-PL" dirty="0"/>
              <a:t>(koniec życia wyrobu (obiektu), bez możliwości odnowy)</a:t>
            </a:r>
          </a:p>
          <a:p>
            <a:pPr marL="0" lvl="0" indent="0">
              <a:buNone/>
            </a:pPr>
            <a:r>
              <a:rPr lang="pl-PL" dirty="0" smtClean="0"/>
              <a:t>- parametryczne </a:t>
            </a:r>
            <a:r>
              <a:rPr lang="pl-PL" dirty="0"/>
              <a:t>(następuje degradacja funkcji, które wyrób (obiekt) musi spełniać)</a:t>
            </a:r>
          </a:p>
          <a:p>
            <a:r>
              <a:rPr lang="pl-PL" dirty="0"/>
              <a:t>Czas pojawienia się </a:t>
            </a:r>
            <a:r>
              <a:rPr lang="pl-PL" dirty="0" smtClean="0"/>
              <a:t>uszkodzenia: nagłe, stopniowe</a:t>
            </a:r>
            <a:endParaRPr lang="pl-PL" dirty="0"/>
          </a:p>
        </p:txBody>
      </p:sp>
    </p:spTree>
    <p:extLst>
      <p:ext uri="{BB962C8B-B14F-4D97-AF65-F5344CB8AC3E}">
        <p14:creationId xmlns:p14="http://schemas.microsoft.com/office/powerpoint/2010/main" xmlns="" val="339094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Prawdopodobieństwo uszkodzenia</a:t>
            </a:r>
            <a:endParaRPr lang="pl-PL" dirty="0"/>
          </a:p>
        </p:txBody>
      </p:sp>
      <p:sp>
        <p:nvSpPr>
          <p:cNvPr id="3" name="Symbol zastępczy zawartości 2"/>
          <p:cNvSpPr>
            <a:spLocks noGrp="1"/>
          </p:cNvSpPr>
          <p:nvPr>
            <p:ph idx="1"/>
          </p:nvPr>
        </p:nvSpPr>
        <p:spPr/>
        <p:txBody>
          <a:bodyPr/>
          <a:lstStyle/>
          <a:p>
            <a:r>
              <a:rPr lang="pl-PL" dirty="0"/>
              <a:t>Prawdopodobieństwo uszkodzenia F(t) jest prawdopodobieństwem, że w danym czasie i w określonych warunkach wystąpi przynajmniej </a:t>
            </a:r>
            <a:r>
              <a:rPr lang="pl-PL" dirty="0" smtClean="0"/>
              <a:t>jedno </a:t>
            </a:r>
            <a:r>
              <a:rPr lang="pl-PL" dirty="0"/>
              <a:t>uszkodzenie. Jest ono ściśle związane z prawdopodobieństwem poprawnej pracy</a:t>
            </a:r>
            <a:r>
              <a:rPr lang="pl-PL" dirty="0" smtClean="0"/>
              <a:t>.</a:t>
            </a:r>
          </a:p>
          <a:p>
            <a:endParaRPr lang="pl-PL" dirty="0"/>
          </a:p>
          <a:p>
            <a:endParaRPr lang="pl-PL" dirty="0"/>
          </a:p>
          <a:p>
            <a:endParaRPr lang="pl-PL" dirty="0"/>
          </a:p>
        </p:txBody>
      </p:sp>
      <p:pic>
        <p:nvPicPr>
          <p:cNvPr id="4" name="Obraz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17635" y="3105687"/>
            <a:ext cx="4574272" cy="3166159"/>
          </a:xfrm>
          <a:prstGeom prst="rect">
            <a:avLst/>
          </a:prstGeom>
          <a:noFill/>
          <a:ln>
            <a:noFill/>
          </a:ln>
        </p:spPr>
      </p:pic>
      <p:pic>
        <p:nvPicPr>
          <p:cNvPr id="6" name="Obraz 5"/>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83423" y="3105687"/>
            <a:ext cx="4489377" cy="3166159"/>
          </a:xfrm>
          <a:prstGeom prst="rect">
            <a:avLst/>
          </a:prstGeom>
          <a:noFill/>
          <a:ln>
            <a:noFill/>
          </a:ln>
        </p:spPr>
      </p:pic>
    </p:spTree>
    <p:extLst>
      <p:ext uri="{BB962C8B-B14F-4D97-AF65-F5344CB8AC3E}">
        <p14:creationId xmlns:p14="http://schemas.microsoft.com/office/powerpoint/2010/main" xmlns="" val="405859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Klasyfikacja uszkodzeń</a:t>
            </a:r>
            <a:endParaRPr lang="pl-PL" dirty="0"/>
          </a:p>
        </p:txBody>
      </p:sp>
      <p:sp>
        <p:nvSpPr>
          <p:cNvPr id="3" name="Symbol zastępczy zawartości 2"/>
          <p:cNvSpPr>
            <a:spLocks noGrp="1"/>
          </p:cNvSpPr>
          <p:nvPr>
            <p:ph idx="1"/>
          </p:nvPr>
        </p:nvSpPr>
        <p:spPr/>
        <p:txBody>
          <a:bodyPr>
            <a:normAutofit fontScale="85000" lnSpcReduction="20000"/>
          </a:bodyPr>
          <a:lstStyle/>
          <a:p>
            <a:pPr lvl="0"/>
            <a:r>
              <a:rPr lang="pl-PL" dirty="0"/>
              <a:t>Zakres A. Zdarzenie częste – duże prawdopodobieństwo wystąpienia danego rodzaju uszkodzenia elementu (większe niż 0.2 łącznego prawdopodobieństwa uszkodzenia elementu w rozważanym przedziale czasu). </a:t>
            </a:r>
          </a:p>
          <a:p>
            <a:pPr lvl="0"/>
            <a:r>
              <a:rPr lang="pl-PL" dirty="0"/>
              <a:t>Zakres B. Zdarzenie umiarkowanie prawdopodobne – średnie prawdopodobieństwo wystąpienia danego rodzaju uszkodzenia elementu (większe niż 0.1 ale mniejsze niż 0.2 łącznego prawdopodobieństwa uszkodzenia elementu w rozważanym przedziale czasu). </a:t>
            </a:r>
          </a:p>
          <a:p>
            <a:pPr lvl="0"/>
            <a:r>
              <a:rPr lang="pl-PL" dirty="0"/>
              <a:t>Zakres C. Zdarzenie sporadyczne – małe prawdopodobieństwo wystąpienia danego rodzaju uszkodzenia elementu (większe niż 0.01 ale mniejsze niż 0.1 łącznego prawdopodobieństwa uszkodzenia elementu w rozważanym przedziale czasu). </a:t>
            </a:r>
          </a:p>
          <a:p>
            <a:pPr lvl="0"/>
            <a:r>
              <a:rPr lang="pl-PL" dirty="0"/>
              <a:t>Zakres D. Zdarzenie rzadkie – bardzo małe prawdopodobieństwo wystąpienia danego rodzaju uszkodzenia (większe niż 0.001 ale mniejsze niż 0.01 łącznego prawdopodobieństwa uszkodzenia elementu w rozważanym przedziale czasu). </a:t>
            </a:r>
          </a:p>
          <a:p>
            <a:pPr lvl="0"/>
            <a:r>
              <a:rPr lang="pl-PL" dirty="0"/>
              <a:t>Zakres E. Zdarzenie bardzo rzadkie – wyjątkowo małe prawdopodobieństwo wystąpienia uszkodzenia elementu danego rodzaju (mniejsze niż 0.001 łącznego prawdopodobieństwa uszkodzenia elementu w rozważanym przedziale czasu). Przedstawione powyżej zakresy prawdopodobieństw skupionych w pięciu przedziałach stanowią tzw. podejście jakościowe.</a:t>
            </a:r>
          </a:p>
          <a:p>
            <a:endParaRPr lang="pl-PL" dirty="0"/>
          </a:p>
        </p:txBody>
      </p:sp>
    </p:spTree>
    <p:extLst>
      <p:ext uri="{BB962C8B-B14F-4D97-AF65-F5344CB8AC3E}">
        <p14:creationId xmlns:p14="http://schemas.microsoft.com/office/powerpoint/2010/main" xmlns="" val="284317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CEL PRACY</a:t>
            </a:r>
            <a:endParaRPr lang="pl-PL" dirty="0"/>
          </a:p>
        </p:txBody>
      </p:sp>
      <p:sp>
        <p:nvSpPr>
          <p:cNvPr id="3" name="Symbol zastępczy zawartości 2"/>
          <p:cNvSpPr>
            <a:spLocks noGrp="1"/>
          </p:cNvSpPr>
          <p:nvPr>
            <p:ph idx="1"/>
          </p:nvPr>
        </p:nvSpPr>
        <p:spPr/>
        <p:txBody>
          <a:bodyPr/>
          <a:lstStyle/>
          <a:p>
            <a:r>
              <a:rPr lang="pl-PL" dirty="0" smtClean="0"/>
              <a:t>Celem niniejszej pracy jest przegląd podstawowych definicji związanych z charakterystykami eksploatacji maszyn oraz omówienie układów redundancji.</a:t>
            </a:r>
            <a:endParaRPr lang="pl-P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Intensywność uszkodzeń</a:t>
            </a:r>
            <a:endParaRPr lang="pl-PL" dirty="0"/>
          </a:p>
        </p:txBody>
      </p:sp>
      <mc:AlternateContent xmlns:mc="http://schemas.openxmlformats.org/markup-compatibility/2006">
        <mc:Choice xmlns:a14="http://schemas.microsoft.com/office/drawing/2010/main" xmlns="" Requires="a14">
          <p:sp>
            <p:nvSpPr>
              <p:cNvPr id="3" name="Symbol zastępczy zawartości 2"/>
              <p:cNvSpPr>
                <a:spLocks noGrp="1"/>
              </p:cNvSpPr>
              <p:nvPr>
                <p:ph idx="1"/>
              </p:nvPr>
            </p:nvSpPr>
            <p:spPr/>
            <p:txBody>
              <a:bodyPr>
                <a:normAutofit/>
              </a:bodyPr>
              <a:lstStyle/>
              <a:p>
                <a:r>
                  <a:rPr lang="pl-PL" dirty="0"/>
                  <a:t>Intensywność uszkodzeń </a:t>
                </a:r>
                <a14:m>
                  <m:oMath xmlns:m="http://schemas.openxmlformats.org/officeDocument/2006/math">
                    <m:r>
                      <a:rPr lang="pl-PL" i="1">
                        <a:latin typeface="Cambria Math" panose="02040503050406030204" pitchFamily="18" charset="0"/>
                      </a:rPr>
                      <m:t>𝜆</m:t>
                    </m:r>
                    <m:d>
                      <m:dPr>
                        <m:ctrlPr>
                          <a:rPr lang="pl-PL" i="1">
                            <a:latin typeface="Cambria Math" panose="02040503050406030204" pitchFamily="18" charset="0"/>
                          </a:rPr>
                        </m:ctrlPr>
                      </m:dPr>
                      <m:e>
                        <m:r>
                          <a:rPr lang="pl-PL" i="1">
                            <a:latin typeface="Cambria Math" panose="02040503050406030204" pitchFamily="18" charset="0"/>
                          </a:rPr>
                          <m:t>𝑡</m:t>
                        </m:r>
                      </m:e>
                    </m:d>
                  </m:oMath>
                </a14:m>
                <a:r>
                  <a:rPr lang="pl-PL" dirty="0"/>
                  <a:t> to prawdopodobieństwo uszkodzenia obiektu w danym czasie, pod warunkiem, że do danej chwili uszkodzenie nie nastąpiło</a:t>
                </a:r>
                <a:r>
                  <a:rPr lang="pl-PL" dirty="0" smtClean="0"/>
                  <a:t>.</a:t>
                </a:r>
              </a:p>
              <a:p>
                <a:pPr marL="0" indent="0">
                  <a:buNone/>
                </a:pPr>
                <a:r>
                  <a:rPr lang="pl-PL" dirty="0"/>
                  <a:t> </a:t>
                </a:r>
                <a14:m>
                  <m:oMath xmlns:m="http://schemas.openxmlformats.org/officeDocument/2006/math">
                    <m:r>
                      <a:rPr lang="pl-PL" i="1">
                        <a:latin typeface="Cambria Math" panose="02040503050406030204" pitchFamily="18" charset="0"/>
                      </a:rPr>
                      <m:t>𝜆</m:t>
                    </m:r>
                    <m:d>
                      <m:dPr>
                        <m:ctrlPr>
                          <a:rPr lang="pl-PL" i="1">
                            <a:latin typeface="Cambria Math" panose="02040503050406030204" pitchFamily="18" charset="0"/>
                          </a:rPr>
                        </m:ctrlPr>
                      </m:dPr>
                      <m:e>
                        <m:r>
                          <a:rPr lang="pl-PL" i="1">
                            <a:latin typeface="Cambria Math" panose="02040503050406030204" pitchFamily="18" charset="0"/>
                          </a:rPr>
                          <m:t>𝑡</m:t>
                        </m:r>
                      </m:e>
                    </m:d>
                    <m:r>
                      <a:rPr lang="pl-PL" i="1">
                        <a:latin typeface="Cambria Math" panose="02040503050406030204" pitchFamily="18" charset="0"/>
                      </a:rPr>
                      <m:t>=</m:t>
                    </m:r>
                    <m:f>
                      <m:fPr>
                        <m:ctrlPr>
                          <a:rPr lang="pl-PL" i="1">
                            <a:latin typeface="Cambria Math" panose="02040503050406030204" pitchFamily="18" charset="0"/>
                          </a:rPr>
                        </m:ctrlPr>
                      </m:fPr>
                      <m:num>
                        <m:r>
                          <m:rPr>
                            <m:sty m:val="p"/>
                          </m:rPr>
                          <a:rPr lang="pl-PL">
                            <a:latin typeface="Cambria Math" panose="02040503050406030204" pitchFamily="18" charset="0"/>
                          </a:rPr>
                          <m:t>Δ</m:t>
                        </m:r>
                        <m:r>
                          <a:rPr lang="pl-PL" i="1">
                            <a:latin typeface="Cambria Math" panose="02040503050406030204" pitchFamily="18" charset="0"/>
                          </a:rPr>
                          <m:t>𝑚</m:t>
                        </m:r>
                      </m:num>
                      <m:den>
                        <m:sSub>
                          <m:sSubPr>
                            <m:ctrlPr>
                              <a:rPr lang="pl-PL" i="1">
                                <a:latin typeface="Cambria Math" panose="02040503050406030204" pitchFamily="18" charset="0"/>
                              </a:rPr>
                            </m:ctrlPr>
                          </m:sSubPr>
                          <m:e>
                            <m:r>
                              <a:rPr lang="pl-PL" i="1">
                                <a:latin typeface="Cambria Math" panose="02040503050406030204" pitchFamily="18" charset="0"/>
                              </a:rPr>
                              <m:t>𝑛</m:t>
                            </m:r>
                          </m:e>
                          <m:sub>
                            <m:r>
                              <m:rPr>
                                <m:sty m:val="p"/>
                              </m:rPr>
                              <a:rPr lang="pl-PL">
                                <a:latin typeface="Cambria Math" panose="02040503050406030204" pitchFamily="18" charset="0"/>
                              </a:rPr>
                              <m:t>Δ</m:t>
                            </m:r>
                            <m:r>
                              <a:rPr lang="pl-PL" i="1">
                                <a:latin typeface="Cambria Math" panose="02040503050406030204" pitchFamily="18" charset="0"/>
                              </a:rPr>
                              <m:t>𝑡</m:t>
                            </m:r>
                          </m:sub>
                        </m:sSub>
                        <m:r>
                          <m:rPr>
                            <m:sty m:val="p"/>
                          </m:rPr>
                          <a:rPr lang="pl-PL">
                            <a:latin typeface="Cambria Math" panose="02040503050406030204" pitchFamily="18" charset="0"/>
                          </a:rPr>
                          <m:t>Δ</m:t>
                        </m:r>
                        <m:r>
                          <a:rPr lang="pl-PL" i="1">
                            <a:latin typeface="Cambria Math" panose="02040503050406030204" pitchFamily="18" charset="0"/>
                          </a:rPr>
                          <m:t>𝑡</m:t>
                        </m:r>
                      </m:den>
                    </m:f>
                  </m:oMath>
                </a14:m>
                <a:r>
                  <a:rPr lang="pl-PL" dirty="0"/>
                  <a:t> , gdzie</a:t>
                </a:r>
                <a:r>
                  <a:rPr lang="pl-PL" dirty="0" smtClean="0"/>
                  <a:t>:</a:t>
                </a:r>
                <a:endParaRPr lang="pl-PL" dirty="0"/>
              </a:p>
              <a:p>
                <a:pPr marL="0" indent="0">
                  <a:buNone/>
                </a:pPr>
                <a14:m>
                  <m:oMath xmlns:m="http://schemas.openxmlformats.org/officeDocument/2006/math">
                    <m:r>
                      <m:rPr>
                        <m:sty m:val="p"/>
                      </m:rPr>
                      <a:rPr lang="pl-PL">
                        <a:latin typeface="Cambria Math" panose="02040503050406030204" pitchFamily="18" charset="0"/>
                      </a:rPr>
                      <m:t>Δ</m:t>
                    </m:r>
                    <m:r>
                      <a:rPr lang="pl-PL" i="1">
                        <a:latin typeface="Cambria Math" panose="02040503050406030204" pitchFamily="18" charset="0"/>
                      </a:rPr>
                      <m:t>𝑚</m:t>
                    </m:r>
                  </m:oMath>
                </a14:m>
                <a:r>
                  <a:rPr lang="pl-PL" dirty="0"/>
                  <a:t> – liczba elementów uszkodzonych w czasie </a:t>
                </a:r>
                <a14:m>
                  <m:oMath xmlns:m="http://schemas.openxmlformats.org/officeDocument/2006/math">
                    <m:r>
                      <a:rPr lang="pl-PL" i="1">
                        <a:latin typeface="Cambria Math" panose="02040503050406030204" pitchFamily="18" charset="0"/>
                      </a:rPr>
                      <m:t>(</m:t>
                    </m:r>
                    <m:r>
                      <a:rPr lang="pl-PL" i="1">
                        <a:latin typeface="Cambria Math" panose="02040503050406030204" pitchFamily="18" charset="0"/>
                      </a:rPr>
                      <m:t>𝑡</m:t>
                    </m:r>
                    <m:r>
                      <a:rPr lang="pl-PL" i="1">
                        <a:latin typeface="Cambria Math" panose="02040503050406030204" pitchFamily="18" charset="0"/>
                      </a:rPr>
                      <m:t>−</m:t>
                    </m:r>
                    <m:f>
                      <m:fPr>
                        <m:ctrlPr>
                          <a:rPr lang="pl-PL" i="1">
                            <a:latin typeface="Cambria Math" panose="02040503050406030204" pitchFamily="18" charset="0"/>
                          </a:rPr>
                        </m:ctrlPr>
                      </m:fPr>
                      <m:num>
                        <m:r>
                          <m:rPr>
                            <m:sty m:val="p"/>
                          </m:rPr>
                          <a:rPr lang="pl-PL">
                            <a:latin typeface="Cambria Math" panose="02040503050406030204" pitchFamily="18" charset="0"/>
                          </a:rPr>
                          <m:t>Δ</m:t>
                        </m:r>
                        <m:r>
                          <a:rPr lang="pl-PL" i="1">
                            <a:latin typeface="Cambria Math" panose="02040503050406030204" pitchFamily="18" charset="0"/>
                          </a:rPr>
                          <m:t>𝑡</m:t>
                        </m:r>
                      </m:num>
                      <m:den>
                        <m:r>
                          <a:rPr lang="pl-PL" i="1">
                            <a:latin typeface="Cambria Math" panose="02040503050406030204" pitchFamily="18" charset="0"/>
                          </a:rPr>
                          <m:t>2</m:t>
                        </m:r>
                      </m:den>
                    </m:f>
                    <m:r>
                      <a:rPr lang="pl-PL" i="1">
                        <a:latin typeface="Cambria Math" panose="02040503050406030204" pitchFamily="18" charset="0"/>
                      </a:rPr>
                      <m:t>;</m:t>
                    </m:r>
                    <m:r>
                      <a:rPr lang="pl-PL" i="1">
                        <a:latin typeface="Cambria Math" panose="02040503050406030204" pitchFamily="18" charset="0"/>
                      </a:rPr>
                      <m:t>𝑡</m:t>
                    </m:r>
                    <m:r>
                      <a:rPr lang="pl-PL" i="1">
                        <a:latin typeface="Cambria Math" panose="02040503050406030204" pitchFamily="18" charset="0"/>
                      </a:rPr>
                      <m:t>+</m:t>
                    </m:r>
                    <m:f>
                      <m:fPr>
                        <m:ctrlPr>
                          <a:rPr lang="pl-PL" i="1">
                            <a:latin typeface="Cambria Math" panose="02040503050406030204" pitchFamily="18" charset="0"/>
                          </a:rPr>
                        </m:ctrlPr>
                      </m:fPr>
                      <m:num>
                        <m:r>
                          <m:rPr>
                            <m:sty m:val="p"/>
                          </m:rPr>
                          <a:rPr lang="pl-PL">
                            <a:latin typeface="Cambria Math" panose="02040503050406030204" pitchFamily="18" charset="0"/>
                          </a:rPr>
                          <m:t>Δ</m:t>
                        </m:r>
                        <m:r>
                          <a:rPr lang="pl-PL" i="1">
                            <a:latin typeface="Cambria Math" panose="02040503050406030204" pitchFamily="18" charset="0"/>
                          </a:rPr>
                          <m:t>𝑡</m:t>
                        </m:r>
                      </m:num>
                      <m:den>
                        <m:r>
                          <a:rPr lang="pl-PL" i="1">
                            <a:latin typeface="Cambria Math" panose="02040503050406030204" pitchFamily="18" charset="0"/>
                          </a:rPr>
                          <m:t>2</m:t>
                        </m:r>
                      </m:den>
                    </m:f>
                    <m:r>
                      <a:rPr lang="pl-PL" i="1">
                        <a:latin typeface="Cambria Math" panose="02040503050406030204" pitchFamily="18" charset="0"/>
                      </a:rPr>
                      <m:t>)</m:t>
                    </m:r>
                  </m:oMath>
                </a14:m>
                <a:endParaRPr lang="pl-PL" dirty="0"/>
              </a:p>
              <a:p>
                <a:pPr marL="0" indent="0">
                  <a:buNone/>
                </a:pP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𝑛</m:t>
                        </m:r>
                      </m:e>
                      <m:sub>
                        <m:r>
                          <m:rPr>
                            <m:sty m:val="p"/>
                          </m:rPr>
                          <a:rPr lang="pl-PL">
                            <a:latin typeface="Cambria Math" panose="02040503050406030204" pitchFamily="18" charset="0"/>
                          </a:rPr>
                          <m:t>Δ</m:t>
                        </m:r>
                        <m:r>
                          <a:rPr lang="pl-PL" i="1">
                            <a:latin typeface="Cambria Math" panose="02040503050406030204" pitchFamily="18" charset="0"/>
                          </a:rPr>
                          <m:t>𝑡</m:t>
                        </m:r>
                      </m:sub>
                    </m:sSub>
                  </m:oMath>
                </a14:m>
                <a:r>
                  <a:rPr lang="pl-PL" dirty="0"/>
                  <a:t> – średnia liczba elementów pracujących sprawnie w przedziale </a:t>
                </a:r>
                <a14:m>
                  <m:oMath xmlns:m="http://schemas.openxmlformats.org/officeDocument/2006/math">
                    <m:r>
                      <m:rPr>
                        <m:sty m:val="p"/>
                      </m:rPr>
                      <a:rPr lang="pl-PL">
                        <a:latin typeface="Cambria Math" panose="02040503050406030204" pitchFamily="18" charset="0"/>
                      </a:rPr>
                      <m:t>Δ</m:t>
                    </m:r>
                    <m:r>
                      <a:rPr lang="pl-PL" i="1">
                        <a:latin typeface="Cambria Math" panose="02040503050406030204" pitchFamily="18" charset="0"/>
                      </a:rPr>
                      <m:t>𝑡</m:t>
                    </m:r>
                  </m:oMath>
                </a14:m>
                <a:endParaRPr lang="pl-PL" dirty="0"/>
              </a:p>
              <a:p>
                <a:pPr marL="0" indent="0">
                  <a:buNone/>
                </a:pPr>
                <a14:m>
                  <m:oMathPara xmlns:m="http://schemas.openxmlformats.org/officeDocument/2006/math">
                    <m:oMathParaPr>
                      <m:jc m:val="centerGroup"/>
                    </m:oMathParaPr>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𝑛</m:t>
                          </m:r>
                        </m:e>
                        <m:sub>
                          <m:r>
                            <m:rPr>
                              <m:sty m:val="p"/>
                            </m:rPr>
                            <a:rPr lang="pl-PL">
                              <a:latin typeface="Cambria Math" panose="02040503050406030204" pitchFamily="18" charset="0"/>
                            </a:rPr>
                            <m:t>Δ</m:t>
                          </m:r>
                          <m:r>
                            <a:rPr lang="pl-PL" i="1">
                              <a:latin typeface="Cambria Math" panose="02040503050406030204" pitchFamily="18" charset="0"/>
                            </a:rPr>
                            <m:t>𝑡</m:t>
                          </m:r>
                        </m:sub>
                      </m:sSub>
                      <m:r>
                        <a:rPr lang="pl-PL" i="1">
                          <a:latin typeface="Cambria Math" panose="02040503050406030204" pitchFamily="18" charset="0"/>
                        </a:rPr>
                        <m:t>=</m:t>
                      </m:r>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r>
                        <a:rPr lang="pl-PL" i="1">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𝑛</m:t>
                          </m:r>
                        </m:e>
                        <m:sub>
                          <m:r>
                            <a:rPr lang="pl-PL" i="1">
                              <a:latin typeface="Cambria Math" panose="02040503050406030204" pitchFamily="18" charset="0"/>
                            </a:rPr>
                            <m:t>𝑡</m:t>
                          </m:r>
                          <m:r>
                            <a:rPr lang="pl-PL" i="1">
                              <a:latin typeface="Cambria Math" panose="02040503050406030204" pitchFamily="18" charset="0"/>
                            </a:rPr>
                            <m:t>−</m:t>
                          </m:r>
                          <m:f>
                            <m:fPr>
                              <m:ctrlPr>
                                <a:rPr lang="pl-PL" i="1">
                                  <a:latin typeface="Cambria Math" panose="02040503050406030204" pitchFamily="18" charset="0"/>
                                </a:rPr>
                              </m:ctrlPr>
                            </m:fPr>
                            <m:num>
                              <m:r>
                                <m:rPr>
                                  <m:sty m:val="p"/>
                                </m:rPr>
                                <a:rPr lang="pl-PL">
                                  <a:latin typeface="Cambria Math" panose="02040503050406030204" pitchFamily="18" charset="0"/>
                                </a:rPr>
                                <m:t>Δ</m:t>
                              </m:r>
                              <m:r>
                                <a:rPr lang="pl-PL" i="1">
                                  <a:latin typeface="Cambria Math" panose="02040503050406030204" pitchFamily="18" charset="0"/>
                                </a:rPr>
                                <m:t>𝑡</m:t>
                              </m:r>
                            </m:num>
                            <m:den>
                              <m:r>
                                <a:rPr lang="pl-PL" i="1">
                                  <a:latin typeface="Cambria Math" panose="02040503050406030204" pitchFamily="18" charset="0"/>
                                </a:rPr>
                                <m:t>2</m:t>
                              </m:r>
                            </m:den>
                          </m:f>
                        </m:sub>
                      </m:sSub>
                      <m:r>
                        <a:rPr lang="pl-PL" i="1">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𝑛</m:t>
                          </m:r>
                        </m:e>
                        <m:sub>
                          <m:r>
                            <a:rPr lang="pl-PL" i="1">
                              <a:latin typeface="Cambria Math" panose="02040503050406030204" pitchFamily="18" charset="0"/>
                            </a:rPr>
                            <m:t>𝑡</m:t>
                          </m:r>
                          <m:r>
                            <a:rPr lang="pl-PL" i="1">
                              <a:latin typeface="Cambria Math" panose="02040503050406030204" pitchFamily="18" charset="0"/>
                            </a:rPr>
                            <m:t>+</m:t>
                          </m:r>
                          <m:f>
                            <m:fPr>
                              <m:ctrlPr>
                                <a:rPr lang="pl-PL" i="1">
                                  <a:latin typeface="Cambria Math" panose="02040503050406030204" pitchFamily="18" charset="0"/>
                                </a:rPr>
                              </m:ctrlPr>
                            </m:fPr>
                            <m:num>
                              <m:r>
                                <m:rPr>
                                  <m:sty m:val="p"/>
                                </m:rPr>
                                <a:rPr lang="pl-PL">
                                  <a:latin typeface="Cambria Math" panose="02040503050406030204" pitchFamily="18" charset="0"/>
                                </a:rPr>
                                <m:t>Δ</m:t>
                              </m:r>
                              <m:r>
                                <a:rPr lang="pl-PL" i="1">
                                  <a:latin typeface="Cambria Math" panose="02040503050406030204" pitchFamily="18" charset="0"/>
                                </a:rPr>
                                <m:t>𝑡</m:t>
                              </m:r>
                            </m:num>
                            <m:den>
                              <m:r>
                                <a:rPr lang="pl-PL" i="1">
                                  <a:latin typeface="Cambria Math" panose="02040503050406030204" pitchFamily="18" charset="0"/>
                                </a:rPr>
                                <m:t>2</m:t>
                              </m:r>
                            </m:den>
                          </m:f>
                        </m:sub>
                      </m:sSub>
                      <m:r>
                        <a:rPr lang="pl-PL" i="1">
                          <a:latin typeface="Cambria Math" panose="02040503050406030204" pitchFamily="18" charset="0"/>
                        </a:rPr>
                        <m:t>)</m:t>
                      </m:r>
                    </m:oMath>
                  </m:oMathPara>
                </a14:m>
                <a:endParaRPr lang="pl-PL" dirty="0"/>
              </a:p>
              <a:p>
                <a:endParaRPr lang="pl-PL" dirty="0"/>
              </a:p>
            </p:txBody>
          </p:sp>
        </mc:Choice>
        <mc:Fallback>
          <p:sp>
            <p:nvSpPr>
              <p:cNvPr id="3" name="Symbol zastępczy zawartości 2"/>
              <p:cNvSpPr>
                <a:spLocks noGrp="1" noRot="1" noChangeAspect="1" noMove="1" noResize="1" noEditPoints="1" noAdjustHandles="1" noChangeArrowheads="1" noChangeShapeType="1" noTextEdit="1"/>
              </p:cNvSpPr>
              <p:nvPr>
                <p:ph idx="1"/>
              </p:nvPr>
            </p:nvSpPr>
            <p:spPr>
              <a:blipFill rotWithShape="1">
                <a:blip r:embed="rId2" cstate="print"/>
                <a:stretch>
                  <a:fillRect l="-623" t="-1594"/>
                </a:stretch>
              </a:blipFill>
            </p:spPr>
            <p:txBody>
              <a:bodyPr/>
              <a:lstStyle/>
              <a:p>
                <a:r>
                  <a:rPr lang="pl-PL">
                    <a:noFill/>
                  </a:rPr>
                  <a:t> </a:t>
                </a:r>
              </a:p>
            </p:txBody>
          </p:sp>
        </mc:Fallback>
      </mc:AlternateContent>
    </p:spTree>
    <p:extLst>
      <p:ext uri="{BB962C8B-B14F-4D97-AF65-F5344CB8AC3E}">
        <p14:creationId xmlns:p14="http://schemas.microsoft.com/office/powerpoint/2010/main" xmlns="" val="136990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Intensywność uszkodzeń</a:t>
            </a:r>
          </a:p>
        </p:txBody>
      </p:sp>
      <mc:AlternateContent xmlns:mc="http://schemas.openxmlformats.org/markup-compatibility/2006">
        <mc:Choice xmlns:a14="http://schemas.microsoft.com/office/drawing/2010/main" xmlns="" Requires="a14">
          <p:sp>
            <p:nvSpPr>
              <p:cNvPr id="3" name="Symbol zastępczy zawartości 2"/>
              <p:cNvSpPr>
                <a:spLocks noGrp="1"/>
              </p:cNvSpPr>
              <p:nvPr>
                <p:ph idx="1"/>
              </p:nvPr>
            </p:nvSpPr>
            <p:spPr/>
            <p:txBody>
              <a:bodyPr/>
              <a:lstStyle/>
              <a:p>
                <a:pPr marL="0" indent="0">
                  <a:buNone/>
                </a:pPr>
                <a:r>
                  <a:rPr lang="pl-PL" dirty="0"/>
                  <a:t>Często przyjmuje się, że w fazie eksploatacji </a:t>
                </a:r>
                <a14:m>
                  <m:oMath xmlns:m="http://schemas.openxmlformats.org/officeDocument/2006/math">
                    <m:r>
                      <a:rPr lang="pl-PL" i="1">
                        <a:latin typeface="Cambria Math"/>
                      </a:rPr>
                      <m:t>𝜆</m:t>
                    </m:r>
                    <m:r>
                      <a:rPr lang="pl-PL" i="1">
                        <a:latin typeface="Cambria Math"/>
                      </a:rPr>
                      <m:t>=</m:t>
                    </m:r>
                    <m:r>
                      <a:rPr lang="pl-PL" i="1">
                        <a:latin typeface="Cambria Math"/>
                      </a:rPr>
                      <m:t>𝑐𝑜𝑛𝑠𝑡</m:t>
                    </m:r>
                  </m:oMath>
                </a14:m>
                <a:endParaRPr lang="pl-PL" dirty="0"/>
              </a:p>
              <a:p>
                <a:pPr marL="0" indent="0">
                  <a:buNone/>
                </a:pPr>
                <a:r>
                  <a:rPr lang="pl-PL" dirty="0"/>
                  <a:t>W takim wypadku wzór opisujący prawdopodobieństwo poprawnej pracy przybiera postać:</a:t>
                </a:r>
              </a:p>
              <a:p>
                <a14:m>
                  <m:oMath xmlns:m="http://schemas.openxmlformats.org/officeDocument/2006/math">
                    <m:r>
                      <a:rPr lang="pl-PL" i="1">
                        <a:latin typeface="Cambria Math"/>
                      </a:rPr>
                      <m:t>𝑅</m:t>
                    </m:r>
                    <m:d>
                      <m:dPr>
                        <m:ctrlPr>
                          <a:rPr lang="pl-PL" i="1">
                            <a:latin typeface="Cambria Math" panose="02040503050406030204" pitchFamily="18" charset="0"/>
                          </a:rPr>
                        </m:ctrlPr>
                      </m:dPr>
                      <m:e>
                        <m:r>
                          <a:rPr lang="pl-PL" i="1">
                            <a:latin typeface="Cambria Math"/>
                          </a:rPr>
                          <m:t>𝑡</m:t>
                        </m:r>
                      </m:e>
                    </m:d>
                    <m:r>
                      <a:rPr lang="pl-PL" i="1">
                        <a:latin typeface="Cambria Math"/>
                      </a:rPr>
                      <m:t>=</m:t>
                    </m:r>
                    <m:sSup>
                      <m:sSupPr>
                        <m:ctrlPr>
                          <a:rPr lang="pl-PL" i="1">
                            <a:latin typeface="Cambria Math" panose="02040503050406030204" pitchFamily="18" charset="0"/>
                          </a:rPr>
                        </m:ctrlPr>
                      </m:sSupPr>
                      <m:e>
                        <m:r>
                          <a:rPr lang="pl-PL" i="1">
                            <a:latin typeface="Cambria Math"/>
                          </a:rPr>
                          <m:t>𝑒</m:t>
                        </m:r>
                      </m:e>
                      <m:sup>
                        <m:r>
                          <a:rPr lang="pl-PL" i="1">
                            <a:latin typeface="Cambria Math"/>
                          </a:rPr>
                          <m:t>−</m:t>
                        </m:r>
                        <m:r>
                          <a:rPr lang="pl-PL" i="1">
                            <a:latin typeface="Cambria Math"/>
                          </a:rPr>
                          <m:t>𝜆</m:t>
                        </m:r>
                        <m:r>
                          <a:rPr lang="pl-PL" i="1">
                            <a:latin typeface="Cambria Math"/>
                          </a:rPr>
                          <m:t>𝑡</m:t>
                        </m:r>
                      </m:sup>
                    </m:sSup>
                  </m:oMath>
                </a14:m>
                <a:endParaRPr lang="pl-PL" dirty="0"/>
              </a:p>
              <a:p>
                <a:endParaRPr lang="pl-PL" dirty="0"/>
              </a:p>
              <a:p>
                <a:endParaRPr lang="pl-PL" dirty="0"/>
              </a:p>
            </p:txBody>
          </p:sp>
        </mc:Choice>
        <mc:Fallback>
          <p:sp>
            <p:nvSpPr>
              <p:cNvPr id="3" name="Symbol zastępczy zawartości 2"/>
              <p:cNvSpPr>
                <a:spLocks noGrp="1" noRot="1" noChangeAspect="1" noMove="1" noResize="1" noEditPoints="1" noAdjustHandles="1" noChangeArrowheads="1" noChangeShapeType="1" noTextEdit="1"/>
              </p:cNvSpPr>
              <p:nvPr>
                <p:ph idx="1"/>
              </p:nvPr>
            </p:nvSpPr>
            <p:spPr>
              <a:blipFill rotWithShape="1">
                <a:blip r:embed="rId2" cstate="print"/>
                <a:stretch>
                  <a:fillRect l="-748" t="-1594" r="-623"/>
                </a:stretch>
              </a:blipFill>
            </p:spPr>
            <p:txBody>
              <a:bodyPr/>
              <a:lstStyle/>
              <a:p>
                <a:r>
                  <a:rPr lang="pl-PL">
                    <a:noFill/>
                  </a:rPr>
                  <a:t> </a:t>
                </a:r>
              </a:p>
            </p:txBody>
          </p:sp>
        </mc:Fallback>
      </mc:AlternateContent>
      <p:pic>
        <p:nvPicPr>
          <p:cNvPr id="4" name="Obraz 3"/>
          <p:cNvPicPr/>
          <p:nvPr/>
        </p:nvPicPr>
        <p:blipFill>
          <a:blip r:embed="rId3" cstate="print">
            <a:extLst>
              <a:ext uri="{BEBA8EAE-BF5A-486C-A8C5-ECC9F3942E4B}">
                <a14:imgProps xmlns:a14="http://schemas.microsoft.com/office/drawing/2010/main" xmlns="">
                  <a14:imgLayer r:embed="rId4">
                    <a14:imgEffect>
                      <a14:sharpenSoften amount="68000"/>
                    </a14:imgEffect>
                    <a14:imgEffect>
                      <a14:brightnessContrast bright="69000" contrast="100000"/>
                    </a14:imgEffect>
                  </a14:imgLayer>
                </a14:imgProps>
              </a:ext>
              <a:ext uri="{28A0092B-C50C-407E-A947-70E740481C1C}">
                <a14:useLocalDpi xmlns:a14="http://schemas.microsoft.com/office/drawing/2010/main" xmlns="" val="0"/>
              </a:ext>
            </a:extLst>
          </a:blip>
          <a:srcRect/>
          <a:stretch>
            <a:fillRect/>
          </a:stretch>
        </p:blipFill>
        <p:spPr bwMode="auto">
          <a:xfrm>
            <a:off x="4295189" y="3192976"/>
            <a:ext cx="3859530" cy="3332480"/>
          </a:xfrm>
          <a:prstGeom prst="rect">
            <a:avLst/>
          </a:prstGeom>
          <a:noFill/>
          <a:ln>
            <a:noFill/>
          </a:ln>
        </p:spPr>
      </p:pic>
    </p:spTree>
    <p:extLst>
      <p:ext uri="{BB962C8B-B14F-4D97-AF65-F5344CB8AC3E}">
        <p14:creationId xmlns:p14="http://schemas.microsoft.com/office/powerpoint/2010/main" xmlns="" val="132149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Częstotliwość uszkodzeń</a:t>
            </a:r>
            <a:endParaRPr lang="pl-PL" dirty="0"/>
          </a:p>
        </p:txBody>
      </p:sp>
      <mc:AlternateContent xmlns:mc="http://schemas.openxmlformats.org/markup-compatibility/2006">
        <mc:Choice xmlns:a14="http://schemas.microsoft.com/office/drawing/2010/main" xmlns="" Requires="a14">
          <p:sp>
            <p:nvSpPr>
              <p:cNvPr id="3" name="Symbol zastępczy zawartości 2"/>
              <p:cNvSpPr>
                <a:spLocks noGrp="1"/>
              </p:cNvSpPr>
              <p:nvPr>
                <p:ph idx="1"/>
              </p:nvPr>
            </p:nvSpPr>
            <p:spPr/>
            <p:txBody>
              <a:bodyPr/>
              <a:lstStyle/>
              <a:p>
                <a:r>
                  <a:rPr lang="pl-PL" dirty="0"/>
                  <a:t>Częstotliwość uszkodzeń </a:t>
                </a:r>
                <a14:m>
                  <m:oMath xmlns:m="http://schemas.openxmlformats.org/officeDocument/2006/math">
                    <m:r>
                      <a:rPr lang="pl-PL" i="1">
                        <a:latin typeface="Cambria Math" panose="02040503050406030204" pitchFamily="18" charset="0"/>
                      </a:rPr>
                      <m:t>𝛼</m:t>
                    </m:r>
                    <m:r>
                      <a:rPr lang="pl-PL" i="1">
                        <a:latin typeface="Cambria Math" panose="02040503050406030204" pitchFamily="18" charset="0"/>
                      </a:rPr>
                      <m:t>(</m:t>
                    </m:r>
                    <m:r>
                      <a:rPr lang="pl-PL" i="1">
                        <a:latin typeface="Cambria Math" panose="02040503050406030204" pitchFamily="18" charset="0"/>
                      </a:rPr>
                      <m:t>𝑡</m:t>
                    </m:r>
                    <m:r>
                      <a:rPr lang="pl-PL" i="1">
                        <a:latin typeface="Cambria Math" panose="02040503050406030204" pitchFamily="18" charset="0"/>
                      </a:rPr>
                      <m:t>)</m:t>
                    </m:r>
                  </m:oMath>
                </a14:m>
                <a:r>
                  <a:rPr lang="pl-PL" dirty="0"/>
                  <a:t> to stosunek liczby elementów uszkodzonych w jednostce czasu do początkowej liczby elementów badanych.</a:t>
                </a:r>
              </a:p>
              <a:p>
                <a14:m>
                  <m:oMath xmlns:m="http://schemas.openxmlformats.org/officeDocument/2006/math">
                    <m:r>
                      <a:rPr lang="pl-PL" i="1">
                        <a:latin typeface="Cambria Math" panose="02040503050406030204" pitchFamily="18" charset="0"/>
                      </a:rPr>
                      <m:t>𝛼</m:t>
                    </m:r>
                    <m:d>
                      <m:dPr>
                        <m:ctrlPr>
                          <a:rPr lang="pl-PL" i="1">
                            <a:latin typeface="Cambria Math" panose="02040503050406030204" pitchFamily="18" charset="0"/>
                          </a:rPr>
                        </m:ctrlPr>
                      </m:dPr>
                      <m:e>
                        <m:r>
                          <a:rPr lang="pl-PL" i="1">
                            <a:latin typeface="Cambria Math" panose="02040503050406030204" pitchFamily="18" charset="0"/>
                          </a:rPr>
                          <m:t>𝑡</m:t>
                        </m:r>
                      </m:e>
                    </m:d>
                    <m:r>
                      <a:rPr lang="pl-PL" i="1">
                        <a:latin typeface="Cambria Math" panose="02040503050406030204" pitchFamily="18" charset="0"/>
                      </a:rPr>
                      <m:t>=</m:t>
                    </m:r>
                    <m:f>
                      <m:fPr>
                        <m:ctrlPr>
                          <a:rPr lang="pl-PL" i="1">
                            <a:latin typeface="Cambria Math" panose="02040503050406030204" pitchFamily="18" charset="0"/>
                          </a:rPr>
                        </m:ctrlPr>
                      </m:fPr>
                      <m:num>
                        <m:r>
                          <m:rPr>
                            <m:sty m:val="p"/>
                          </m:rPr>
                          <a:rPr lang="pl-PL">
                            <a:latin typeface="Cambria Math" panose="02040503050406030204" pitchFamily="18" charset="0"/>
                          </a:rPr>
                          <m:t>Δ</m:t>
                        </m:r>
                        <m:r>
                          <a:rPr lang="pl-PL" i="1">
                            <a:latin typeface="Cambria Math" panose="02040503050406030204" pitchFamily="18" charset="0"/>
                          </a:rPr>
                          <m:t>𝑚</m:t>
                        </m:r>
                      </m:num>
                      <m:den>
                        <m:sSub>
                          <m:sSubPr>
                            <m:ctrlPr>
                              <a:rPr lang="pl-PL" i="1">
                                <a:latin typeface="Cambria Math" panose="02040503050406030204" pitchFamily="18" charset="0"/>
                              </a:rPr>
                            </m:ctrlPr>
                          </m:sSubPr>
                          <m:e>
                            <m:r>
                              <a:rPr lang="pl-PL" i="1">
                                <a:latin typeface="Cambria Math" panose="02040503050406030204" pitchFamily="18" charset="0"/>
                              </a:rPr>
                              <m:t>𝑛</m:t>
                            </m:r>
                          </m:e>
                          <m:sub>
                            <m:r>
                              <a:rPr lang="pl-PL" i="1">
                                <a:latin typeface="Cambria Math" panose="02040503050406030204" pitchFamily="18" charset="0"/>
                              </a:rPr>
                              <m:t>0</m:t>
                            </m:r>
                          </m:sub>
                        </m:sSub>
                        <m:r>
                          <m:rPr>
                            <m:sty m:val="p"/>
                          </m:rPr>
                          <a:rPr lang="pl-PL">
                            <a:latin typeface="Cambria Math" panose="02040503050406030204" pitchFamily="18" charset="0"/>
                          </a:rPr>
                          <m:t>Δ</m:t>
                        </m:r>
                        <m:r>
                          <a:rPr lang="pl-PL" i="1">
                            <a:latin typeface="Cambria Math" panose="02040503050406030204" pitchFamily="18" charset="0"/>
                          </a:rPr>
                          <m:t>𝑡</m:t>
                        </m:r>
                      </m:den>
                    </m:f>
                  </m:oMath>
                </a14:m>
                <a:r>
                  <a:rPr lang="pl-PL" dirty="0" smtClean="0"/>
                  <a:t> , gdzie:</a:t>
                </a:r>
              </a:p>
              <a:p>
                <a14:m>
                  <m:oMath xmlns:m="http://schemas.openxmlformats.org/officeDocument/2006/math">
                    <m:r>
                      <m:rPr>
                        <m:sty m:val="p"/>
                      </m:rPr>
                      <a:rPr lang="pl-PL" smtClean="0">
                        <a:latin typeface="Cambria Math" panose="02040503050406030204" pitchFamily="18" charset="0"/>
                      </a:rPr>
                      <m:t>Δ</m:t>
                    </m:r>
                    <m:r>
                      <a:rPr lang="pl-PL" i="1">
                        <a:latin typeface="Cambria Math" panose="02040503050406030204" pitchFamily="18" charset="0"/>
                      </a:rPr>
                      <m:t>𝑚</m:t>
                    </m:r>
                  </m:oMath>
                </a14:m>
                <a:r>
                  <a:rPr lang="pl-PL" dirty="0"/>
                  <a:t> - liczba elementów uszkodzonych w czasie </a:t>
                </a:r>
                <a14:m>
                  <m:oMath xmlns:m="http://schemas.openxmlformats.org/officeDocument/2006/math">
                    <m:r>
                      <a:rPr lang="pl-PL" i="1">
                        <a:latin typeface="Cambria Math" panose="02040503050406030204" pitchFamily="18" charset="0"/>
                      </a:rPr>
                      <m:t>(</m:t>
                    </m:r>
                    <m:r>
                      <a:rPr lang="pl-PL" i="1">
                        <a:latin typeface="Cambria Math" panose="02040503050406030204" pitchFamily="18" charset="0"/>
                      </a:rPr>
                      <m:t>𝑡</m:t>
                    </m:r>
                    <m:r>
                      <a:rPr lang="pl-PL" i="1">
                        <a:latin typeface="Cambria Math" panose="02040503050406030204" pitchFamily="18" charset="0"/>
                      </a:rPr>
                      <m:t>−</m:t>
                    </m:r>
                    <m:f>
                      <m:fPr>
                        <m:ctrlPr>
                          <a:rPr lang="pl-PL" i="1">
                            <a:latin typeface="Cambria Math" panose="02040503050406030204" pitchFamily="18" charset="0"/>
                          </a:rPr>
                        </m:ctrlPr>
                      </m:fPr>
                      <m:num>
                        <m:r>
                          <m:rPr>
                            <m:sty m:val="p"/>
                          </m:rPr>
                          <a:rPr lang="pl-PL">
                            <a:latin typeface="Cambria Math" panose="02040503050406030204" pitchFamily="18" charset="0"/>
                          </a:rPr>
                          <m:t>Δ</m:t>
                        </m:r>
                        <m:r>
                          <a:rPr lang="pl-PL" i="1">
                            <a:latin typeface="Cambria Math" panose="02040503050406030204" pitchFamily="18" charset="0"/>
                          </a:rPr>
                          <m:t>𝑡</m:t>
                        </m:r>
                      </m:num>
                      <m:den>
                        <m:r>
                          <a:rPr lang="pl-PL" i="1">
                            <a:latin typeface="Cambria Math" panose="02040503050406030204" pitchFamily="18" charset="0"/>
                          </a:rPr>
                          <m:t>2</m:t>
                        </m:r>
                      </m:den>
                    </m:f>
                    <m:r>
                      <a:rPr lang="pl-PL" i="1">
                        <a:latin typeface="Cambria Math" panose="02040503050406030204" pitchFamily="18" charset="0"/>
                      </a:rPr>
                      <m:t>;</m:t>
                    </m:r>
                    <m:r>
                      <a:rPr lang="pl-PL" i="1">
                        <a:latin typeface="Cambria Math" panose="02040503050406030204" pitchFamily="18" charset="0"/>
                      </a:rPr>
                      <m:t>𝑡</m:t>
                    </m:r>
                    <m:r>
                      <a:rPr lang="pl-PL" i="1">
                        <a:latin typeface="Cambria Math" panose="02040503050406030204" pitchFamily="18" charset="0"/>
                      </a:rPr>
                      <m:t>+</m:t>
                    </m:r>
                    <m:f>
                      <m:fPr>
                        <m:ctrlPr>
                          <a:rPr lang="pl-PL" i="1">
                            <a:latin typeface="Cambria Math" panose="02040503050406030204" pitchFamily="18" charset="0"/>
                          </a:rPr>
                        </m:ctrlPr>
                      </m:fPr>
                      <m:num>
                        <m:r>
                          <m:rPr>
                            <m:sty m:val="p"/>
                          </m:rPr>
                          <a:rPr lang="pl-PL">
                            <a:latin typeface="Cambria Math" panose="02040503050406030204" pitchFamily="18" charset="0"/>
                          </a:rPr>
                          <m:t>Δ</m:t>
                        </m:r>
                        <m:r>
                          <a:rPr lang="pl-PL" i="1">
                            <a:latin typeface="Cambria Math" panose="02040503050406030204" pitchFamily="18" charset="0"/>
                          </a:rPr>
                          <m:t>𝑡</m:t>
                        </m:r>
                      </m:num>
                      <m:den>
                        <m:r>
                          <a:rPr lang="pl-PL" i="1">
                            <a:latin typeface="Cambria Math" panose="02040503050406030204" pitchFamily="18" charset="0"/>
                          </a:rPr>
                          <m:t>2</m:t>
                        </m:r>
                      </m:den>
                    </m:f>
                    <m:r>
                      <a:rPr lang="pl-PL" i="1">
                        <a:latin typeface="Cambria Math" panose="02040503050406030204" pitchFamily="18" charset="0"/>
                      </a:rPr>
                      <m:t>)</m:t>
                    </m:r>
                  </m:oMath>
                </a14:m>
                <a:endParaRPr lang="pl-PL" dirty="0"/>
              </a:p>
              <a:p>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𝑛</m:t>
                        </m:r>
                      </m:e>
                      <m:sub>
                        <m:r>
                          <a:rPr lang="pl-PL" i="1">
                            <a:latin typeface="Cambria Math" panose="02040503050406030204" pitchFamily="18" charset="0"/>
                          </a:rPr>
                          <m:t>0</m:t>
                        </m:r>
                      </m:sub>
                    </m:sSub>
                  </m:oMath>
                </a14:m>
                <a:r>
                  <a:rPr lang="pl-PL" dirty="0"/>
                  <a:t> – początkowa liczba badanych elementów</a:t>
                </a:r>
              </a:p>
              <a:p>
                <a14:m>
                  <m:oMath xmlns:m="http://schemas.openxmlformats.org/officeDocument/2006/math">
                    <m:r>
                      <m:rPr>
                        <m:sty m:val="p"/>
                      </m:rPr>
                      <a:rPr lang="pl-PL">
                        <a:latin typeface="Cambria Math" panose="02040503050406030204" pitchFamily="18" charset="0"/>
                      </a:rPr>
                      <m:t>Δ</m:t>
                    </m:r>
                    <m:r>
                      <a:rPr lang="pl-PL" i="1">
                        <a:latin typeface="Cambria Math" panose="02040503050406030204" pitchFamily="18" charset="0"/>
                      </a:rPr>
                      <m:t>𝑡</m:t>
                    </m:r>
                  </m:oMath>
                </a14:m>
                <a:r>
                  <a:rPr lang="pl-PL" dirty="0"/>
                  <a:t> – przedział czasu</a:t>
                </a:r>
              </a:p>
              <a:p>
                <a:endParaRPr lang="pl-PL" dirty="0"/>
              </a:p>
            </p:txBody>
          </p:sp>
        </mc:Choice>
        <mc:Fallback>
          <p:sp>
            <p:nvSpPr>
              <p:cNvPr id="3" name="Symbol zastępczy zawartości 2"/>
              <p:cNvSpPr>
                <a:spLocks noGrp="1" noRot="1" noChangeAspect="1" noMove="1" noResize="1" noEditPoints="1" noAdjustHandles="1" noChangeArrowheads="1" noChangeShapeType="1" noTextEdit="1"/>
              </p:cNvSpPr>
              <p:nvPr>
                <p:ph idx="1"/>
              </p:nvPr>
            </p:nvSpPr>
            <p:spPr>
              <a:blipFill rotWithShape="1">
                <a:blip r:embed="rId2" cstate="print"/>
                <a:stretch>
                  <a:fillRect l="-623" t="-1594"/>
                </a:stretch>
              </a:blipFill>
            </p:spPr>
            <p:txBody>
              <a:bodyPr/>
              <a:lstStyle/>
              <a:p>
                <a:r>
                  <a:rPr lang="pl-PL">
                    <a:noFill/>
                  </a:rPr>
                  <a:t> </a:t>
                </a:r>
              </a:p>
            </p:txBody>
          </p:sp>
        </mc:Fallback>
      </mc:AlternateContent>
    </p:spTree>
    <p:extLst>
      <p:ext uri="{BB962C8B-B14F-4D97-AF65-F5344CB8AC3E}">
        <p14:creationId xmlns:p14="http://schemas.microsoft.com/office/powerpoint/2010/main" xmlns="" val="1765810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Bezpieczeństwo</a:t>
            </a:r>
            <a:endParaRPr lang="pl-PL" dirty="0"/>
          </a:p>
        </p:txBody>
      </p:sp>
      <p:sp>
        <p:nvSpPr>
          <p:cNvPr id="3" name="Content Placeholder 2"/>
          <p:cNvSpPr>
            <a:spLocks noGrp="1"/>
          </p:cNvSpPr>
          <p:nvPr>
            <p:ph idx="1"/>
          </p:nvPr>
        </p:nvSpPr>
        <p:spPr/>
        <p:txBody>
          <a:bodyPr/>
          <a:lstStyle/>
          <a:p>
            <a:r>
              <a:rPr lang="pl-PL" dirty="0" smtClean="0"/>
              <a:t>Zapewnienie bezpieczeństwa oraz stworzenie warunków do tworzenia wymaganego przepisami prawnymi poziomu bezpieczeństwa pracy i ochrony zdrowia jest zadaniem wszystkich stron uczestniczących w procesie pracy (art. 207, 211, 212, 215 i 217 Kodeksu pracy ). </a:t>
            </a:r>
          </a:p>
          <a:p>
            <a:r>
              <a:rPr lang="pl-PL" dirty="0" smtClean="0"/>
              <a:t>Zapewnienie bezpieczeństwa realizowane jest poprzez przestrzeganie minimalnych wymagań dotyczących użytkowania i obsługiwania maszyn </a:t>
            </a:r>
            <a:r>
              <a:rPr lang="pl-PL" dirty="0" err="1" smtClean="0"/>
              <a:t>wg</a:t>
            </a:r>
            <a:r>
              <a:rPr lang="pl-PL" dirty="0" smtClean="0"/>
              <a:t>. Wskazań producenta, podejmowania przez eksploatatorów dodatkowych technicznych środków bezpieczeństwa adekwatnie do warunków pracy maszyn.</a:t>
            </a:r>
          </a:p>
        </p:txBody>
      </p:sp>
    </p:spTree>
    <p:extLst>
      <p:ext uri="{BB962C8B-B14F-4D97-AF65-F5344CB8AC3E}">
        <p14:creationId xmlns:p14="http://schemas.microsoft.com/office/powerpoint/2010/main" xmlns="" val="1757895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Dyrektywa Maszynowa</a:t>
            </a:r>
            <a:endParaRPr lang="pl-PL" dirty="0"/>
          </a:p>
        </p:txBody>
      </p:sp>
      <p:sp>
        <p:nvSpPr>
          <p:cNvPr id="5" name="Content Placeholder 2"/>
          <p:cNvSpPr>
            <a:spLocks noGrp="1"/>
          </p:cNvSpPr>
          <p:nvPr>
            <p:ph idx="1"/>
          </p:nvPr>
        </p:nvSpPr>
        <p:spPr/>
        <p:txBody>
          <a:bodyPr/>
          <a:lstStyle/>
          <a:p>
            <a:r>
              <a:rPr lang="pl-PL" dirty="0" smtClean="0"/>
              <a:t>Najważniejszym dokumentem w kwestii bezpieczeństwa maszyn jest </a:t>
            </a:r>
            <a:r>
              <a:rPr lang="pl-PL" b="1" dirty="0" smtClean="0"/>
              <a:t>Dyrektywa Maszynowa </a:t>
            </a:r>
            <a:r>
              <a:rPr lang="pl-PL" dirty="0" smtClean="0"/>
              <a:t>2006/42/WE.</a:t>
            </a:r>
          </a:p>
          <a:p>
            <a:r>
              <a:rPr lang="pl-PL" dirty="0" smtClean="0"/>
              <a:t>Opisuje ona wymagania bezpieczeństwa, których spełnienie musi zapewnić projektant.</a:t>
            </a:r>
          </a:p>
          <a:p>
            <a:r>
              <a:rPr lang="pl-PL" dirty="0" smtClean="0"/>
              <a:t>Zasady  bezpieczeństwa są opisane ogólnikowo.</a:t>
            </a:r>
          </a:p>
          <a:p>
            <a:r>
              <a:rPr lang="pl-PL" dirty="0" smtClean="0"/>
              <a:t>Spełnienie wymagań jest podstawą do wypuszczenie produktu w obieg.</a:t>
            </a:r>
          </a:p>
          <a:p>
            <a:r>
              <a:rPr lang="pl-PL" dirty="0" smtClean="0"/>
              <a:t>Producent jest zobowiązany do zapewnienia zgodności z dyrektywą swojego produktu.</a:t>
            </a:r>
          </a:p>
        </p:txBody>
      </p:sp>
    </p:spTree>
    <p:extLst>
      <p:ext uri="{BB962C8B-B14F-4D97-AF65-F5344CB8AC3E}">
        <p14:creationId xmlns:p14="http://schemas.microsoft.com/office/powerpoint/2010/main" xmlns="" val="3598682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Normy zharmonizowane</a:t>
            </a:r>
            <a:endParaRPr lang="pl-PL" dirty="0"/>
          </a:p>
        </p:txBody>
      </p:sp>
      <p:sp>
        <p:nvSpPr>
          <p:cNvPr id="3" name="Symbol zastępczy zawartości 2"/>
          <p:cNvSpPr>
            <a:spLocks noGrp="1"/>
          </p:cNvSpPr>
          <p:nvPr>
            <p:ph idx="1"/>
          </p:nvPr>
        </p:nvSpPr>
        <p:spPr/>
        <p:txBody>
          <a:bodyPr>
            <a:normAutofit lnSpcReduction="10000"/>
          </a:bodyPr>
          <a:lstStyle/>
          <a:p>
            <a:r>
              <a:rPr lang="pl-PL" dirty="0" smtClean="0"/>
              <a:t>W celu zapewnienia zgodności produktu z przepisami dyrektywy maszynowej stosuje się normy zharmonizowane.</a:t>
            </a:r>
          </a:p>
          <a:p>
            <a:r>
              <a:rPr lang="pl-PL" dirty="0" smtClean="0"/>
              <a:t>Są to dokumenty zawierające powszechne i stałego użytku sposoby postępowania lub cechy charakterystyczne produktu, procesu.</a:t>
            </a:r>
          </a:p>
          <a:p>
            <a:r>
              <a:rPr lang="pl-PL" dirty="0" smtClean="0"/>
              <a:t>Stosowanie norm jest </a:t>
            </a:r>
            <a:r>
              <a:rPr lang="pl-PL" b="1" dirty="0" smtClean="0"/>
              <a:t>nieobligatoryjne.</a:t>
            </a:r>
          </a:p>
          <a:p>
            <a:r>
              <a:rPr lang="pl-PL" dirty="0" smtClean="0"/>
              <a:t>Normy związane z obliczaniem bezpieczeństwa maszyn:</a:t>
            </a:r>
          </a:p>
          <a:p>
            <a:pPr>
              <a:buFontTx/>
              <a:buChar char="-"/>
            </a:pPr>
            <a:r>
              <a:rPr lang="pl-PL" dirty="0" smtClean="0"/>
              <a:t>PN-EN 62061</a:t>
            </a:r>
          </a:p>
          <a:p>
            <a:pPr>
              <a:buFontTx/>
              <a:buChar char="-"/>
            </a:pPr>
            <a:r>
              <a:rPr lang="pl-PL" dirty="0" smtClean="0"/>
              <a:t>PN-EN 61508-1</a:t>
            </a:r>
          </a:p>
          <a:p>
            <a:pPr>
              <a:buFontTx/>
              <a:buChar char="-"/>
            </a:pPr>
            <a:r>
              <a:rPr lang="pl-PL" dirty="0" smtClean="0"/>
              <a:t>PN-ISO 13849</a:t>
            </a:r>
          </a:p>
          <a:p>
            <a:pPr>
              <a:buFontTx/>
              <a:buChar char="-"/>
            </a:pPr>
            <a:r>
              <a:rPr lang="pl-PL" dirty="0" smtClean="0"/>
              <a:t>EN 1050 </a:t>
            </a:r>
          </a:p>
          <a:p>
            <a:pPr>
              <a:buNone/>
            </a:pPr>
            <a:endParaRPr lang="pl-PL" dirty="0"/>
          </a:p>
        </p:txBody>
      </p:sp>
    </p:spTree>
    <p:extLst>
      <p:ext uri="{BB962C8B-B14F-4D97-AF65-F5344CB8AC3E}">
        <p14:creationId xmlns:p14="http://schemas.microsoft.com/office/powerpoint/2010/main" xmlns="" val="2105137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Wskaźnik zagrożenia PL</a:t>
            </a:r>
            <a:endParaRPr lang="pl-PL" dirty="0"/>
          </a:p>
        </p:txBody>
      </p:sp>
      <p:graphicFrame>
        <p:nvGraphicFramePr>
          <p:cNvPr id="4" name="Symbol zastępczy zawartości 3"/>
          <p:cNvGraphicFramePr>
            <a:graphicFrameLocks noGrp="1"/>
          </p:cNvGraphicFramePr>
          <p:nvPr>
            <p:ph idx="1"/>
          </p:nvPr>
        </p:nvGraphicFramePr>
        <p:xfrm>
          <a:off x="1203325" y="2011363"/>
          <a:ext cx="9783764" cy="3667760"/>
        </p:xfrm>
        <a:graphic>
          <a:graphicData uri="http://schemas.openxmlformats.org/drawingml/2006/table">
            <a:tbl>
              <a:tblPr firstRow="1" bandRow="1">
                <a:tableStyleId>{D7AC3CCA-C797-4891-BE02-D94E43425B78}</a:tableStyleId>
              </a:tblPr>
              <a:tblGrid>
                <a:gridCol w="2445941"/>
                <a:gridCol w="2445941"/>
                <a:gridCol w="2445941"/>
                <a:gridCol w="2445941"/>
              </a:tblGrid>
              <a:tr h="370840">
                <a:tc>
                  <a:txBody>
                    <a:bodyPr/>
                    <a:lstStyle/>
                    <a:p>
                      <a:pPr algn="ctr">
                        <a:lnSpc>
                          <a:spcPct val="115000"/>
                        </a:lnSpc>
                        <a:spcAft>
                          <a:spcPts val="0"/>
                        </a:spcAft>
                      </a:pPr>
                      <a:r>
                        <a:rPr lang="pl-PL" sz="2000" dirty="0"/>
                        <a:t>Możliwe obrażenia</a:t>
                      </a:r>
                      <a:endParaRPr lang="pl-PL" sz="2400" dirty="0">
                        <a:latin typeface="Calibri"/>
                        <a:ea typeface="Calibri"/>
                        <a:cs typeface="Times New Roman"/>
                      </a:endParaRPr>
                    </a:p>
                  </a:txBody>
                  <a:tcPr marL="68580" marR="68580" marT="0" marB="0"/>
                </a:tc>
                <a:tc>
                  <a:txBody>
                    <a:bodyPr/>
                    <a:lstStyle/>
                    <a:p>
                      <a:pPr algn="ctr">
                        <a:lnSpc>
                          <a:spcPct val="115000"/>
                        </a:lnSpc>
                        <a:spcAft>
                          <a:spcPts val="0"/>
                        </a:spcAft>
                      </a:pPr>
                      <a:r>
                        <a:rPr lang="pl-PL" sz="2000"/>
                        <a:t>Narażenie na zagrożenie</a:t>
                      </a:r>
                      <a:endParaRPr lang="pl-PL" sz="2400">
                        <a:latin typeface="Calibri"/>
                        <a:ea typeface="Calibri"/>
                        <a:cs typeface="Times New Roman"/>
                      </a:endParaRPr>
                    </a:p>
                  </a:txBody>
                  <a:tcPr marL="68580" marR="68580" marT="0" marB="0"/>
                </a:tc>
                <a:tc>
                  <a:txBody>
                    <a:bodyPr/>
                    <a:lstStyle/>
                    <a:p>
                      <a:pPr algn="ctr">
                        <a:lnSpc>
                          <a:spcPct val="115000"/>
                        </a:lnSpc>
                        <a:spcAft>
                          <a:spcPts val="0"/>
                        </a:spcAft>
                      </a:pPr>
                      <a:r>
                        <a:rPr lang="pl-PL" sz="2000"/>
                        <a:t>Uniknięcie zagrożenia</a:t>
                      </a:r>
                      <a:endParaRPr lang="pl-PL" sz="2400">
                        <a:latin typeface="Calibri"/>
                        <a:ea typeface="Calibri"/>
                        <a:cs typeface="Times New Roman"/>
                      </a:endParaRPr>
                    </a:p>
                  </a:txBody>
                  <a:tcPr marL="68580" marR="68580" marT="0" marB="0"/>
                </a:tc>
                <a:tc>
                  <a:txBody>
                    <a:bodyPr/>
                    <a:lstStyle/>
                    <a:p>
                      <a:pPr algn="ctr">
                        <a:lnSpc>
                          <a:spcPct val="115000"/>
                        </a:lnSpc>
                        <a:spcAft>
                          <a:spcPts val="0"/>
                        </a:spcAft>
                      </a:pPr>
                      <a:r>
                        <a:rPr lang="pl-PL" sz="2000"/>
                        <a:t>Poziom zapewnienia bezpieczeństwa PL</a:t>
                      </a:r>
                      <a:endParaRPr lang="pl-PL" sz="2400">
                        <a:latin typeface="Calibri"/>
                        <a:ea typeface="Calibri"/>
                        <a:cs typeface="Times New Roman"/>
                      </a:endParaRPr>
                    </a:p>
                  </a:txBody>
                  <a:tcPr marL="68580" marR="68580" marT="0" marB="0"/>
                </a:tc>
              </a:tr>
              <a:tr h="370840">
                <a:tc rowSpan="4">
                  <a:txBody>
                    <a:bodyPr/>
                    <a:lstStyle/>
                    <a:p>
                      <a:pPr algn="ctr">
                        <a:lnSpc>
                          <a:spcPct val="115000"/>
                        </a:lnSpc>
                        <a:spcAft>
                          <a:spcPts val="0"/>
                        </a:spcAft>
                      </a:pPr>
                      <a:endParaRPr lang="pl-PL" sz="2000" dirty="0"/>
                    </a:p>
                    <a:p>
                      <a:pPr algn="ctr">
                        <a:lnSpc>
                          <a:spcPct val="115000"/>
                        </a:lnSpc>
                        <a:spcAft>
                          <a:spcPts val="0"/>
                        </a:spcAft>
                      </a:pPr>
                      <a:r>
                        <a:rPr lang="pl-PL" sz="2000" dirty="0"/>
                        <a:t>Odwracalne</a:t>
                      </a:r>
                      <a:endParaRPr lang="pl-PL" sz="2400" dirty="0">
                        <a:latin typeface="Calibri"/>
                        <a:ea typeface="Calibri"/>
                        <a:cs typeface="Times New Roman"/>
                      </a:endParaRPr>
                    </a:p>
                  </a:txBody>
                  <a:tcPr marL="68580" marR="68580" marT="0" marB="0"/>
                </a:tc>
                <a:tc rowSpan="2">
                  <a:txBody>
                    <a:bodyPr/>
                    <a:lstStyle/>
                    <a:p>
                      <a:pPr algn="ctr">
                        <a:lnSpc>
                          <a:spcPct val="115000"/>
                        </a:lnSpc>
                        <a:spcAft>
                          <a:spcPts val="0"/>
                        </a:spcAft>
                      </a:pPr>
                      <a:r>
                        <a:rPr lang="pl-PL" sz="2000"/>
                        <a:t>Rzadko</a:t>
                      </a:r>
                      <a:endParaRPr lang="pl-PL" sz="2400">
                        <a:latin typeface="Calibri"/>
                        <a:ea typeface="Calibri"/>
                        <a:cs typeface="Times New Roman"/>
                      </a:endParaRPr>
                    </a:p>
                  </a:txBody>
                  <a:tcPr marL="68580" marR="68580" marT="0" marB="0"/>
                </a:tc>
                <a:tc>
                  <a:txBody>
                    <a:bodyPr/>
                    <a:lstStyle/>
                    <a:p>
                      <a:pPr algn="ctr">
                        <a:lnSpc>
                          <a:spcPct val="115000"/>
                        </a:lnSpc>
                        <a:spcAft>
                          <a:spcPts val="0"/>
                        </a:spcAft>
                      </a:pPr>
                      <a:r>
                        <a:rPr lang="pl-PL" sz="2000"/>
                        <a:t>Możliwe</a:t>
                      </a:r>
                      <a:endParaRPr lang="pl-PL" sz="2400">
                        <a:latin typeface="Calibri"/>
                        <a:ea typeface="Calibri"/>
                        <a:cs typeface="Times New Roman"/>
                      </a:endParaRPr>
                    </a:p>
                  </a:txBody>
                  <a:tcPr marL="68580" marR="68580" marT="0" marB="0"/>
                </a:tc>
                <a:tc>
                  <a:txBody>
                    <a:bodyPr/>
                    <a:lstStyle/>
                    <a:p>
                      <a:pPr algn="ctr">
                        <a:lnSpc>
                          <a:spcPct val="115000"/>
                        </a:lnSpc>
                        <a:spcAft>
                          <a:spcPts val="0"/>
                        </a:spcAft>
                      </a:pPr>
                      <a:r>
                        <a:rPr lang="pl-PL" sz="2000"/>
                        <a:t>a</a:t>
                      </a:r>
                      <a:endParaRPr lang="pl-PL" sz="2400">
                        <a:latin typeface="Calibri"/>
                        <a:ea typeface="Calibri"/>
                        <a:cs typeface="Times New Roman"/>
                      </a:endParaRPr>
                    </a:p>
                  </a:txBody>
                  <a:tcPr marL="68580" marR="68580" marT="0" marB="0"/>
                </a:tc>
              </a:tr>
              <a:tr h="370840">
                <a:tc vMerge="1">
                  <a:txBody>
                    <a:bodyPr/>
                    <a:lstStyle/>
                    <a:p>
                      <a:endParaRPr lang="pl-PL"/>
                    </a:p>
                  </a:txBody>
                  <a:tcPr/>
                </a:tc>
                <a:tc vMerge="1">
                  <a:txBody>
                    <a:bodyPr/>
                    <a:lstStyle/>
                    <a:p>
                      <a:endParaRPr lang="pl-PL"/>
                    </a:p>
                  </a:txBody>
                  <a:tcPr/>
                </a:tc>
                <a:tc>
                  <a:txBody>
                    <a:bodyPr/>
                    <a:lstStyle/>
                    <a:p>
                      <a:pPr algn="ctr">
                        <a:lnSpc>
                          <a:spcPct val="115000"/>
                        </a:lnSpc>
                        <a:spcAft>
                          <a:spcPts val="0"/>
                        </a:spcAft>
                      </a:pPr>
                      <a:r>
                        <a:rPr lang="pl-PL" sz="2000"/>
                        <a:t>Niemożliwe</a:t>
                      </a:r>
                      <a:endParaRPr lang="pl-PL" sz="2400">
                        <a:latin typeface="Calibri"/>
                        <a:ea typeface="Calibri"/>
                        <a:cs typeface="Times New Roman"/>
                      </a:endParaRPr>
                    </a:p>
                  </a:txBody>
                  <a:tcPr marL="68580" marR="68580" marT="0" marB="0"/>
                </a:tc>
                <a:tc rowSpan="2">
                  <a:txBody>
                    <a:bodyPr/>
                    <a:lstStyle/>
                    <a:p>
                      <a:pPr algn="ctr">
                        <a:lnSpc>
                          <a:spcPct val="115000"/>
                        </a:lnSpc>
                        <a:spcAft>
                          <a:spcPts val="0"/>
                        </a:spcAft>
                      </a:pPr>
                      <a:r>
                        <a:rPr lang="pl-PL" sz="2000"/>
                        <a:t>b</a:t>
                      </a:r>
                      <a:endParaRPr lang="pl-PL" sz="2400">
                        <a:latin typeface="Calibri"/>
                        <a:ea typeface="Calibri"/>
                        <a:cs typeface="Times New Roman"/>
                      </a:endParaRPr>
                    </a:p>
                  </a:txBody>
                  <a:tcPr marL="68580" marR="68580" marT="0" marB="0"/>
                </a:tc>
              </a:tr>
              <a:tr h="370840">
                <a:tc vMerge="1">
                  <a:txBody>
                    <a:bodyPr/>
                    <a:lstStyle/>
                    <a:p>
                      <a:endParaRPr lang="pl-PL"/>
                    </a:p>
                  </a:txBody>
                  <a:tcPr/>
                </a:tc>
                <a:tc rowSpan="2">
                  <a:txBody>
                    <a:bodyPr/>
                    <a:lstStyle/>
                    <a:p>
                      <a:pPr algn="ctr">
                        <a:lnSpc>
                          <a:spcPct val="115000"/>
                        </a:lnSpc>
                        <a:spcAft>
                          <a:spcPts val="0"/>
                        </a:spcAft>
                      </a:pPr>
                      <a:r>
                        <a:rPr lang="pl-PL" sz="2000"/>
                        <a:t>Często</a:t>
                      </a:r>
                      <a:endParaRPr lang="pl-PL" sz="2400">
                        <a:latin typeface="Calibri"/>
                        <a:ea typeface="Calibri"/>
                        <a:cs typeface="Times New Roman"/>
                      </a:endParaRPr>
                    </a:p>
                  </a:txBody>
                  <a:tcPr marL="68580" marR="68580" marT="0" marB="0"/>
                </a:tc>
                <a:tc>
                  <a:txBody>
                    <a:bodyPr/>
                    <a:lstStyle/>
                    <a:p>
                      <a:pPr algn="ctr">
                        <a:lnSpc>
                          <a:spcPct val="115000"/>
                        </a:lnSpc>
                        <a:spcAft>
                          <a:spcPts val="0"/>
                        </a:spcAft>
                      </a:pPr>
                      <a:r>
                        <a:rPr lang="pl-PL" sz="2000"/>
                        <a:t>Możliwe</a:t>
                      </a:r>
                      <a:endParaRPr lang="pl-PL" sz="2400">
                        <a:latin typeface="Calibri"/>
                        <a:ea typeface="Calibri"/>
                        <a:cs typeface="Times New Roman"/>
                      </a:endParaRPr>
                    </a:p>
                  </a:txBody>
                  <a:tcPr marL="68580" marR="68580" marT="0" marB="0"/>
                </a:tc>
                <a:tc vMerge="1">
                  <a:txBody>
                    <a:bodyPr/>
                    <a:lstStyle/>
                    <a:p>
                      <a:endParaRPr lang="pl-PL"/>
                    </a:p>
                  </a:txBody>
                  <a:tcPr/>
                </a:tc>
              </a:tr>
              <a:tr h="370840">
                <a:tc vMerge="1">
                  <a:txBody>
                    <a:bodyPr/>
                    <a:lstStyle/>
                    <a:p>
                      <a:endParaRPr lang="pl-PL"/>
                    </a:p>
                  </a:txBody>
                  <a:tcPr/>
                </a:tc>
                <a:tc vMerge="1">
                  <a:txBody>
                    <a:bodyPr/>
                    <a:lstStyle/>
                    <a:p>
                      <a:endParaRPr lang="pl-PL"/>
                    </a:p>
                  </a:txBody>
                  <a:tcPr/>
                </a:tc>
                <a:tc>
                  <a:txBody>
                    <a:bodyPr/>
                    <a:lstStyle/>
                    <a:p>
                      <a:pPr algn="ctr">
                        <a:lnSpc>
                          <a:spcPct val="115000"/>
                        </a:lnSpc>
                        <a:spcAft>
                          <a:spcPts val="0"/>
                        </a:spcAft>
                      </a:pPr>
                      <a:r>
                        <a:rPr lang="pl-PL" sz="2000"/>
                        <a:t>Niemożliwe</a:t>
                      </a:r>
                      <a:endParaRPr lang="pl-PL" sz="2400">
                        <a:latin typeface="Calibri"/>
                        <a:ea typeface="Calibri"/>
                        <a:cs typeface="Times New Roman"/>
                      </a:endParaRPr>
                    </a:p>
                  </a:txBody>
                  <a:tcPr marL="68580" marR="68580" marT="0" marB="0"/>
                </a:tc>
                <a:tc rowSpan="2">
                  <a:txBody>
                    <a:bodyPr/>
                    <a:lstStyle/>
                    <a:p>
                      <a:pPr algn="ctr">
                        <a:lnSpc>
                          <a:spcPct val="115000"/>
                        </a:lnSpc>
                        <a:spcAft>
                          <a:spcPts val="0"/>
                        </a:spcAft>
                      </a:pPr>
                      <a:r>
                        <a:rPr lang="pl-PL" sz="2000" dirty="0"/>
                        <a:t>c</a:t>
                      </a:r>
                      <a:endParaRPr lang="pl-PL" sz="2400" dirty="0">
                        <a:latin typeface="Calibri"/>
                        <a:ea typeface="Calibri"/>
                        <a:cs typeface="Times New Roman"/>
                      </a:endParaRPr>
                    </a:p>
                  </a:txBody>
                  <a:tcPr marL="68580" marR="68580" marT="0" marB="0"/>
                </a:tc>
              </a:tr>
              <a:tr h="370840">
                <a:tc rowSpan="4">
                  <a:txBody>
                    <a:bodyPr/>
                    <a:lstStyle/>
                    <a:p>
                      <a:pPr algn="ctr">
                        <a:lnSpc>
                          <a:spcPct val="115000"/>
                        </a:lnSpc>
                        <a:spcAft>
                          <a:spcPts val="0"/>
                        </a:spcAft>
                      </a:pPr>
                      <a:endParaRPr lang="pl-PL" sz="2000"/>
                    </a:p>
                    <a:p>
                      <a:pPr algn="ctr">
                        <a:lnSpc>
                          <a:spcPct val="115000"/>
                        </a:lnSpc>
                        <a:spcAft>
                          <a:spcPts val="0"/>
                        </a:spcAft>
                      </a:pPr>
                      <a:r>
                        <a:rPr lang="pl-PL" sz="2000"/>
                        <a:t>Nieodwracalne</a:t>
                      </a:r>
                      <a:endParaRPr lang="pl-PL" sz="2400">
                        <a:latin typeface="Calibri"/>
                        <a:ea typeface="Calibri"/>
                        <a:cs typeface="Times New Roman"/>
                      </a:endParaRPr>
                    </a:p>
                  </a:txBody>
                  <a:tcPr marL="68580" marR="68580" marT="0" marB="0"/>
                </a:tc>
                <a:tc rowSpan="2">
                  <a:txBody>
                    <a:bodyPr/>
                    <a:lstStyle/>
                    <a:p>
                      <a:pPr algn="ctr">
                        <a:lnSpc>
                          <a:spcPct val="115000"/>
                        </a:lnSpc>
                        <a:spcAft>
                          <a:spcPts val="0"/>
                        </a:spcAft>
                      </a:pPr>
                      <a:r>
                        <a:rPr lang="pl-PL" sz="2000"/>
                        <a:t>Rzadko</a:t>
                      </a:r>
                      <a:endParaRPr lang="pl-PL" sz="2400">
                        <a:latin typeface="Calibri"/>
                        <a:ea typeface="Calibri"/>
                        <a:cs typeface="Times New Roman"/>
                      </a:endParaRPr>
                    </a:p>
                  </a:txBody>
                  <a:tcPr marL="68580" marR="68580" marT="0" marB="0"/>
                </a:tc>
                <a:tc>
                  <a:txBody>
                    <a:bodyPr/>
                    <a:lstStyle/>
                    <a:p>
                      <a:pPr algn="ctr">
                        <a:lnSpc>
                          <a:spcPct val="115000"/>
                        </a:lnSpc>
                        <a:spcAft>
                          <a:spcPts val="0"/>
                        </a:spcAft>
                      </a:pPr>
                      <a:r>
                        <a:rPr lang="pl-PL" sz="2000"/>
                        <a:t>Możliwe</a:t>
                      </a:r>
                      <a:endParaRPr lang="pl-PL" sz="2400">
                        <a:latin typeface="Calibri"/>
                        <a:ea typeface="Calibri"/>
                        <a:cs typeface="Times New Roman"/>
                      </a:endParaRPr>
                    </a:p>
                  </a:txBody>
                  <a:tcPr marL="68580" marR="68580" marT="0" marB="0"/>
                </a:tc>
                <a:tc vMerge="1">
                  <a:txBody>
                    <a:bodyPr/>
                    <a:lstStyle/>
                    <a:p>
                      <a:endParaRPr lang="pl-PL"/>
                    </a:p>
                  </a:txBody>
                  <a:tcPr/>
                </a:tc>
              </a:tr>
              <a:tr h="370840">
                <a:tc vMerge="1">
                  <a:txBody>
                    <a:bodyPr/>
                    <a:lstStyle/>
                    <a:p>
                      <a:endParaRPr lang="pl-PL"/>
                    </a:p>
                  </a:txBody>
                  <a:tcPr/>
                </a:tc>
                <a:tc vMerge="1">
                  <a:txBody>
                    <a:bodyPr/>
                    <a:lstStyle/>
                    <a:p>
                      <a:endParaRPr lang="pl-PL"/>
                    </a:p>
                  </a:txBody>
                  <a:tcPr/>
                </a:tc>
                <a:tc>
                  <a:txBody>
                    <a:bodyPr/>
                    <a:lstStyle/>
                    <a:p>
                      <a:pPr algn="ctr">
                        <a:lnSpc>
                          <a:spcPct val="115000"/>
                        </a:lnSpc>
                        <a:spcAft>
                          <a:spcPts val="0"/>
                        </a:spcAft>
                      </a:pPr>
                      <a:r>
                        <a:rPr lang="pl-PL" sz="2000"/>
                        <a:t>Niemożliwe</a:t>
                      </a:r>
                      <a:endParaRPr lang="pl-PL" sz="2400">
                        <a:latin typeface="Calibri"/>
                        <a:ea typeface="Calibri"/>
                        <a:cs typeface="Times New Roman"/>
                      </a:endParaRPr>
                    </a:p>
                  </a:txBody>
                  <a:tcPr marL="68580" marR="68580" marT="0" marB="0"/>
                </a:tc>
                <a:tc rowSpan="2">
                  <a:txBody>
                    <a:bodyPr/>
                    <a:lstStyle/>
                    <a:p>
                      <a:pPr algn="ctr">
                        <a:lnSpc>
                          <a:spcPct val="115000"/>
                        </a:lnSpc>
                        <a:spcAft>
                          <a:spcPts val="0"/>
                        </a:spcAft>
                      </a:pPr>
                      <a:r>
                        <a:rPr lang="pl-PL" sz="2000"/>
                        <a:t>d</a:t>
                      </a:r>
                      <a:endParaRPr lang="pl-PL" sz="2400">
                        <a:latin typeface="Calibri"/>
                        <a:ea typeface="Calibri"/>
                        <a:cs typeface="Times New Roman"/>
                      </a:endParaRPr>
                    </a:p>
                  </a:txBody>
                  <a:tcPr marL="68580" marR="68580" marT="0" marB="0"/>
                </a:tc>
              </a:tr>
              <a:tr h="370840">
                <a:tc vMerge="1">
                  <a:txBody>
                    <a:bodyPr/>
                    <a:lstStyle/>
                    <a:p>
                      <a:endParaRPr lang="pl-PL"/>
                    </a:p>
                  </a:txBody>
                  <a:tcPr/>
                </a:tc>
                <a:tc rowSpan="2">
                  <a:txBody>
                    <a:bodyPr/>
                    <a:lstStyle/>
                    <a:p>
                      <a:pPr algn="ctr">
                        <a:lnSpc>
                          <a:spcPct val="115000"/>
                        </a:lnSpc>
                        <a:spcAft>
                          <a:spcPts val="0"/>
                        </a:spcAft>
                      </a:pPr>
                      <a:r>
                        <a:rPr lang="pl-PL" sz="2000"/>
                        <a:t>Często</a:t>
                      </a:r>
                      <a:endParaRPr lang="pl-PL" sz="2400">
                        <a:latin typeface="Calibri"/>
                        <a:ea typeface="Calibri"/>
                        <a:cs typeface="Times New Roman"/>
                      </a:endParaRPr>
                    </a:p>
                  </a:txBody>
                  <a:tcPr marL="68580" marR="68580" marT="0" marB="0"/>
                </a:tc>
                <a:tc>
                  <a:txBody>
                    <a:bodyPr/>
                    <a:lstStyle/>
                    <a:p>
                      <a:pPr algn="ctr">
                        <a:lnSpc>
                          <a:spcPct val="115000"/>
                        </a:lnSpc>
                        <a:spcAft>
                          <a:spcPts val="0"/>
                        </a:spcAft>
                      </a:pPr>
                      <a:r>
                        <a:rPr lang="pl-PL" sz="2000"/>
                        <a:t>Możliwe</a:t>
                      </a:r>
                      <a:endParaRPr lang="pl-PL" sz="2400">
                        <a:latin typeface="Calibri"/>
                        <a:ea typeface="Calibri"/>
                        <a:cs typeface="Times New Roman"/>
                      </a:endParaRPr>
                    </a:p>
                  </a:txBody>
                  <a:tcPr marL="68580" marR="68580" marT="0" marB="0"/>
                </a:tc>
                <a:tc vMerge="1">
                  <a:txBody>
                    <a:bodyPr/>
                    <a:lstStyle/>
                    <a:p>
                      <a:endParaRPr lang="pl-PL"/>
                    </a:p>
                  </a:txBody>
                  <a:tcPr/>
                </a:tc>
              </a:tr>
              <a:tr h="370840">
                <a:tc vMerge="1">
                  <a:txBody>
                    <a:bodyPr/>
                    <a:lstStyle/>
                    <a:p>
                      <a:endParaRPr lang="pl-PL"/>
                    </a:p>
                  </a:txBody>
                  <a:tcPr/>
                </a:tc>
                <a:tc vMerge="1">
                  <a:txBody>
                    <a:bodyPr/>
                    <a:lstStyle/>
                    <a:p>
                      <a:endParaRPr lang="pl-PL"/>
                    </a:p>
                  </a:txBody>
                  <a:tcPr/>
                </a:tc>
                <a:tc>
                  <a:txBody>
                    <a:bodyPr/>
                    <a:lstStyle/>
                    <a:p>
                      <a:pPr algn="ctr">
                        <a:lnSpc>
                          <a:spcPct val="115000"/>
                        </a:lnSpc>
                        <a:spcAft>
                          <a:spcPts val="0"/>
                        </a:spcAft>
                      </a:pPr>
                      <a:r>
                        <a:rPr lang="pl-PL" sz="2000"/>
                        <a:t>Niemożliwe</a:t>
                      </a:r>
                      <a:endParaRPr lang="pl-PL" sz="2400">
                        <a:latin typeface="Calibri"/>
                        <a:ea typeface="Calibri"/>
                        <a:cs typeface="Times New Roman"/>
                      </a:endParaRPr>
                    </a:p>
                  </a:txBody>
                  <a:tcPr marL="68580" marR="68580" marT="0" marB="0"/>
                </a:tc>
                <a:tc>
                  <a:txBody>
                    <a:bodyPr/>
                    <a:lstStyle/>
                    <a:p>
                      <a:pPr algn="ctr">
                        <a:lnSpc>
                          <a:spcPct val="115000"/>
                        </a:lnSpc>
                        <a:spcAft>
                          <a:spcPts val="0"/>
                        </a:spcAft>
                      </a:pPr>
                      <a:r>
                        <a:rPr lang="pl-PL" sz="2000" dirty="0"/>
                        <a:t>e</a:t>
                      </a:r>
                      <a:endParaRPr lang="pl-PL" sz="2400" dirty="0">
                        <a:latin typeface="Calibri"/>
                        <a:ea typeface="Calibri"/>
                        <a:cs typeface="Times New Roman"/>
                      </a:endParaRPr>
                    </a:p>
                  </a:txBody>
                  <a:tcPr marL="68580" marR="68580" marT="0" marB="0"/>
                </a:tc>
              </a:tr>
            </a:tbl>
          </a:graphicData>
        </a:graphic>
      </p:graphicFrame>
      <p:sp>
        <p:nvSpPr>
          <p:cNvPr id="5" name="Symbol zastępczy zawartości 2"/>
          <p:cNvSpPr txBox="1">
            <a:spLocks/>
          </p:cNvSpPr>
          <p:nvPr/>
        </p:nvSpPr>
        <p:spPr>
          <a:xfrm>
            <a:off x="419725" y="5726242"/>
            <a:ext cx="11032760" cy="899410"/>
          </a:xfrm>
          <a:prstGeom prst="rect">
            <a:avLst/>
          </a:prstGeom>
        </p:spPr>
        <p:txBody>
          <a:bodyPr vert="horz" lIns="91440" tIns="45720" rIns="91440" bIns="45720" rtlCol="0">
            <a:normAutofit/>
          </a:bodyPr>
          <a:lstStyle/>
          <a:p>
            <a:pPr marL="182880" lvl="0" indent="-182880">
              <a:lnSpc>
                <a:spcPct val="90000"/>
              </a:lnSpc>
              <a:spcBef>
                <a:spcPts val="1200"/>
              </a:spcBef>
              <a:spcAft>
                <a:spcPts val="200"/>
              </a:spcAft>
              <a:buClr>
                <a:schemeClr val="tx1"/>
              </a:buClr>
              <a:buFont typeface="Wingdings" pitchFamily="2" charset="2"/>
              <a:buChar char=""/>
            </a:pPr>
            <a:r>
              <a:rPr kumimoji="0" lang="pl-PL" sz="2200" b="0" i="0" u="none" strike="noStrike" kern="1200" cap="none" spc="0" normalizeH="0" baseline="0" noProof="0" dirty="0" smtClean="0">
                <a:ln>
                  <a:noFill/>
                </a:ln>
                <a:solidFill>
                  <a:schemeClr val="tx1"/>
                </a:solidFill>
                <a:effectLst/>
                <a:uLnTx/>
                <a:uFillTx/>
                <a:latin typeface="+mn-lt"/>
                <a:ea typeface="+mn-ea"/>
                <a:cs typeface="+mn-cs"/>
              </a:rPr>
              <a:t>Norma </a:t>
            </a:r>
            <a:r>
              <a:rPr lang="pl-PL" sz="2000" b="1" dirty="0" smtClean="0"/>
              <a:t>EN ISO 13849-1 </a:t>
            </a:r>
            <a:r>
              <a:rPr kumimoji="0" lang="pl-PL" sz="2200" b="0" i="0" u="none" strike="noStrike" kern="1200" cap="none" spc="0" normalizeH="0" noProof="0" dirty="0" smtClean="0">
                <a:ln>
                  <a:noFill/>
                </a:ln>
                <a:solidFill>
                  <a:schemeClr val="tx1"/>
                </a:solidFill>
                <a:effectLst/>
                <a:uLnTx/>
                <a:uFillTx/>
                <a:latin typeface="+mn-lt"/>
                <a:ea typeface="+mn-ea"/>
                <a:cs typeface="+mn-cs"/>
              </a:rPr>
              <a:t>podaje sposób obliczania poziomu bezpieczeństwa jako wskaźnik PL (Performance </a:t>
            </a:r>
            <a:r>
              <a:rPr kumimoji="0" lang="pl-PL" sz="2200" b="0" i="0" u="none" strike="noStrike" kern="1200" cap="none" spc="0" normalizeH="0" noProof="0" dirty="0" err="1" smtClean="0">
                <a:ln>
                  <a:noFill/>
                </a:ln>
                <a:solidFill>
                  <a:schemeClr val="tx1"/>
                </a:solidFill>
                <a:effectLst/>
                <a:uLnTx/>
                <a:uFillTx/>
                <a:latin typeface="+mn-lt"/>
                <a:ea typeface="+mn-ea"/>
                <a:cs typeface="+mn-cs"/>
              </a:rPr>
              <a:t>Level</a:t>
            </a:r>
            <a:r>
              <a:rPr kumimoji="0" lang="pl-PL" sz="2200" b="0" i="0" u="none" strike="noStrike" kern="1200" cap="none" spc="0" normalizeH="0" noProof="0" dirty="0" smtClean="0">
                <a:ln>
                  <a:noFill/>
                </a:ln>
                <a:solidFill>
                  <a:schemeClr val="tx1"/>
                </a:solidFill>
                <a:effectLst/>
                <a:uLnTx/>
                <a:uFillTx/>
                <a:latin typeface="+mn-lt"/>
                <a:ea typeface="+mn-ea"/>
                <a:cs typeface="+mn-cs"/>
              </a:rPr>
              <a:t>)</a:t>
            </a:r>
            <a:endParaRPr kumimoji="0" lang="pl-PL" sz="2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14012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Wskaźnik zagrożenia PL</a:t>
            </a:r>
            <a:endParaRPr lang="pl-PL" dirty="0"/>
          </a:p>
        </p:txBody>
      </p:sp>
      <p:sp>
        <p:nvSpPr>
          <p:cNvPr id="3" name="Symbol zastępczy zawartości 2"/>
          <p:cNvSpPr>
            <a:spLocks noGrp="1"/>
          </p:cNvSpPr>
          <p:nvPr>
            <p:ph idx="1"/>
          </p:nvPr>
        </p:nvSpPr>
        <p:spPr>
          <a:xfrm>
            <a:off x="419725" y="2011680"/>
            <a:ext cx="4182255" cy="4206240"/>
          </a:xfrm>
        </p:spPr>
        <p:txBody>
          <a:bodyPr/>
          <a:lstStyle/>
          <a:p>
            <a:r>
              <a:rPr lang="pl-PL" dirty="0" smtClean="0"/>
              <a:t>Do obliczenia PL systemu bezpieczeństwa należy znać parametry:</a:t>
            </a:r>
          </a:p>
          <a:p>
            <a:r>
              <a:rPr lang="pl-PL" dirty="0" smtClean="0"/>
              <a:t>DC – zdolność detekcji awarii systemu</a:t>
            </a:r>
          </a:p>
          <a:p>
            <a:r>
              <a:rPr lang="pl-PL" dirty="0" smtClean="0"/>
              <a:t>Kategorie struktury – dla 4 awaria elementu bezpieczeństwa nie wpływa na bezpieczeństwo</a:t>
            </a:r>
          </a:p>
          <a:p>
            <a:r>
              <a:rPr lang="pl-PL" dirty="0" smtClean="0"/>
              <a:t>MTTF – średni czas pomiędzy awariami</a:t>
            </a:r>
            <a:endParaRPr lang="pl-PL" dirty="0"/>
          </a:p>
        </p:txBody>
      </p:sp>
      <p:pic>
        <p:nvPicPr>
          <p:cNvPr id="4" name="Obraz 3"/>
          <p:cNvPicPr/>
          <p:nvPr/>
        </p:nvPicPr>
        <p:blipFill>
          <a:blip r:embed="rId2" cstate="print"/>
          <a:srcRect/>
          <a:stretch>
            <a:fillRect/>
          </a:stretch>
        </p:blipFill>
        <p:spPr bwMode="auto">
          <a:xfrm>
            <a:off x="4748764" y="1977383"/>
            <a:ext cx="7123446" cy="4700735"/>
          </a:xfrm>
          <a:prstGeom prst="rect">
            <a:avLst/>
          </a:prstGeom>
          <a:noFill/>
          <a:ln w="9525">
            <a:noFill/>
            <a:miter lim="800000"/>
            <a:headEnd/>
            <a:tailEnd/>
          </a:ln>
        </p:spPr>
      </p:pic>
    </p:spTree>
    <p:extLst>
      <p:ext uri="{BB962C8B-B14F-4D97-AF65-F5344CB8AC3E}">
        <p14:creationId xmlns:p14="http://schemas.microsoft.com/office/powerpoint/2010/main" xmlns="" val="693216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Wskaźnik zagrożenia SIL</a:t>
            </a:r>
            <a:endParaRPr lang="pl-PL" dirty="0"/>
          </a:p>
        </p:txBody>
      </p:sp>
      <p:graphicFrame>
        <p:nvGraphicFramePr>
          <p:cNvPr id="4" name="Symbol zastępczy zawartości 3"/>
          <p:cNvGraphicFramePr>
            <a:graphicFrameLocks noGrp="1"/>
          </p:cNvGraphicFramePr>
          <p:nvPr>
            <p:ph idx="1"/>
          </p:nvPr>
        </p:nvGraphicFramePr>
        <p:xfrm>
          <a:off x="6629764" y="2565998"/>
          <a:ext cx="4732780" cy="2950380"/>
        </p:xfrm>
        <a:graphic>
          <a:graphicData uri="http://schemas.openxmlformats.org/drawingml/2006/table">
            <a:tbl>
              <a:tblPr firstRow="1" bandRow="1">
                <a:tableStyleId>{073A0DAA-6AF3-43AB-8588-CEC1D06C72B9}</a:tableStyleId>
              </a:tblPr>
              <a:tblGrid>
                <a:gridCol w="2366390"/>
                <a:gridCol w="2366390"/>
              </a:tblGrid>
              <a:tr h="590076">
                <a:tc>
                  <a:txBody>
                    <a:bodyPr/>
                    <a:lstStyle/>
                    <a:p>
                      <a:pPr algn="l">
                        <a:lnSpc>
                          <a:spcPct val="115000"/>
                        </a:lnSpc>
                        <a:spcAft>
                          <a:spcPts val="0"/>
                        </a:spcAft>
                      </a:pPr>
                      <a:r>
                        <a:rPr lang="pl-PL" sz="2400" dirty="0">
                          <a:latin typeface="Calibri" pitchFamily="34" charset="0"/>
                          <a:ea typeface="Calibri"/>
                          <a:cs typeface="Times New Roman"/>
                        </a:rPr>
                        <a:t>Poziom SIL</a:t>
                      </a:r>
                    </a:p>
                  </a:txBody>
                  <a:tcPr marL="68580" marR="68580" marT="0" marB="0"/>
                </a:tc>
                <a:tc>
                  <a:txBody>
                    <a:bodyPr/>
                    <a:lstStyle/>
                    <a:p>
                      <a:pPr algn="l">
                        <a:lnSpc>
                          <a:spcPct val="115000"/>
                        </a:lnSpc>
                        <a:spcAft>
                          <a:spcPts val="0"/>
                        </a:spcAft>
                      </a:pPr>
                      <a:r>
                        <a:rPr lang="pl-PL" sz="2400" dirty="0">
                          <a:latin typeface="Calibri" pitchFamily="34" charset="0"/>
                          <a:ea typeface="Calibri"/>
                          <a:cs typeface="Times New Roman"/>
                        </a:rPr>
                        <a:t>Wartość </a:t>
                      </a:r>
                      <a:r>
                        <a:rPr lang="pl-PL" sz="2400" dirty="0" smtClean="0">
                          <a:latin typeface="Calibri" pitchFamily="34" charset="0"/>
                          <a:ea typeface="Calibri"/>
                          <a:cs typeface="Times New Roman"/>
                        </a:rPr>
                        <a:t>PFH</a:t>
                      </a:r>
                      <a:endParaRPr lang="pl-PL" sz="2400" dirty="0">
                        <a:latin typeface="Calibri" pitchFamily="34" charset="0"/>
                        <a:ea typeface="Calibri"/>
                        <a:cs typeface="Times New Roman"/>
                      </a:endParaRPr>
                    </a:p>
                  </a:txBody>
                  <a:tcPr marL="68580" marR="68580" marT="0" marB="0"/>
                </a:tc>
              </a:tr>
              <a:tr h="590076">
                <a:tc>
                  <a:txBody>
                    <a:bodyPr/>
                    <a:lstStyle/>
                    <a:p>
                      <a:pPr algn="l">
                        <a:lnSpc>
                          <a:spcPct val="115000"/>
                        </a:lnSpc>
                        <a:spcAft>
                          <a:spcPts val="0"/>
                        </a:spcAft>
                      </a:pPr>
                      <a:r>
                        <a:rPr lang="pl-PL" sz="2400">
                          <a:latin typeface="Calibri" pitchFamily="34" charset="0"/>
                          <a:ea typeface="Calibri"/>
                          <a:cs typeface="Times New Roman"/>
                        </a:rPr>
                        <a:t>4</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pl-PL" sz="2400" smtClean="0">
                          <a:latin typeface="Calibri" pitchFamily="34" charset="0"/>
                        </a:rPr>
                        <a:t>≥10</a:t>
                      </a:r>
                      <a:r>
                        <a:rPr lang="pl-PL" sz="2400" baseline="30000" smtClean="0">
                          <a:latin typeface="Calibri" pitchFamily="34" charset="0"/>
                        </a:rPr>
                        <a:t>-9</a:t>
                      </a:r>
                      <a:r>
                        <a:rPr lang="pl-PL" sz="2400" smtClean="0">
                          <a:latin typeface="Calibri" pitchFamily="34" charset="0"/>
                        </a:rPr>
                        <a:t>to &lt;10</a:t>
                      </a:r>
                      <a:r>
                        <a:rPr lang="pl-PL" sz="2400" baseline="30000" smtClean="0">
                          <a:latin typeface="Calibri" pitchFamily="34" charset="0"/>
                        </a:rPr>
                        <a:t>-8</a:t>
                      </a:r>
                      <a:endParaRPr lang="pl-PL" sz="2400" smtClean="0">
                        <a:latin typeface="Calibri" pitchFamily="34" charset="0"/>
                      </a:endParaRPr>
                    </a:p>
                  </a:txBody>
                  <a:tcPr marL="68580" marR="68580" marT="0" marB="0"/>
                </a:tc>
              </a:tr>
              <a:tr h="590076">
                <a:tc>
                  <a:txBody>
                    <a:bodyPr/>
                    <a:lstStyle/>
                    <a:p>
                      <a:pPr algn="l">
                        <a:lnSpc>
                          <a:spcPct val="115000"/>
                        </a:lnSpc>
                        <a:spcAft>
                          <a:spcPts val="0"/>
                        </a:spcAft>
                      </a:pPr>
                      <a:r>
                        <a:rPr lang="pl-PL" sz="2400">
                          <a:latin typeface="Calibri" pitchFamily="34" charset="0"/>
                          <a:ea typeface="Calibri"/>
                          <a:cs typeface="Times New Roman"/>
                        </a:rPr>
                        <a:t>3</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pl-PL" sz="2400" dirty="0" smtClean="0">
                          <a:latin typeface="Calibri" pitchFamily="34" charset="0"/>
                        </a:rPr>
                        <a:t>≥10</a:t>
                      </a:r>
                      <a:r>
                        <a:rPr lang="pl-PL" sz="2400" baseline="30000" dirty="0" smtClean="0">
                          <a:latin typeface="Calibri" pitchFamily="34" charset="0"/>
                        </a:rPr>
                        <a:t>-8</a:t>
                      </a:r>
                      <a:r>
                        <a:rPr lang="pl-PL" sz="2400" dirty="0" smtClean="0">
                          <a:latin typeface="Calibri" pitchFamily="34" charset="0"/>
                        </a:rPr>
                        <a:t>to &lt;10</a:t>
                      </a:r>
                      <a:r>
                        <a:rPr lang="pl-PL" sz="2400" baseline="30000" dirty="0" smtClean="0">
                          <a:latin typeface="Calibri" pitchFamily="34" charset="0"/>
                        </a:rPr>
                        <a:t>-7</a:t>
                      </a:r>
                      <a:endParaRPr lang="pl-PL" sz="2400" dirty="0" smtClean="0">
                        <a:latin typeface="Calibri" pitchFamily="34" charset="0"/>
                      </a:endParaRPr>
                    </a:p>
                  </a:txBody>
                  <a:tcPr marL="68580" marR="68580" marT="0" marB="0"/>
                </a:tc>
              </a:tr>
              <a:tr h="590076">
                <a:tc>
                  <a:txBody>
                    <a:bodyPr/>
                    <a:lstStyle/>
                    <a:p>
                      <a:pPr algn="l">
                        <a:lnSpc>
                          <a:spcPct val="115000"/>
                        </a:lnSpc>
                        <a:spcAft>
                          <a:spcPts val="0"/>
                        </a:spcAft>
                      </a:pPr>
                      <a:r>
                        <a:rPr lang="pl-PL" sz="2400" dirty="0">
                          <a:latin typeface="Calibri" pitchFamily="34" charset="0"/>
                          <a:ea typeface="Calibri"/>
                          <a:cs typeface="Times New Roman"/>
                        </a:rPr>
                        <a:t>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pl-PL" sz="2400" dirty="0" smtClean="0">
                          <a:latin typeface="Calibri" pitchFamily="34" charset="0"/>
                        </a:rPr>
                        <a:t>≥10</a:t>
                      </a:r>
                      <a:r>
                        <a:rPr lang="pl-PL" sz="2400" baseline="30000" dirty="0" smtClean="0">
                          <a:latin typeface="Calibri" pitchFamily="34" charset="0"/>
                        </a:rPr>
                        <a:t>-7</a:t>
                      </a:r>
                      <a:r>
                        <a:rPr lang="pl-PL" sz="2400" dirty="0" smtClean="0">
                          <a:latin typeface="Calibri" pitchFamily="34" charset="0"/>
                        </a:rPr>
                        <a:t>to &lt;10</a:t>
                      </a:r>
                      <a:r>
                        <a:rPr lang="pl-PL" sz="2400" baseline="30000" dirty="0" smtClean="0">
                          <a:latin typeface="Calibri" pitchFamily="34" charset="0"/>
                        </a:rPr>
                        <a:t>-6</a:t>
                      </a:r>
                      <a:endParaRPr lang="pl-PL" sz="2400" dirty="0" smtClean="0">
                        <a:latin typeface="Calibri" pitchFamily="34" charset="0"/>
                      </a:endParaRPr>
                    </a:p>
                  </a:txBody>
                  <a:tcPr marL="68580" marR="68580" marT="0" marB="0"/>
                </a:tc>
              </a:tr>
              <a:tr h="590076">
                <a:tc>
                  <a:txBody>
                    <a:bodyPr/>
                    <a:lstStyle/>
                    <a:p>
                      <a:pPr algn="l">
                        <a:lnSpc>
                          <a:spcPct val="115000"/>
                        </a:lnSpc>
                        <a:spcAft>
                          <a:spcPts val="0"/>
                        </a:spcAft>
                      </a:pPr>
                      <a:r>
                        <a:rPr lang="pl-PL" sz="2400">
                          <a:latin typeface="Calibri" pitchFamily="34" charset="0"/>
                          <a:ea typeface="Calibri"/>
                          <a:cs typeface="Times New Roman"/>
                        </a:rPr>
                        <a:t>1</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pl-PL" sz="2400" dirty="0" smtClean="0">
                          <a:latin typeface="Calibri" pitchFamily="34" charset="0"/>
                        </a:rPr>
                        <a:t>≥10</a:t>
                      </a:r>
                      <a:r>
                        <a:rPr lang="pl-PL" sz="2400" baseline="30000" dirty="0" smtClean="0">
                          <a:latin typeface="Calibri" pitchFamily="34" charset="0"/>
                        </a:rPr>
                        <a:t>-6</a:t>
                      </a:r>
                      <a:r>
                        <a:rPr lang="pl-PL" sz="2400" dirty="0" smtClean="0">
                          <a:latin typeface="Calibri" pitchFamily="34" charset="0"/>
                        </a:rPr>
                        <a:t>to &lt;10</a:t>
                      </a:r>
                      <a:r>
                        <a:rPr lang="pl-PL" sz="2400" baseline="30000" dirty="0" smtClean="0">
                          <a:latin typeface="Calibri" pitchFamily="34" charset="0"/>
                        </a:rPr>
                        <a:t>-5</a:t>
                      </a:r>
                      <a:endParaRPr lang="pl-PL" sz="2400" dirty="0" smtClean="0">
                        <a:latin typeface="Calibri" pitchFamily="34" charset="0"/>
                      </a:endParaRPr>
                    </a:p>
                  </a:txBody>
                  <a:tcPr marL="68580" marR="68580" marT="0" marB="0"/>
                </a:tc>
              </a:tr>
            </a:tbl>
          </a:graphicData>
        </a:graphic>
      </p:graphicFrame>
      <p:sp>
        <p:nvSpPr>
          <p:cNvPr id="6" name="Symbol zastępczy zawartości 2"/>
          <p:cNvSpPr txBox="1">
            <a:spLocks/>
          </p:cNvSpPr>
          <p:nvPr/>
        </p:nvSpPr>
        <p:spPr>
          <a:xfrm>
            <a:off x="419725" y="2011680"/>
            <a:ext cx="5981075" cy="4206240"/>
          </a:xfrm>
          <a:prstGeom prst="rect">
            <a:avLst/>
          </a:prstGeom>
        </p:spPr>
        <p:txBody>
          <a:bodyPr vert="horz" lIns="91440" tIns="45720" rIns="91440" bIns="45720" rtlCol="0">
            <a:normAutofit/>
          </a:bodyPr>
          <a:lstStyle/>
          <a:p>
            <a:pPr marL="182880" indent="-182880">
              <a:lnSpc>
                <a:spcPct val="90000"/>
              </a:lnSpc>
              <a:spcBef>
                <a:spcPts val="1200"/>
              </a:spcBef>
              <a:spcAft>
                <a:spcPts val="200"/>
              </a:spcAft>
              <a:buClr>
                <a:schemeClr val="tx1"/>
              </a:buClr>
              <a:buFont typeface="Wingdings" pitchFamily="2" charset="2"/>
              <a:buChar char=""/>
            </a:pPr>
            <a:r>
              <a:rPr kumimoji="0" lang="pl-PL" sz="2200" b="0" i="0" u="none" strike="noStrike" kern="1200" cap="none" spc="0" normalizeH="0" baseline="0" noProof="0" dirty="0" smtClean="0">
                <a:ln>
                  <a:noFill/>
                </a:ln>
                <a:solidFill>
                  <a:schemeClr val="tx1"/>
                </a:solidFill>
                <a:effectLst/>
                <a:uLnTx/>
                <a:uFillTx/>
                <a:latin typeface="+mn-lt"/>
                <a:ea typeface="+mn-ea"/>
                <a:cs typeface="+mn-cs"/>
              </a:rPr>
              <a:t>Norma </a:t>
            </a:r>
            <a:r>
              <a:rPr lang="pl-PL" sz="2400" b="1" dirty="0" smtClean="0"/>
              <a:t>PN-EN 62061 </a:t>
            </a:r>
            <a:r>
              <a:rPr lang="pl-PL" sz="2400" dirty="0" smtClean="0"/>
              <a:t>podaje inny sposób obliczania poziomu bezpieczeństwa.</a:t>
            </a:r>
          </a:p>
          <a:p>
            <a:pPr marL="182880" indent="-182880">
              <a:lnSpc>
                <a:spcPct val="90000"/>
              </a:lnSpc>
              <a:spcBef>
                <a:spcPts val="1200"/>
              </a:spcBef>
              <a:spcAft>
                <a:spcPts val="200"/>
              </a:spcAft>
              <a:buClr>
                <a:schemeClr val="tx1"/>
              </a:buClr>
              <a:buFont typeface="Wingdings" pitchFamily="2" charset="2"/>
              <a:buChar char=""/>
            </a:pPr>
            <a:r>
              <a:rPr lang="pl-PL" sz="2400" dirty="0" smtClean="0"/>
              <a:t>Potrzebna jest wiedza jakie jest prawdopodobieństwo usterki na godzinę PFH.</a:t>
            </a:r>
          </a:p>
          <a:p>
            <a:pPr marL="182880" indent="-182880">
              <a:lnSpc>
                <a:spcPct val="90000"/>
              </a:lnSpc>
              <a:spcBef>
                <a:spcPts val="1200"/>
              </a:spcBef>
              <a:spcAft>
                <a:spcPts val="200"/>
              </a:spcAft>
              <a:buClr>
                <a:schemeClr val="tx1"/>
              </a:buClr>
              <a:buFont typeface="Wingdings" pitchFamily="2" charset="2"/>
              <a:buChar char=""/>
            </a:pPr>
            <a:r>
              <a:rPr lang="pl-PL" sz="2400" dirty="0" smtClean="0"/>
              <a:t>Producent podaje poziom SIL (</a:t>
            </a:r>
            <a:r>
              <a:rPr lang="pl-PL" sz="2400" dirty="0" err="1" smtClean="0"/>
              <a:t>Safety</a:t>
            </a:r>
            <a:r>
              <a:rPr lang="pl-PL" sz="2400" dirty="0" smtClean="0"/>
              <a:t> </a:t>
            </a:r>
            <a:r>
              <a:rPr lang="pl-PL" sz="2400" dirty="0" err="1" smtClean="0"/>
              <a:t>Integrity</a:t>
            </a:r>
            <a:r>
              <a:rPr lang="pl-PL" sz="2400" dirty="0" smtClean="0"/>
              <a:t> </a:t>
            </a:r>
            <a:r>
              <a:rPr lang="pl-PL" sz="2400" dirty="0" err="1" smtClean="0"/>
              <a:t>Level</a:t>
            </a:r>
            <a:r>
              <a:rPr lang="pl-PL" sz="2400" dirty="0" smtClean="0"/>
              <a:t>), PFH oraz SFF (</a:t>
            </a:r>
            <a:r>
              <a:rPr lang="pl-PL" sz="2400" dirty="0" err="1" smtClean="0"/>
              <a:t>Safe</a:t>
            </a:r>
            <a:r>
              <a:rPr lang="pl-PL" sz="2400" dirty="0" smtClean="0"/>
              <a:t> </a:t>
            </a:r>
            <a:r>
              <a:rPr lang="pl-PL" sz="2400" dirty="0" err="1" smtClean="0"/>
              <a:t>Failure</a:t>
            </a:r>
            <a:r>
              <a:rPr lang="pl-PL" sz="2400" dirty="0" smtClean="0"/>
              <a:t> </a:t>
            </a:r>
            <a:r>
              <a:rPr lang="pl-PL" sz="2400" dirty="0" err="1" smtClean="0"/>
              <a:t>Fraction</a:t>
            </a:r>
            <a:r>
              <a:rPr lang="pl-PL" sz="2400" dirty="0" smtClean="0"/>
              <a:t>)</a:t>
            </a:r>
          </a:p>
          <a:p>
            <a:pPr marL="182880" marR="0" lvl="0" indent="-182880" algn="l" defTabSz="914400" rtl="0" eaLnBrk="1" fontAlgn="auto" latinLnBrk="0" hangingPunct="1">
              <a:lnSpc>
                <a:spcPct val="90000"/>
              </a:lnSpc>
              <a:spcBef>
                <a:spcPts val="1200"/>
              </a:spcBef>
              <a:spcAft>
                <a:spcPts val="200"/>
              </a:spcAft>
              <a:buClr>
                <a:schemeClr val="tx1"/>
              </a:buClr>
              <a:buSzTx/>
              <a:buFont typeface="Wingdings" pitchFamily="2" charset="2"/>
              <a:buChar char=""/>
              <a:tabLst/>
              <a:defRPr/>
            </a:pPr>
            <a:endParaRPr kumimoji="0" lang="pl-PL" sz="2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626188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Wskaźnik zagrożenia SIL</a:t>
            </a:r>
            <a:endParaRPr lang="pl-PL" dirty="0"/>
          </a:p>
        </p:txBody>
      </p:sp>
      <p:graphicFrame>
        <p:nvGraphicFramePr>
          <p:cNvPr id="5" name="Tabela 4"/>
          <p:cNvGraphicFramePr>
            <a:graphicFrameLocks noGrp="1"/>
          </p:cNvGraphicFramePr>
          <p:nvPr/>
        </p:nvGraphicFramePr>
        <p:xfrm>
          <a:off x="254833" y="2029722"/>
          <a:ext cx="5642965" cy="2026920"/>
        </p:xfrm>
        <a:graphic>
          <a:graphicData uri="http://schemas.openxmlformats.org/drawingml/2006/table">
            <a:tbl>
              <a:tblPr firstRow="1" bandRow="1">
                <a:tableStyleId>{073A0DAA-6AF3-43AB-8588-CEC1D06C72B9}</a:tableStyleId>
              </a:tblPr>
              <a:tblGrid>
                <a:gridCol w="4512675"/>
                <a:gridCol w="1130290"/>
              </a:tblGrid>
              <a:tr h="370840">
                <a:tc>
                  <a:txBody>
                    <a:bodyPr/>
                    <a:lstStyle/>
                    <a:p>
                      <a:pPr algn="ctr"/>
                      <a:r>
                        <a:rPr lang="pl-PL" sz="2000" dirty="0"/>
                        <a:t>Skutek</a:t>
                      </a:r>
                    </a:p>
                  </a:txBody>
                  <a:tcPr marL="0" marR="0" marT="0" marB="0"/>
                </a:tc>
                <a:tc>
                  <a:txBody>
                    <a:bodyPr/>
                    <a:lstStyle/>
                    <a:p>
                      <a:pPr algn="ctr"/>
                      <a:r>
                        <a:rPr lang="pl-PL" sz="2000"/>
                        <a:t>Ciężkość (S)</a:t>
                      </a:r>
                    </a:p>
                  </a:txBody>
                  <a:tcPr marL="0" marR="0" marT="0" marB="0"/>
                </a:tc>
              </a:tr>
              <a:tr h="370840">
                <a:tc>
                  <a:txBody>
                    <a:bodyPr/>
                    <a:lstStyle/>
                    <a:p>
                      <a:pPr algn="ctr"/>
                      <a:r>
                        <a:rPr lang="pl-PL" sz="2000" dirty="0"/>
                        <a:t>Nieodwracalne: śmierć, utrata oka lub ręki</a:t>
                      </a:r>
                    </a:p>
                  </a:txBody>
                  <a:tcPr marL="0" marR="0" marT="0" marB="0"/>
                </a:tc>
                <a:tc>
                  <a:txBody>
                    <a:bodyPr/>
                    <a:lstStyle/>
                    <a:p>
                      <a:pPr algn="ctr"/>
                      <a:r>
                        <a:rPr lang="pl-PL" sz="2000"/>
                        <a:t>4</a:t>
                      </a:r>
                    </a:p>
                  </a:txBody>
                  <a:tcPr marL="0" marR="0" marT="0" marB="0"/>
                </a:tc>
              </a:tr>
              <a:tr h="370840">
                <a:tc>
                  <a:txBody>
                    <a:bodyPr/>
                    <a:lstStyle/>
                    <a:p>
                      <a:pPr algn="ctr"/>
                      <a:r>
                        <a:rPr lang="pl-PL" sz="2000" dirty="0"/>
                        <a:t>Nieodwracalne: kalectwo, utrata palców</a:t>
                      </a:r>
                    </a:p>
                  </a:txBody>
                  <a:tcPr marL="0" marR="0" marT="0" marB="0"/>
                </a:tc>
                <a:tc>
                  <a:txBody>
                    <a:bodyPr/>
                    <a:lstStyle/>
                    <a:p>
                      <a:pPr algn="ctr"/>
                      <a:r>
                        <a:rPr lang="pl-PL" sz="2000" dirty="0"/>
                        <a:t>3</a:t>
                      </a:r>
                    </a:p>
                  </a:txBody>
                  <a:tcPr marL="0" marR="0" marT="0" marB="0"/>
                </a:tc>
              </a:tr>
              <a:tr h="370840">
                <a:tc>
                  <a:txBody>
                    <a:bodyPr/>
                    <a:lstStyle/>
                    <a:p>
                      <a:pPr algn="ctr"/>
                      <a:r>
                        <a:rPr lang="pl-PL" sz="2000"/>
                        <a:t>Odwracalny: leczenie</a:t>
                      </a:r>
                    </a:p>
                  </a:txBody>
                  <a:tcPr marL="0" marR="0" marT="0" marB="0"/>
                </a:tc>
                <a:tc>
                  <a:txBody>
                    <a:bodyPr/>
                    <a:lstStyle/>
                    <a:p>
                      <a:pPr algn="ctr"/>
                      <a:r>
                        <a:rPr lang="pl-PL" sz="2000"/>
                        <a:t>2</a:t>
                      </a:r>
                    </a:p>
                  </a:txBody>
                  <a:tcPr marL="0" marR="0" marT="0" marB="0"/>
                </a:tc>
              </a:tr>
              <a:tr h="0">
                <a:tc>
                  <a:txBody>
                    <a:bodyPr/>
                    <a:lstStyle/>
                    <a:p>
                      <a:pPr algn="ctr"/>
                      <a:r>
                        <a:rPr lang="pl-PL" sz="2000" dirty="0"/>
                        <a:t>Odwracalny: pierwsza pomoc</a:t>
                      </a:r>
                    </a:p>
                  </a:txBody>
                  <a:tcPr marL="0" marR="0" marT="0" marB="0"/>
                </a:tc>
                <a:tc>
                  <a:txBody>
                    <a:bodyPr/>
                    <a:lstStyle/>
                    <a:p>
                      <a:pPr algn="ctr"/>
                      <a:r>
                        <a:rPr lang="pl-PL" sz="2000" dirty="0"/>
                        <a:t>1</a:t>
                      </a:r>
                    </a:p>
                  </a:txBody>
                  <a:tcPr marL="0" marR="0" marT="0" marB="0"/>
                </a:tc>
              </a:tr>
            </a:tbl>
          </a:graphicData>
        </a:graphic>
      </p:graphicFrame>
      <p:graphicFrame>
        <p:nvGraphicFramePr>
          <p:cNvPr id="6" name="Tabela 5"/>
          <p:cNvGraphicFramePr>
            <a:graphicFrameLocks noGrp="1"/>
          </p:cNvGraphicFramePr>
          <p:nvPr/>
        </p:nvGraphicFramePr>
        <p:xfrm>
          <a:off x="7488421" y="2047680"/>
          <a:ext cx="3484378" cy="2471855"/>
        </p:xfrm>
        <a:graphic>
          <a:graphicData uri="http://schemas.openxmlformats.org/drawingml/2006/table">
            <a:tbl>
              <a:tblPr firstRow="1" bandRow="1">
                <a:tableStyleId>{073A0DAA-6AF3-43AB-8588-CEC1D06C72B9}</a:tableStyleId>
              </a:tblPr>
              <a:tblGrid>
                <a:gridCol w="2541168"/>
                <a:gridCol w="520515"/>
                <a:gridCol w="422695"/>
              </a:tblGrid>
              <a:tr h="551024">
                <a:tc>
                  <a:txBody>
                    <a:bodyPr/>
                    <a:lstStyle/>
                    <a:p>
                      <a:pPr algn="ctr"/>
                      <a:r>
                        <a:rPr lang="pl-PL" sz="2000" dirty="0"/>
                        <a:t>Częstotliwość lub czas przebywania</a:t>
                      </a:r>
                    </a:p>
                  </a:txBody>
                  <a:tcPr marL="0" marR="0" marT="0" marB="0"/>
                </a:tc>
                <a:tc>
                  <a:txBody>
                    <a:bodyPr/>
                    <a:lstStyle/>
                    <a:p>
                      <a:pPr algn="ctr"/>
                      <a:r>
                        <a:rPr lang="pl-PL" sz="2000"/>
                        <a:t>≥10 min</a:t>
                      </a:r>
                    </a:p>
                  </a:txBody>
                  <a:tcPr marL="0" marR="0" marT="0" marB="0"/>
                </a:tc>
                <a:tc>
                  <a:txBody>
                    <a:bodyPr/>
                    <a:lstStyle/>
                    <a:p>
                      <a:pPr algn="ctr"/>
                      <a:r>
                        <a:rPr lang="pl-PL" sz="2000"/>
                        <a:t>&lt;10 min</a:t>
                      </a:r>
                    </a:p>
                  </a:txBody>
                  <a:tcPr marL="0" marR="0" marT="0" marB="0"/>
                </a:tc>
              </a:tr>
              <a:tr h="372451">
                <a:tc>
                  <a:txBody>
                    <a:bodyPr/>
                    <a:lstStyle/>
                    <a:p>
                      <a:pPr algn="ctr"/>
                      <a:r>
                        <a:rPr lang="pl-PL" sz="2000" dirty="0"/>
                        <a:t>≤ 1 h</a:t>
                      </a:r>
                    </a:p>
                  </a:txBody>
                  <a:tcPr marL="0" marR="0" marT="0" marB="0"/>
                </a:tc>
                <a:tc>
                  <a:txBody>
                    <a:bodyPr/>
                    <a:lstStyle/>
                    <a:p>
                      <a:pPr algn="ctr"/>
                      <a:r>
                        <a:rPr lang="pl-PL" sz="2000"/>
                        <a:t>5</a:t>
                      </a:r>
                    </a:p>
                  </a:txBody>
                  <a:tcPr marL="0" marR="0" marT="0" marB="0"/>
                </a:tc>
                <a:tc>
                  <a:txBody>
                    <a:bodyPr/>
                    <a:lstStyle/>
                    <a:p>
                      <a:pPr algn="ctr"/>
                      <a:r>
                        <a:rPr lang="pl-PL" sz="2000"/>
                        <a:t>5</a:t>
                      </a:r>
                    </a:p>
                  </a:txBody>
                  <a:tcPr marL="0" marR="0" marT="0" marB="0"/>
                </a:tc>
              </a:tr>
              <a:tr h="372451">
                <a:tc>
                  <a:txBody>
                    <a:bodyPr/>
                    <a:lstStyle/>
                    <a:p>
                      <a:pPr algn="ctr"/>
                      <a:r>
                        <a:rPr lang="pl-PL" sz="2000"/>
                        <a:t>&gt; 1 h do ≤ 1 dzień</a:t>
                      </a:r>
                    </a:p>
                  </a:txBody>
                  <a:tcPr marL="0" marR="0" marT="0" marB="0"/>
                </a:tc>
                <a:tc>
                  <a:txBody>
                    <a:bodyPr/>
                    <a:lstStyle/>
                    <a:p>
                      <a:pPr algn="ctr"/>
                      <a:r>
                        <a:rPr lang="pl-PL" sz="2000" dirty="0"/>
                        <a:t>5</a:t>
                      </a:r>
                    </a:p>
                  </a:txBody>
                  <a:tcPr marL="0" marR="0" marT="0" marB="0"/>
                </a:tc>
                <a:tc>
                  <a:txBody>
                    <a:bodyPr/>
                    <a:lstStyle/>
                    <a:p>
                      <a:pPr algn="ctr"/>
                      <a:r>
                        <a:rPr lang="pl-PL" sz="2000"/>
                        <a:t>4</a:t>
                      </a:r>
                    </a:p>
                  </a:txBody>
                  <a:tcPr marL="0" marR="0" marT="0" marB="0"/>
                </a:tc>
              </a:tr>
              <a:tr h="372451">
                <a:tc>
                  <a:txBody>
                    <a:bodyPr/>
                    <a:lstStyle/>
                    <a:p>
                      <a:pPr algn="ctr"/>
                      <a:r>
                        <a:rPr lang="pl-PL" sz="2000" dirty="0"/>
                        <a:t>&gt; 2 dni do ≤ 1 tydzień</a:t>
                      </a:r>
                    </a:p>
                  </a:txBody>
                  <a:tcPr marL="0" marR="0" marT="0" marB="0"/>
                </a:tc>
                <a:tc>
                  <a:txBody>
                    <a:bodyPr/>
                    <a:lstStyle/>
                    <a:p>
                      <a:pPr algn="ctr"/>
                      <a:r>
                        <a:rPr lang="pl-PL" sz="2000"/>
                        <a:t>4</a:t>
                      </a:r>
                    </a:p>
                  </a:txBody>
                  <a:tcPr marL="0" marR="0" marT="0" marB="0"/>
                </a:tc>
                <a:tc>
                  <a:txBody>
                    <a:bodyPr/>
                    <a:lstStyle/>
                    <a:p>
                      <a:pPr algn="ctr"/>
                      <a:r>
                        <a:rPr lang="pl-PL" sz="2000"/>
                        <a:t>3</a:t>
                      </a:r>
                    </a:p>
                  </a:txBody>
                  <a:tcPr marL="0" marR="0" marT="0" marB="0"/>
                </a:tc>
              </a:tr>
              <a:tr h="372451">
                <a:tc>
                  <a:txBody>
                    <a:bodyPr/>
                    <a:lstStyle/>
                    <a:p>
                      <a:pPr algn="ctr"/>
                      <a:r>
                        <a:rPr lang="pl-PL" sz="2000"/>
                        <a:t>&gt; 2 tygodni do ≤ 1 rok</a:t>
                      </a:r>
                    </a:p>
                  </a:txBody>
                  <a:tcPr marL="0" marR="0" marT="0" marB="0"/>
                </a:tc>
                <a:tc>
                  <a:txBody>
                    <a:bodyPr/>
                    <a:lstStyle/>
                    <a:p>
                      <a:pPr algn="ctr"/>
                      <a:r>
                        <a:rPr lang="pl-PL" sz="2000"/>
                        <a:t>3</a:t>
                      </a:r>
                    </a:p>
                  </a:txBody>
                  <a:tcPr marL="0" marR="0" marT="0" marB="0"/>
                </a:tc>
                <a:tc>
                  <a:txBody>
                    <a:bodyPr/>
                    <a:lstStyle/>
                    <a:p>
                      <a:pPr algn="ctr"/>
                      <a:r>
                        <a:rPr lang="pl-PL" sz="2000"/>
                        <a:t>2</a:t>
                      </a:r>
                    </a:p>
                  </a:txBody>
                  <a:tcPr marL="0" marR="0" marT="0" marB="0"/>
                </a:tc>
              </a:tr>
              <a:tr h="372451">
                <a:tc>
                  <a:txBody>
                    <a:bodyPr/>
                    <a:lstStyle/>
                    <a:p>
                      <a:pPr algn="ctr"/>
                      <a:r>
                        <a:rPr lang="pl-PL" sz="2000"/>
                        <a:t>&gt; 1 rok</a:t>
                      </a:r>
                    </a:p>
                  </a:txBody>
                  <a:tcPr marL="0" marR="0" marT="0" marB="0"/>
                </a:tc>
                <a:tc>
                  <a:txBody>
                    <a:bodyPr/>
                    <a:lstStyle/>
                    <a:p>
                      <a:pPr algn="ctr"/>
                      <a:r>
                        <a:rPr lang="pl-PL" sz="2000"/>
                        <a:t>2</a:t>
                      </a:r>
                    </a:p>
                  </a:txBody>
                  <a:tcPr marL="0" marR="0" marT="0" marB="0"/>
                </a:tc>
                <a:tc>
                  <a:txBody>
                    <a:bodyPr/>
                    <a:lstStyle/>
                    <a:p>
                      <a:pPr algn="ctr"/>
                      <a:r>
                        <a:rPr lang="pl-PL" sz="2000" dirty="0"/>
                        <a:t>1</a:t>
                      </a:r>
                    </a:p>
                  </a:txBody>
                  <a:tcPr marL="0" marR="0" marT="0" marB="0"/>
                </a:tc>
              </a:tr>
            </a:tbl>
          </a:graphicData>
        </a:graphic>
      </p:graphicFrame>
      <p:graphicFrame>
        <p:nvGraphicFramePr>
          <p:cNvPr id="7" name="Tabela 6"/>
          <p:cNvGraphicFramePr>
            <a:graphicFrameLocks noGrp="1"/>
          </p:cNvGraphicFramePr>
          <p:nvPr/>
        </p:nvGraphicFramePr>
        <p:xfrm>
          <a:off x="413065" y="4257345"/>
          <a:ext cx="4054005" cy="2402840"/>
        </p:xfrm>
        <a:graphic>
          <a:graphicData uri="http://schemas.openxmlformats.org/drawingml/2006/table">
            <a:tbl>
              <a:tblPr firstRow="1" bandRow="1">
                <a:tableStyleId>{073A0DAA-6AF3-43AB-8588-CEC1D06C72B9}</a:tableStyleId>
              </a:tblPr>
              <a:tblGrid>
                <a:gridCol w="3666882"/>
                <a:gridCol w="387123"/>
              </a:tblGrid>
              <a:tr h="370840">
                <a:tc>
                  <a:txBody>
                    <a:bodyPr/>
                    <a:lstStyle/>
                    <a:p>
                      <a:pPr algn="ctr"/>
                      <a:r>
                        <a:rPr lang="pl-PL" dirty="0"/>
                        <a:t>Prawdopodobieństwo wystąpienia </a:t>
                      </a:r>
                      <a:br>
                        <a:rPr lang="pl-PL" dirty="0"/>
                      </a:br>
                      <a:r>
                        <a:rPr lang="pl-PL" dirty="0"/>
                        <a:t>sytuacji zagrożenia</a:t>
                      </a:r>
                    </a:p>
                  </a:txBody>
                  <a:tcPr marL="0" marR="0" marT="0" marB="0"/>
                </a:tc>
                <a:tc>
                  <a:txBody>
                    <a:bodyPr/>
                    <a:lstStyle/>
                    <a:p>
                      <a:pPr algn="ctr"/>
                      <a:r>
                        <a:rPr lang="pl-PL"/>
                        <a:t>Pr</a:t>
                      </a:r>
                    </a:p>
                  </a:txBody>
                  <a:tcPr marL="0" marR="0" marT="0" marB="0"/>
                </a:tc>
              </a:tr>
              <a:tr h="370840">
                <a:tc>
                  <a:txBody>
                    <a:bodyPr/>
                    <a:lstStyle/>
                    <a:p>
                      <a:pPr algn="ctr"/>
                      <a:r>
                        <a:rPr lang="pl-PL"/>
                        <a:t>Częste</a:t>
                      </a:r>
                    </a:p>
                  </a:txBody>
                  <a:tcPr marL="0" marR="0" marT="0" marB="0"/>
                </a:tc>
                <a:tc>
                  <a:txBody>
                    <a:bodyPr/>
                    <a:lstStyle/>
                    <a:p>
                      <a:pPr algn="ctr"/>
                      <a:r>
                        <a:rPr lang="pl-PL"/>
                        <a:t>5</a:t>
                      </a:r>
                    </a:p>
                  </a:txBody>
                  <a:tcPr marL="0" marR="0" marT="0" marB="0"/>
                </a:tc>
              </a:tr>
              <a:tr h="370840">
                <a:tc>
                  <a:txBody>
                    <a:bodyPr/>
                    <a:lstStyle/>
                    <a:p>
                      <a:pPr algn="ctr"/>
                      <a:r>
                        <a:rPr lang="pl-PL" dirty="0"/>
                        <a:t>Prawdopodobne</a:t>
                      </a:r>
                    </a:p>
                  </a:txBody>
                  <a:tcPr marL="0" marR="0" marT="0" marB="0"/>
                </a:tc>
                <a:tc>
                  <a:txBody>
                    <a:bodyPr/>
                    <a:lstStyle/>
                    <a:p>
                      <a:pPr algn="ctr"/>
                      <a:r>
                        <a:rPr lang="pl-PL"/>
                        <a:t>4</a:t>
                      </a:r>
                    </a:p>
                  </a:txBody>
                  <a:tcPr marL="0" marR="0" marT="0" marB="0"/>
                </a:tc>
              </a:tr>
              <a:tr h="370840">
                <a:tc>
                  <a:txBody>
                    <a:bodyPr/>
                    <a:lstStyle/>
                    <a:p>
                      <a:pPr algn="ctr"/>
                      <a:r>
                        <a:rPr lang="pl-PL"/>
                        <a:t>Możliwe</a:t>
                      </a:r>
                    </a:p>
                  </a:txBody>
                  <a:tcPr marL="0" marR="0" marT="0" marB="0"/>
                </a:tc>
                <a:tc>
                  <a:txBody>
                    <a:bodyPr/>
                    <a:lstStyle/>
                    <a:p>
                      <a:pPr algn="ctr"/>
                      <a:r>
                        <a:rPr lang="pl-PL"/>
                        <a:t>3</a:t>
                      </a:r>
                    </a:p>
                  </a:txBody>
                  <a:tcPr marL="0" marR="0" marT="0" marB="0"/>
                </a:tc>
              </a:tr>
              <a:tr h="370840">
                <a:tc>
                  <a:txBody>
                    <a:bodyPr/>
                    <a:lstStyle/>
                    <a:p>
                      <a:pPr algn="ctr"/>
                      <a:r>
                        <a:rPr lang="pl-PL"/>
                        <a:t>Rzadkie</a:t>
                      </a:r>
                    </a:p>
                  </a:txBody>
                  <a:tcPr marL="0" marR="0" marT="0" marB="0"/>
                </a:tc>
                <a:tc>
                  <a:txBody>
                    <a:bodyPr/>
                    <a:lstStyle/>
                    <a:p>
                      <a:pPr algn="ctr"/>
                      <a:r>
                        <a:rPr lang="pl-PL"/>
                        <a:t>2</a:t>
                      </a:r>
                    </a:p>
                  </a:txBody>
                  <a:tcPr marL="0" marR="0" marT="0" marB="0"/>
                </a:tc>
              </a:tr>
              <a:tr h="370840">
                <a:tc>
                  <a:txBody>
                    <a:bodyPr/>
                    <a:lstStyle/>
                    <a:p>
                      <a:pPr algn="ctr"/>
                      <a:r>
                        <a:rPr lang="pl-PL"/>
                        <a:t>Nieistotne</a:t>
                      </a:r>
                    </a:p>
                  </a:txBody>
                  <a:tcPr marL="0" marR="0" marT="0" marB="0"/>
                </a:tc>
                <a:tc>
                  <a:txBody>
                    <a:bodyPr/>
                    <a:lstStyle/>
                    <a:p>
                      <a:pPr algn="ctr"/>
                      <a:r>
                        <a:rPr lang="pl-PL" dirty="0"/>
                        <a:t>1</a:t>
                      </a:r>
                    </a:p>
                  </a:txBody>
                  <a:tcPr marL="0" marR="0" marT="0" marB="0"/>
                </a:tc>
              </a:tr>
            </a:tbl>
          </a:graphicData>
        </a:graphic>
      </p:graphicFrame>
      <p:graphicFrame>
        <p:nvGraphicFramePr>
          <p:cNvPr id="8" name="Tabela 7"/>
          <p:cNvGraphicFramePr>
            <a:graphicFrameLocks noGrp="1"/>
          </p:cNvGraphicFramePr>
          <p:nvPr/>
        </p:nvGraphicFramePr>
        <p:xfrm>
          <a:off x="7593351" y="5044856"/>
          <a:ext cx="2944733" cy="1483360"/>
        </p:xfrm>
        <a:graphic>
          <a:graphicData uri="http://schemas.openxmlformats.org/drawingml/2006/table">
            <a:tbl>
              <a:tblPr firstRow="1" bandRow="1">
                <a:tableStyleId>{073A0DAA-6AF3-43AB-8588-CEC1D06C72B9}</a:tableStyleId>
              </a:tblPr>
              <a:tblGrid>
                <a:gridCol w="2647244"/>
                <a:gridCol w="297489"/>
              </a:tblGrid>
              <a:tr h="370840">
                <a:tc>
                  <a:txBody>
                    <a:bodyPr/>
                    <a:lstStyle/>
                    <a:p>
                      <a:pPr algn="ctr"/>
                      <a:r>
                        <a:rPr lang="pl-PL" dirty="0"/>
                        <a:t>Możliwość uniknięcia</a:t>
                      </a:r>
                    </a:p>
                  </a:txBody>
                  <a:tcPr marL="0" marR="0" marT="0" marB="0"/>
                </a:tc>
                <a:tc>
                  <a:txBody>
                    <a:bodyPr/>
                    <a:lstStyle/>
                    <a:p>
                      <a:pPr algn="ctr"/>
                      <a:r>
                        <a:rPr lang="pl-PL" dirty="0"/>
                        <a:t>Av</a:t>
                      </a:r>
                    </a:p>
                  </a:txBody>
                  <a:tcPr marL="0" marR="0" marT="0" marB="0"/>
                </a:tc>
              </a:tr>
              <a:tr h="370840">
                <a:tc>
                  <a:txBody>
                    <a:bodyPr/>
                    <a:lstStyle/>
                    <a:p>
                      <a:pPr algn="ctr"/>
                      <a:r>
                        <a:rPr lang="pl-PL" dirty="0"/>
                        <a:t>Niemożliwe</a:t>
                      </a:r>
                    </a:p>
                  </a:txBody>
                  <a:tcPr marL="0" marR="0" marT="0" marB="0"/>
                </a:tc>
                <a:tc>
                  <a:txBody>
                    <a:bodyPr/>
                    <a:lstStyle/>
                    <a:p>
                      <a:pPr algn="ctr"/>
                      <a:r>
                        <a:rPr lang="pl-PL"/>
                        <a:t>5</a:t>
                      </a:r>
                    </a:p>
                  </a:txBody>
                  <a:tcPr marL="0" marR="0" marT="0" marB="0"/>
                </a:tc>
              </a:tr>
              <a:tr h="370840">
                <a:tc>
                  <a:txBody>
                    <a:bodyPr/>
                    <a:lstStyle/>
                    <a:p>
                      <a:pPr algn="ctr"/>
                      <a:r>
                        <a:rPr lang="pl-PL"/>
                        <a:t>Możliwe</a:t>
                      </a:r>
                    </a:p>
                  </a:txBody>
                  <a:tcPr marL="0" marR="0" marT="0" marB="0"/>
                </a:tc>
                <a:tc>
                  <a:txBody>
                    <a:bodyPr/>
                    <a:lstStyle/>
                    <a:p>
                      <a:pPr algn="ctr"/>
                      <a:r>
                        <a:rPr lang="pl-PL"/>
                        <a:t>3</a:t>
                      </a:r>
                    </a:p>
                  </a:txBody>
                  <a:tcPr marL="0" marR="0" marT="0" marB="0"/>
                </a:tc>
              </a:tr>
              <a:tr h="370840">
                <a:tc>
                  <a:txBody>
                    <a:bodyPr/>
                    <a:lstStyle/>
                    <a:p>
                      <a:pPr algn="ctr"/>
                      <a:r>
                        <a:rPr lang="pl-PL" dirty="0"/>
                        <a:t>Prawdopodobne</a:t>
                      </a:r>
                    </a:p>
                  </a:txBody>
                  <a:tcPr marL="0" marR="0" marT="0" marB="0"/>
                </a:tc>
                <a:tc>
                  <a:txBody>
                    <a:bodyPr/>
                    <a:lstStyle/>
                    <a:p>
                      <a:pPr algn="ctr"/>
                      <a:r>
                        <a:rPr lang="pl-PL" dirty="0"/>
                        <a:t>1</a:t>
                      </a:r>
                    </a:p>
                  </a:txBody>
                  <a:tcPr marL="0" marR="0" marT="0" marB="0"/>
                </a:tc>
              </a:tr>
            </a:tbl>
          </a:graphicData>
        </a:graphic>
      </p:graphicFrame>
    </p:spTree>
    <p:extLst>
      <p:ext uri="{BB962C8B-B14F-4D97-AF65-F5344CB8AC3E}">
        <p14:creationId xmlns:p14="http://schemas.microsoft.com/office/powerpoint/2010/main" xmlns="" val="296118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Wstęp</a:t>
            </a:r>
            <a:endParaRPr lang="pl-PL" dirty="0"/>
          </a:p>
        </p:txBody>
      </p:sp>
      <p:sp>
        <p:nvSpPr>
          <p:cNvPr id="3" name="Symbol zastępczy zawartości 2"/>
          <p:cNvSpPr>
            <a:spLocks noGrp="1"/>
          </p:cNvSpPr>
          <p:nvPr>
            <p:ph idx="1"/>
          </p:nvPr>
        </p:nvSpPr>
        <p:spPr/>
        <p:txBody>
          <a:bodyPr/>
          <a:lstStyle/>
          <a:p>
            <a:r>
              <a:rPr lang="pl-PL" dirty="0" smtClean="0"/>
              <a:t>Dwudziesty pierwszy wiek jest wiekiem ciągłego rozwoju szeroko pojętej technologii - od koncepcji projektowania po produkcję. Czas jest bardzo ważnym aspektem całego rozwoju, ponieważ każdy chce być pierwszy w drodze do bycia najlepszym, najsilniejszym. Nie jest to dziwne z tego powodu, że pozycja jest wysoce połączona z aspektem ekonomicznym, który w tym wyścigu jest najważniejszy. Mimo tego niewielu użytkowników zdaje sobie sprawę z trudności jakie wynikają przy takim przedsięwzięciu. Dla konsumenta liczy się efekt estetyczny i użytkowy, jednak producenci muszą zadbać o wiele więcej. Dziś tendencje rozwojowe zakładają wzrost osiągów  maszyn, przy równoczesnym zmniejszaniu kosztów produkcji i eksploatacji i zwiększeniu trwałości, niezawodności, czy sprawności. Nie jest to oczywiście łatwe zadanie, ponieważ często tych opcji nie da się połączyć. </a:t>
            </a:r>
          </a:p>
          <a:p>
            <a:endParaRPr lang="pl-PL"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Wskaźnik zagrożenia SIL</a:t>
            </a:r>
            <a:endParaRPr lang="pl-PL" dirty="0"/>
          </a:p>
        </p:txBody>
      </p:sp>
      <p:graphicFrame>
        <p:nvGraphicFramePr>
          <p:cNvPr id="5" name="Symbol zastępczy zawartości 4"/>
          <p:cNvGraphicFramePr>
            <a:graphicFrameLocks noGrp="1"/>
          </p:cNvGraphicFramePr>
          <p:nvPr>
            <p:ph idx="1"/>
          </p:nvPr>
        </p:nvGraphicFramePr>
        <p:xfrm>
          <a:off x="4696919" y="1996372"/>
          <a:ext cx="7105336" cy="1483360"/>
        </p:xfrm>
        <a:graphic>
          <a:graphicData uri="http://schemas.openxmlformats.org/drawingml/2006/table">
            <a:tbl>
              <a:tblPr firstRow="1" bandRow="1">
                <a:tableStyleId>{073A0DAA-6AF3-43AB-8588-CEC1D06C72B9}</a:tableStyleId>
              </a:tblPr>
              <a:tblGrid>
                <a:gridCol w="1067098"/>
                <a:gridCol w="4254409"/>
                <a:gridCol w="344774"/>
                <a:gridCol w="374754"/>
                <a:gridCol w="299804"/>
                <a:gridCol w="356423"/>
                <a:gridCol w="408074"/>
              </a:tblGrid>
              <a:tr h="370840">
                <a:tc>
                  <a:txBody>
                    <a:bodyPr/>
                    <a:lstStyle/>
                    <a:p>
                      <a:r>
                        <a:rPr lang="pl-PL" dirty="0"/>
                        <a:t>L.P</a:t>
                      </a:r>
                    </a:p>
                  </a:txBody>
                  <a:tcPr marL="0" marR="0" marT="0" marB="0"/>
                </a:tc>
                <a:tc>
                  <a:txBody>
                    <a:bodyPr/>
                    <a:lstStyle/>
                    <a:p>
                      <a:r>
                        <a:rPr lang="pl-PL" dirty="0"/>
                        <a:t>Ryzyko</a:t>
                      </a:r>
                    </a:p>
                  </a:txBody>
                  <a:tcPr marL="0" marR="0" marT="0" marB="0"/>
                </a:tc>
                <a:tc>
                  <a:txBody>
                    <a:bodyPr/>
                    <a:lstStyle/>
                    <a:p>
                      <a:r>
                        <a:rPr lang="pl-PL"/>
                        <a:t>S</a:t>
                      </a:r>
                    </a:p>
                  </a:txBody>
                  <a:tcPr marL="0" marR="0" marT="0" marB="0"/>
                </a:tc>
                <a:tc>
                  <a:txBody>
                    <a:bodyPr/>
                    <a:lstStyle/>
                    <a:p>
                      <a:r>
                        <a:rPr lang="pl-PL"/>
                        <a:t>Fr</a:t>
                      </a:r>
                    </a:p>
                  </a:txBody>
                  <a:tcPr marL="0" marR="0" marT="0" marB="0"/>
                </a:tc>
                <a:tc>
                  <a:txBody>
                    <a:bodyPr/>
                    <a:lstStyle/>
                    <a:p>
                      <a:r>
                        <a:rPr lang="pl-PL"/>
                        <a:t>Pr</a:t>
                      </a:r>
                    </a:p>
                  </a:txBody>
                  <a:tcPr marL="0" marR="0" marT="0" marB="0"/>
                </a:tc>
                <a:tc>
                  <a:txBody>
                    <a:bodyPr/>
                    <a:lstStyle/>
                    <a:p>
                      <a:r>
                        <a:rPr lang="pl-PL"/>
                        <a:t>Av</a:t>
                      </a:r>
                    </a:p>
                  </a:txBody>
                  <a:tcPr marL="0" marR="0" marT="0" marB="0"/>
                </a:tc>
                <a:tc>
                  <a:txBody>
                    <a:bodyPr/>
                    <a:lstStyle/>
                    <a:p>
                      <a:r>
                        <a:rPr lang="pl-PL"/>
                        <a:t>CI</a:t>
                      </a:r>
                    </a:p>
                  </a:txBody>
                  <a:tcPr marL="0" marR="0" marT="0" marB="0"/>
                </a:tc>
              </a:tr>
              <a:tr h="370840">
                <a:tc>
                  <a:txBody>
                    <a:bodyPr/>
                    <a:lstStyle/>
                    <a:p>
                      <a:r>
                        <a:rPr lang="pl-PL"/>
                        <a:t>1.</a:t>
                      </a:r>
                    </a:p>
                  </a:txBody>
                  <a:tcPr marL="0" marR="0" marT="0" marB="0"/>
                </a:tc>
                <a:tc>
                  <a:txBody>
                    <a:bodyPr/>
                    <a:lstStyle/>
                    <a:p>
                      <a:r>
                        <a:rPr lang="pl-PL" dirty="0" smtClean="0"/>
                        <a:t>Kruszenie między maszyną</a:t>
                      </a:r>
                      <a:r>
                        <a:rPr lang="pl-PL" baseline="0" dirty="0" smtClean="0"/>
                        <a:t> i robotem</a:t>
                      </a:r>
                      <a:endParaRPr lang="pl-PL" dirty="0"/>
                    </a:p>
                  </a:txBody>
                  <a:tcPr marL="0" marR="0" marT="0" marB="0"/>
                </a:tc>
                <a:tc>
                  <a:txBody>
                    <a:bodyPr/>
                    <a:lstStyle/>
                    <a:p>
                      <a:r>
                        <a:rPr lang="pl-PL" dirty="0"/>
                        <a:t>4</a:t>
                      </a:r>
                    </a:p>
                  </a:txBody>
                  <a:tcPr marL="0" marR="0" marT="0" marB="0"/>
                </a:tc>
                <a:tc>
                  <a:txBody>
                    <a:bodyPr/>
                    <a:lstStyle/>
                    <a:p>
                      <a:r>
                        <a:rPr lang="pl-PL"/>
                        <a:t>3</a:t>
                      </a:r>
                    </a:p>
                  </a:txBody>
                  <a:tcPr marL="0" marR="0" marT="0" marB="0"/>
                </a:tc>
                <a:tc>
                  <a:txBody>
                    <a:bodyPr/>
                    <a:lstStyle/>
                    <a:p>
                      <a:r>
                        <a:rPr lang="pl-PL"/>
                        <a:t>5</a:t>
                      </a:r>
                    </a:p>
                  </a:txBody>
                  <a:tcPr marL="0" marR="0" marT="0" marB="0"/>
                </a:tc>
                <a:tc>
                  <a:txBody>
                    <a:bodyPr/>
                    <a:lstStyle/>
                    <a:p>
                      <a:r>
                        <a:rPr lang="pl-PL"/>
                        <a:t>5</a:t>
                      </a:r>
                    </a:p>
                  </a:txBody>
                  <a:tcPr marL="0" marR="0" marT="0" marB="0"/>
                </a:tc>
                <a:tc>
                  <a:txBody>
                    <a:bodyPr/>
                    <a:lstStyle/>
                    <a:p>
                      <a:r>
                        <a:rPr lang="pl-PL" dirty="0"/>
                        <a:t>13</a:t>
                      </a:r>
                    </a:p>
                  </a:txBody>
                  <a:tcPr marL="0" marR="0" marT="0" marB="0"/>
                </a:tc>
              </a:tr>
              <a:tr h="370840">
                <a:tc>
                  <a:txBody>
                    <a:bodyPr/>
                    <a:lstStyle/>
                    <a:p>
                      <a:r>
                        <a:rPr lang="pl-PL" dirty="0"/>
                        <a:t>2.</a:t>
                      </a:r>
                    </a:p>
                  </a:txBody>
                  <a:tcPr marL="0" marR="0" marT="0" marB="0"/>
                </a:tc>
                <a:tc>
                  <a:txBody>
                    <a:bodyPr/>
                    <a:lstStyle/>
                    <a:p>
                      <a:r>
                        <a:rPr lang="pl-PL"/>
                        <a:t> </a:t>
                      </a:r>
                    </a:p>
                  </a:txBody>
                  <a:tcPr marL="0" marR="0" marT="0" marB="0"/>
                </a:tc>
                <a:tc>
                  <a:txBody>
                    <a:bodyPr/>
                    <a:lstStyle/>
                    <a:p>
                      <a:r>
                        <a:rPr lang="pl-PL"/>
                        <a:t> </a:t>
                      </a:r>
                    </a:p>
                  </a:txBody>
                  <a:tcPr marL="0" marR="0" marT="0" marB="0"/>
                </a:tc>
                <a:tc>
                  <a:txBody>
                    <a:bodyPr/>
                    <a:lstStyle/>
                    <a:p>
                      <a:r>
                        <a:rPr lang="pl-PL"/>
                        <a:t> </a:t>
                      </a:r>
                    </a:p>
                  </a:txBody>
                  <a:tcPr marL="0" marR="0" marT="0" marB="0"/>
                </a:tc>
                <a:tc>
                  <a:txBody>
                    <a:bodyPr/>
                    <a:lstStyle/>
                    <a:p>
                      <a:r>
                        <a:rPr lang="pl-PL" dirty="0"/>
                        <a:t> </a:t>
                      </a:r>
                    </a:p>
                  </a:txBody>
                  <a:tcPr marL="0" marR="0" marT="0" marB="0"/>
                </a:tc>
                <a:tc>
                  <a:txBody>
                    <a:bodyPr/>
                    <a:lstStyle/>
                    <a:p>
                      <a:r>
                        <a:rPr lang="pl-PL"/>
                        <a:t> </a:t>
                      </a:r>
                    </a:p>
                  </a:txBody>
                  <a:tcPr marL="0" marR="0" marT="0" marB="0"/>
                </a:tc>
                <a:tc>
                  <a:txBody>
                    <a:bodyPr/>
                    <a:lstStyle/>
                    <a:p>
                      <a:r>
                        <a:rPr lang="pl-PL"/>
                        <a:t> </a:t>
                      </a:r>
                    </a:p>
                  </a:txBody>
                  <a:tcPr marL="0" marR="0" marT="0" marB="0"/>
                </a:tc>
              </a:tr>
              <a:tr h="370840">
                <a:tc>
                  <a:txBody>
                    <a:bodyPr/>
                    <a:lstStyle/>
                    <a:p>
                      <a:r>
                        <a:rPr lang="pl-PL"/>
                        <a:t>itd.</a:t>
                      </a:r>
                    </a:p>
                  </a:txBody>
                  <a:tcPr marL="0" marR="0" marT="0" marB="0"/>
                </a:tc>
                <a:tc>
                  <a:txBody>
                    <a:bodyPr/>
                    <a:lstStyle/>
                    <a:p>
                      <a:r>
                        <a:rPr lang="pl-PL" dirty="0"/>
                        <a:t> </a:t>
                      </a:r>
                    </a:p>
                  </a:txBody>
                  <a:tcPr marL="0" marR="0" marT="0" marB="0"/>
                </a:tc>
                <a:tc>
                  <a:txBody>
                    <a:bodyPr/>
                    <a:lstStyle/>
                    <a:p>
                      <a:r>
                        <a:rPr lang="pl-PL" dirty="0"/>
                        <a:t> </a:t>
                      </a:r>
                    </a:p>
                  </a:txBody>
                  <a:tcPr marL="0" marR="0" marT="0" marB="0"/>
                </a:tc>
                <a:tc>
                  <a:txBody>
                    <a:bodyPr/>
                    <a:lstStyle/>
                    <a:p>
                      <a:r>
                        <a:rPr lang="pl-PL"/>
                        <a:t> </a:t>
                      </a:r>
                    </a:p>
                  </a:txBody>
                  <a:tcPr marL="0" marR="0" marT="0" marB="0"/>
                </a:tc>
                <a:tc>
                  <a:txBody>
                    <a:bodyPr/>
                    <a:lstStyle/>
                    <a:p>
                      <a:r>
                        <a:rPr lang="pl-PL"/>
                        <a:t> </a:t>
                      </a:r>
                    </a:p>
                  </a:txBody>
                  <a:tcPr marL="0" marR="0" marT="0" marB="0"/>
                </a:tc>
                <a:tc>
                  <a:txBody>
                    <a:bodyPr/>
                    <a:lstStyle/>
                    <a:p>
                      <a:r>
                        <a:rPr lang="pl-PL"/>
                        <a:t> </a:t>
                      </a:r>
                    </a:p>
                  </a:txBody>
                  <a:tcPr marL="0" marR="0" marT="0" marB="0"/>
                </a:tc>
                <a:tc>
                  <a:txBody>
                    <a:bodyPr/>
                    <a:lstStyle/>
                    <a:p>
                      <a:r>
                        <a:rPr lang="pl-PL" dirty="0"/>
                        <a:t> </a:t>
                      </a:r>
                    </a:p>
                  </a:txBody>
                  <a:tcPr marL="0" marR="0" marT="0" marB="0"/>
                </a:tc>
              </a:tr>
            </a:tbl>
          </a:graphicData>
        </a:graphic>
      </p:graphicFrame>
      <p:pic>
        <p:nvPicPr>
          <p:cNvPr id="1026" name="Picture 2" descr="http://media.oem.se/Archive/ProductImages/images/bigimg/101436.jpg"/>
          <p:cNvPicPr>
            <a:picLocks noChangeAspect="1" noChangeArrowheads="1"/>
          </p:cNvPicPr>
          <p:nvPr/>
        </p:nvPicPr>
        <p:blipFill>
          <a:blip r:embed="rId2" cstate="print"/>
          <a:srcRect/>
          <a:stretch>
            <a:fillRect/>
          </a:stretch>
        </p:blipFill>
        <p:spPr bwMode="auto">
          <a:xfrm>
            <a:off x="5559993" y="3768334"/>
            <a:ext cx="6158308" cy="2752388"/>
          </a:xfrm>
          <a:prstGeom prst="rect">
            <a:avLst/>
          </a:prstGeom>
          <a:noFill/>
        </p:spPr>
      </p:pic>
      <p:sp>
        <p:nvSpPr>
          <p:cNvPr id="6" name="pole tekstowe 5"/>
          <p:cNvSpPr txBox="1"/>
          <p:nvPr/>
        </p:nvSpPr>
        <p:spPr>
          <a:xfrm>
            <a:off x="494675" y="2383436"/>
            <a:ext cx="3492709" cy="2308324"/>
          </a:xfrm>
          <a:prstGeom prst="rect">
            <a:avLst/>
          </a:prstGeom>
          <a:noFill/>
        </p:spPr>
        <p:txBody>
          <a:bodyPr wrap="square" rtlCol="0">
            <a:spAutoFit/>
          </a:bodyPr>
          <a:lstStyle/>
          <a:p>
            <a:r>
              <a:rPr lang="pl-PL" sz="2400" dirty="0" smtClean="0"/>
              <a:t>Należy obliczyć wszystkie parametry, następnie zsumować wartości i porównać w tabeli. Znana jest wtedy poziom SIL wymagany w maszynie.</a:t>
            </a:r>
            <a:endParaRPr lang="pl-PL" sz="2400" dirty="0"/>
          </a:p>
        </p:txBody>
      </p:sp>
    </p:spTree>
    <p:extLst>
      <p:ext uri="{BB962C8B-B14F-4D97-AF65-F5344CB8AC3E}">
        <p14:creationId xmlns:p14="http://schemas.microsoft.com/office/powerpoint/2010/main" xmlns="" val="619878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Niezawodność układów</a:t>
            </a:r>
            <a:endParaRPr lang="pl-PL" dirty="0"/>
          </a:p>
        </p:txBody>
      </p:sp>
      <p:sp>
        <p:nvSpPr>
          <p:cNvPr id="3" name="Symbol zastępczy zawartości 2"/>
          <p:cNvSpPr>
            <a:spLocks noGrp="1"/>
          </p:cNvSpPr>
          <p:nvPr>
            <p:ph idx="1"/>
          </p:nvPr>
        </p:nvSpPr>
        <p:spPr/>
        <p:txBody>
          <a:bodyPr>
            <a:normAutofit fontScale="92500" lnSpcReduction="10000"/>
          </a:bodyPr>
          <a:lstStyle/>
          <a:p>
            <a:r>
              <a:rPr lang="pl-PL" dirty="0" smtClean="0"/>
              <a:t>Niezawodność odgrywa bardzo ważną rolę w całej technice. Problem jej zwiększania występuje praktycznie na wszystkich etapach realizacji projektu: od projektowania, po produkcję, a na eksploatacji kończąc. Wagę zagadnień związanych z niezawodnością podkreśla fakt, że stała się ona jednym z kierunków nauk technicznych jako teoria czy inżynieria niezawodności. </a:t>
            </a:r>
          </a:p>
          <a:p>
            <a:pPr>
              <a:buNone/>
            </a:pPr>
            <a:r>
              <a:rPr lang="pl-PL" dirty="0" smtClean="0"/>
              <a:t>	Niezawodność obiektu jest to prawdopodobieństwo spełnienia przez obiekt stawianych mu wymagań, w określonych warunkach i określonym czasie. Jest to prawdopodobieństwo prawidłowego działania wyrobu.</a:t>
            </a:r>
          </a:p>
          <a:p>
            <a:pPr>
              <a:buNone/>
            </a:pPr>
            <a:r>
              <a:rPr lang="pl-PL" dirty="0" smtClean="0"/>
              <a:t>R(t) = P{</a:t>
            </a:r>
            <a:r>
              <a:rPr lang="pl-PL" dirty="0" err="1" smtClean="0"/>
              <a:t>t,Ø,w</a:t>
            </a:r>
            <a:r>
              <a:rPr lang="pl-PL" dirty="0" smtClean="0"/>
              <a:t> |0≤t≤t1|} ,gdzie:</a:t>
            </a:r>
          </a:p>
          <a:p>
            <a:pPr>
              <a:buNone/>
            </a:pPr>
            <a:r>
              <a:rPr lang="pl-PL" dirty="0" smtClean="0"/>
              <a:t>t - czas</a:t>
            </a:r>
          </a:p>
          <a:p>
            <a:pPr>
              <a:buNone/>
            </a:pPr>
            <a:r>
              <a:rPr lang="pl-PL" dirty="0" smtClean="0"/>
              <a:t>Ø - funkcja</a:t>
            </a:r>
          </a:p>
          <a:p>
            <a:pPr>
              <a:buNone/>
            </a:pPr>
            <a:r>
              <a:rPr lang="pl-PL" dirty="0" smtClean="0"/>
              <a:t>w - warunki eksploatacji</a:t>
            </a:r>
          </a:p>
          <a:p>
            <a:pPr>
              <a:buNone/>
            </a:pPr>
            <a:endParaRPr lang="pl-PL" dirty="0" smtClean="0"/>
          </a:p>
          <a:p>
            <a:endParaRPr lang="pl-PL"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Atrybuty niezawodności</a:t>
            </a:r>
            <a:endParaRPr lang="pl-PL" dirty="0"/>
          </a:p>
        </p:txBody>
      </p:sp>
      <p:sp>
        <p:nvSpPr>
          <p:cNvPr id="3" name="Symbol zastępczy zawartości 2"/>
          <p:cNvSpPr>
            <a:spLocks noGrp="1"/>
          </p:cNvSpPr>
          <p:nvPr>
            <p:ph idx="1"/>
          </p:nvPr>
        </p:nvSpPr>
        <p:spPr>
          <a:xfrm>
            <a:off x="156754" y="2011680"/>
            <a:ext cx="4101737" cy="4206240"/>
          </a:xfrm>
        </p:spPr>
        <p:txBody>
          <a:bodyPr>
            <a:normAutofit fontScale="92500" lnSpcReduction="10000"/>
          </a:bodyPr>
          <a:lstStyle/>
          <a:p>
            <a:r>
              <a:rPr lang="pl-PL" dirty="0" smtClean="0"/>
              <a:t>Atrybuty niezawodności:</a:t>
            </a:r>
          </a:p>
          <a:p>
            <a:pPr lvl="0"/>
            <a:r>
              <a:rPr lang="pl-PL" dirty="0" smtClean="0"/>
              <a:t>dostępność – gotowość do użycia,</a:t>
            </a:r>
          </a:p>
          <a:p>
            <a:pPr lvl="0"/>
            <a:r>
              <a:rPr lang="pl-PL" dirty="0" smtClean="0"/>
              <a:t>pewność  – ciągłość serwisu,</a:t>
            </a:r>
          </a:p>
          <a:p>
            <a:pPr lvl="0"/>
            <a:r>
              <a:rPr lang="pl-PL" dirty="0" err="1" smtClean="0"/>
              <a:t>utrzymywalność</a:t>
            </a:r>
            <a:r>
              <a:rPr lang="pl-PL" dirty="0" smtClean="0"/>
              <a:t> – zdolność do przechodzenia napraw i rozwijania.</a:t>
            </a:r>
          </a:p>
          <a:p>
            <a:pPr lvl="0"/>
            <a:r>
              <a:rPr lang="pl-PL" dirty="0" smtClean="0"/>
              <a:t>bezpieczeństwo – niewystępowanie katastrofalnych konsekwencji dla otoczenia,</a:t>
            </a:r>
          </a:p>
          <a:p>
            <a:pPr lvl="0"/>
            <a:r>
              <a:rPr lang="pl-PL" dirty="0" smtClean="0"/>
              <a:t>poufność – nieujawnianie informacji bez autoryzacji,</a:t>
            </a:r>
          </a:p>
          <a:p>
            <a:pPr lvl="0"/>
            <a:r>
              <a:rPr lang="pl-PL" dirty="0" smtClean="0"/>
              <a:t>integralność – niewystępowanie niedozwolonych zmian informacji,</a:t>
            </a:r>
          </a:p>
          <a:p>
            <a:endParaRPr lang="pl-PL" dirty="0"/>
          </a:p>
        </p:txBody>
      </p:sp>
      <p:pic>
        <p:nvPicPr>
          <p:cNvPr id="4" name="Obraz 3" descr="drzewo_niezawodnosci.gif"/>
          <p:cNvPicPr/>
          <p:nvPr/>
        </p:nvPicPr>
        <p:blipFill>
          <a:blip r:embed="rId2" cstate="print"/>
          <a:stretch>
            <a:fillRect/>
          </a:stretch>
        </p:blipFill>
        <p:spPr>
          <a:xfrm>
            <a:off x="4358140" y="1920999"/>
            <a:ext cx="7568248" cy="476718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Wskaźniki niezawodności</a:t>
            </a:r>
            <a:endParaRPr lang="pl-PL" dirty="0"/>
          </a:p>
        </p:txBody>
      </p:sp>
      <p:sp>
        <p:nvSpPr>
          <p:cNvPr id="3" name="Symbol zastępczy zawartości 2"/>
          <p:cNvSpPr>
            <a:spLocks noGrp="1"/>
          </p:cNvSpPr>
          <p:nvPr>
            <p:ph idx="1"/>
          </p:nvPr>
        </p:nvSpPr>
        <p:spPr/>
        <p:txBody>
          <a:bodyPr/>
          <a:lstStyle/>
          <a:p>
            <a:r>
              <a:rPr lang="pl-PL" dirty="0" smtClean="0"/>
              <a:t>Funkcja ryzyka</a:t>
            </a:r>
          </a:p>
          <a:p>
            <a:pPr>
              <a:buNone/>
            </a:pPr>
            <a:r>
              <a:rPr lang="pl-PL" dirty="0" smtClean="0"/>
              <a:t>	Jednym ze sposobów charakteryzowania niezawodności jest podanie prawdopodobieństwa, że obiekt, który spełnia wymagania w danej chwili t, w następnym przedziale </a:t>
            </a:r>
            <a:r>
              <a:rPr lang="pl-PL" dirty="0" err="1" smtClean="0"/>
              <a:t>dt</a:t>
            </a:r>
            <a:r>
              <a:rPr lang="pl-PL" dirty="0" smtClean="0"/>
              <a:t> przestanie je spełniać.</a:t>
            </a:r>
            <a:endParaRPr lang="pl-PL" dirty="0"/>
          </a:p>
        </p:txBody>
      </p:sp>
      <p:pic>
        <p:nvPicPr>
          <p:cNvPr id="4" name="Obraz 3"/>
          <p:cNvPicPr/>
          <p:nvPr/>
        </p:nvPicPr>
        <p:blipFill>
          <a:blip r:embed="rId2" cstate="print"/>
          <a:srcRect/>
          <a:stretch>
            <a:fillRect/>
          </a:stretch>
        </p:blipFill>
        <p:spPr bwMode="auto">
          <a:xfrm>
            <a:off x="2526453" y="3553098"/>
            <a:ext cx="6277912" cy="2787097"/>
          </a:xfrm>
          <a:prstGeom prst="rect">
            <a:avLst/>
          </a:prstGeom>
          <a:noFill/>
          <a:ln w="9525">
            <a:noFill/>
            <a:miter lim="800000"/>
            <a:headEnd/>
            <a:tailEnd/>
          </a:ln>
        </p:spPr>
      </p:pic>
      <p:sp>
        <p:nvSpPr>
          <p:cNvPr id="5" name="Prostokąt 4"/>
          <p:cNvSpPr/>
          <p:nvPr/>
        </p:nvSpPr>
        <p:spPr>
          <a:xfrm>
            <a:off x="8856617" y="4480560"/>
            <a:ext cx="3335383" cy="1477328"/>
          </a:xfrm>
          <a:prstGeom prst="rect">
            <a:avLst/>
          </a:prstGeom>
        </p:spPr>
        <p:txBody>
          <a:bodyPr wrap="square">
            <a:spAutoFit/>
          </a:bodyPr>
          <a:lstStyle/>
          <a:p>
            <a:r>
              <a:rPr lang="pl-PL" dirty="0" smtClean="0"/>
              <a:t>Przykładowa funkcja ryzyka dla obiektów technicznych, I - okres dojrzewania do użytkowania, II - okres normalnego użytkowania, III - okres starzenia się</a:t>
            </a:r>
            <a:endParaRPr lang="pl-PL"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Wskaźniki niezawodności</a:t>
            </a:r>
            <a:endParaRPr lang="pl-PL" dirty="0"/>
          </a:p>
        </p:txBody>
      </p:sp>
      <p:sp>
        <p:nvSpPr>
          <p:cNvPr id="3" name="Symbol zastępczy zawartości 2"/>
          <p:cNvSpPr>
            <a:spLocks noGrp="1"/>
          </p:cNvSpPr>
          <p:nvPr>
            <p:ph idx="1"/>
          </p:nvPr>
        </p:nvSpPr>
        <p:spPr>
          <a:xfrm>
            <a:off x="1202919" y="2011680"/>
            <a:ext cx="9784080" cy="4846320"/>
          </a:xfrm>
        </p:spPr>
        <p:txBody>
          <a:bodyPr>
            <a:normAutofit lnSpcReduction="10000"/>
          </a:bodyPr>
          <a:lstStyle/>
          <a:p>
            <a:r>
              <a:rPr lang="pl-PL" dirty="0" smtClean="0"/>
              <a:t>Naprawialność</a:t>
            </a:r>
          </a:p>
          <a:p>
            <a:pPr>
              <a:buNone/>
            </a:pPr>
            <a:r>
              <a:rPr lang="pl-PL" dirty="0" smtClean="0"/>
              <a:t>	Możliwe jest również charakteryzowanie niezawodności obiektu, gdy przywraca się jego sprawność po jego utraceniu. Wtedy niezawodność obiektu określana jest poprzez prawdopodobieństwo, że obiekt będzie sprawny w ciągu określonego czasu  oraz przez prawdopodobieństwo, że gdy obiekt będzie niesprawny to zostanie mu przywrócona sprawność w ciągu danego czasu. Naprawialność zależy od właściwości obiektu oraz warunków w jakich przywraca się mu sprawność.</a:t>
            </a:r>
          </a:p>
          <a:p>
            <a:r>
              <a:rPr lang="pl-PL" dirty="0" smtClean="0"/>
              <a:t>Gotowość</a:t>
            </a:r>
          </a:p>
          <a:p>
            <a:pPr>
              <a:buNone/>
            </a:pPr>
            <a:r>
              <a:rPr lang="pl-PL" dirty="0" smtClean="0"/>
              <a:t>Gotowość wyraża się wzorem: A = T/ (</a:t>
            </a:r>
            <a:r>
              <a:rPr lang="pl-PL" dirty="0" err="1" smtClean="0"/>
              <a:t>T+Q</a:t>
            </a:r>
            <a:r>
              <a:rPr lang="pl-PL" dirty="0" smtClean="0"/>
              <a:t>) , gdzie:</a:t>
            </a:r>
          </a:p>
          <a:p>
            <a:pPr>
              <a:buNone/>
            </a:pPr>
            <a:r>
              <a:rPr lang="pl-PL" dirty="0" smtClean="0"/>
              <a:t>T - średnia długość okresów sprawności</a:t>
            </a:r>
          </a:p>
          <a:p>
            <a:pPr>
              <a:buNone/>
            </a:pPr>
            <a:r>
              <a:rPr lang="pl-PL" dirty="0" smtClean="0"/>
              <a:t>Q - średnia długość okresów niesprawności</a:t>
            </a:r>
          </a:p>
          <a:p>
            <a:pPr lvl="0">
              <a:buNone/>
            </a:pPr>
            <a:r>
              <a:rPr lang="pl-PL" dirty="0" smtClean="0"/>
              <a:t>	gotowość obiektu jest to prawdopodobieństwo, że obiekt będzie gotowy do spełnienia swoich funkcji w chwili t</a:t>
            </a:r>
          </a:p>
          <a:p>
            <a:pPr>
              <a:buNone/>
            </a:pPr>
            <a:endParaRPr lang="pl-PL"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raz 9"/>
          <p:cNvPicPr/>
          <p:nvPr/>
        </p:nvPicPr>
        <p:blipFill>
          <a:blip r:embed="rId2" cstate="print"/>
          <a:srcRect/>
          <a:stretch>
            <a:fillRect/>
          </a:stretch>
        </p:blipFill>
        <p:spPr bwMode="auto">
          <a:xfrm>
            <a:off x="3798259" y="4603898"/>
            <a:ext cx="2766680" cy="2254102"/>
          </a:xfrm>
          <a:prstGeom prst="rect">
            <a:avLst/>
          </a:prstGeom>
          <a:noFill/>
          <a:ln w="9525">
            <a:noFill/>
            <a:miter lim="800000"/>
            <a:headEnd/>
            <a:tailEnd/>
          </a:ln>
        </p:spPr>
      </p:pic>
      <p:sp>
        <p:nvSpPr>
          <p:cNvPr id="2" name="Tytuł 1"/>
          <p:cNvSpPr>
            <a:spLocks noGrp="1"/>
          </p:cNvSpPr>
          <p:nvPr>
            <p:ph type="title"/>
          </p:nvPr>
        </p:nvSpPr>
        <p:spPr/>
        <p:txBody>
          <a:bodyPr/>
          <a:lstStyle/>
          <a:p>
            <a:r>
              <a:rPr lang="pl-PL" dirty="0" smtClean="0"/>
              <a:t>Niezawodność obiektów prostych</a:t>
            </a:r>
            <a:endParaRPr lang="pl-PL" dirty="0"/>
          </a:p>
        </p:txBody>
      </p:sp>
      <p:sp>
        <p:nvSpPr>
          <p:cNvPr id="3" name="Symbol zastępczy zawartości 2"/>
          <p:cNvSpPr>
            <a:spLocks noGrp="1"/>
          </p:cNvSpPr>
          <p:nvPr>
            <p:ph idx="1"/>
          </p:nvPr>
        </p:nvSpPr>
        <p:spPr>
          <a:xfrm>
            <a:off x="1" y="2011680"/>
            <a:ext cx="4323805" cy="4206240"/>
          </a:xfrm>
        </p:spPr>
        <p:txBody>
          <a:bodyPr>
            <a:normAutofit/>
          </a:bodyPr>
          <a:lstStyle/>
          <a:p>
            <a:r>
              <a:rPr lang="pl-PL" b="1" dirty="0" smtClean="0"/>
              <a:t>Niezawodność obiektów szeregowych</a:t>
            </a:r>
            <a:endParaRPr lang="pl-PL" dirty="0" smtClean="0"/>
          </a:p>
          <a:p>
            <a:pPr>
              <a:buNone/>
            </a:pPr>
            <a:r>
              <a:rPr lang="pl-PL" dirty="0" smtClean="0"/>
              <a:t>	Obiektem o strukturze szeregowej nazwa się obiekt, który funkcjonuje poprawnie, gdy wszystkie jego elementy składowe są sprawne. Niezawodność </a:t>
            </a:r>
            <a:r>
              <a:rPr lang="pl-PL" dirty="0" err="1" smtClean="0"/>
              <a:t>Rs</a:t>
            </a:r>
            <a:r>
              <a:rPr lang="pl-PL" dirty="0" smtClean="0"/>
              <a:t> takiego obiektu n - elementowego o strukturze szeregowej, w którym uszkodzenie elementów składowych jest wzajemnie niezależne opisuje wzór:</a:t>
            </a:r>
            <a:endParaRPr lang="pl-PL" dirty="0"/>
          </a:p>
        </p:txBody>
      </p:sp>
      <p:sp>
        <p:nvSpPr>
          <p:cNvPr id="30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30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9268" y="6100354"/>
            <a:ext cx="2589772" cy="757646"/>
          </a:xfrm>
          <a:prstGeom prst="rect">
            <a:avLst/>
          </a:prstGeom>
          <a:noFill/>
        </p:spPr>
      </p:pic>
      <p:sp>
        <p:nvSpPr>
          <p:cNvPr id="3076" name="Rectangle 4"/>
          <p:cNvSpPr>
            <a:spLocks noChangeArrowheads="1"/>
          </p:cNvSpPr>
          <p:nvPr/>
        </p:nvSpPr>
        <p:spPr bwMode="auto">
          <a:xfrm>
            <a:off x="6675121" y="1946366"/>
            <a:ext cx="3851238" cy="10464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pl-PL" sz="2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Niezawodność obiektów równoległych</a:t>
            </a:r>
            <a:endParaRPr kumimoji="0" lang="pl-PL"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5" name="Obraz 3"/>
          <p:cNvPicPr>
            <a:picLocks noChangeAspect="1" noChangeArrowheads="1"/>
          </p:cNvPicPr>
          <p:nvPr/>
        </p:nvPicPr>
        <p:blipFill>
          <a:blip r:embed="rId4" cstate="print"/>
          <a:srcRect/>
          <a:stretch>
            <a:fillRect/>
          </a:stretch>
        </p:blipFill>
        <p:spPr bwMode="auto">
          <a:xfrm>
            <a:off x="9669462" y="2049101"/>
            <a:ext cx="2522538" cy="2509837"/>
          </a:xfrm>
          <a:prstGeom prst="rect">
            <a:avLst/>
          </a:prstGeom>
          <a:noFill/>
        </p:spPr>
      </p:pic>
      <p:sp>
        <p:nvSpPr>
          <p:cNvPr id="3077" name="Rectangle 5"/>
          <p:cNvSpPr>
            <a:spLocks noChangeArrowheads="1"/>
          </p:cNvSpPr>
          <p:nvPr/>
        </p:nvSpPr>
        <p:spPr bwMode="auto">
          <a:xfrm>
            <a:off x="6622868" y="2730138"/>
            <a:ext cx="3422469"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200" b="0" i="0" u="none" strike="noStrike" cap="none" normalizeH="0" baseline="0" dirty="0" smtClean="0">
                <a:ln>
                  <a:noFill/>
                </a:ln>
                <a:solidFill>
                  <a:schemeClr val="tx1"/>
                </a:solidFill>
                <a:effectLst/>
                <a:ea typeface="Calibri" pitchFamily="34" charset="0"/>
                <a:cs typeface="Times New Roman" pitchFamily="18" charset="0"/>
              </a:rPr>
              <a:t>Obiektem o strukturze równoległej nazywamy obiekt, który funkcjonuje poprawnie, gdy chociaż jeden jego element jest sprawny. Dla zwiększenia niezawodności obiektu wprowadza się celowo pewną liczbę elementów nadmiarowych. </a:t>
            </a:r>
            <a:endParaRPr kumimoji="0" lang="pl-PL" sz="2200" b="0" i="0" u="none" strike="noStrike" cap="none" normalizeH="0" baseline="0" dirty="0" smtClean="0">
              <a:ln>
                <a:noFill/>
              </a:ln>
              <a:solidFill>
                <a:schemeClr val="tx1"/>
              </a:solidFill>
              <a:effectLst/>
              <a:cs typeface="Arial" pitchFamily="34" charset="0"/>
            </a:endParaRPr>
          </a:p>
        </p:txBody>
      </p:sp>
      <p:sp>
        <p:nvSpPr>
          <p:cNvPr id="3078"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2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Niezawodność obiektów równoległych</a:t>
            </a: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Jakość</a:t>
            </a:r>
            <a:endParaRPr lang="pl-PL" dirty="0"/>
          </a:p>
        </p:txBody>
      </p:sp>
      <p:sp>
        <p:nvSpPr>
          <p:cNvPr id="3" name="Symbol zastępczy zawartości 2"/>
          <p:cNvSpPr>
            <a:spLocks noGrp="1"/>
          </p:cNvSpPr>
          <p:nvPr>
            <p:ph idx="1"/>
          </p:nvPr>
        </p:nvSpPr>
        <p:spPr/>
        <p:txBody>
          <a:bodyPr>
            <a:normAutofit lnSpcReduction="10000"/>
          </a:bodyPr>
          <a:lstStyle/>
          <a:p>
            <a:r>
              <a:rPr lang="pl-PL" dirty="0" smtClean="0"/>
              <a:t>Czynnik ten ma duży wpływ na charakterystyki eksploatacyjne, ponieważ opisuje on pewien stopień doskonałości maszyny czy innego urządzenia.</a:t>
            </a:r>
          </a:p>
          <a:p>
            <a:pPr>
              <a:buNone/>
            </a:pPr>
            <a:r>
              <a:rPr lang="pl-PL" dirty="0" smtClean="0"/>
              <a:t>	Cechy charakterystyczne definiujące jakość nie są w istocie takie same; zależą one od punktu widzenia i są one odmienne dla różnych odbiorców finalnych.</a:t>
            </a:r>
          </a:p>
          <a:p>
            <a:pPr lvl="0">
              <a:buNone/>
            </a:pPr>
            <a:r>
              <a:rPr lang="pl-PL" dirty="0" smtClean="0"/>
              <a:t>Pierwszy będzie brał pod uwagę własności zewnętrzne dotyczące przede wszystkim widocznych aspektów dostarczonego urządzenia, takich jak łatwość użycia czy parametry, jest to jakość zewnętrzna</a:t>
            </a:r>
          </a:p>
          <a:p>
            <a:pPr lvl="0">
              <a:buNone/>
            </a:pPr>
            <a:r>
              <a:rPr lang="pl-PL" dirty="0" smtClean="0"/>
              <a:t>Drugi wysunie naprzód własności takie jak testowalność lub czytelność oprogramowania, jest to jakość wewnętrzna.</a:t>
            </a:r>
          </a:p>
          <a:p>
            <a:pPr lvl="0">
              <a:buNone/>
            </a:pPr>
            <a:r>
              <a:rPr lang="pl-PL" dirty="0" smtClean="0"/>
              <a:t>Trzeci ze swojej strony zainteresuje się własnościami takimi jak termin i koszty realizacji czy też gwarancje zapewnienia jakości deklarowanej przez dostawcę (na przykład świadectwem zgodności z normą ISO 9001). </a:t>
            </a:r>
          </a:p>
          <a:p>
            <a:endParaRPr lang="pl-PL"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Parametry i atrybuty jakości</a:t>
            </a:r>
            <a:endParaRPr lang="pl-PL" dirty="0"/>
          </a:p>
        </p:txBody>
      </p:sp>
      <p:sp>
        <p:nvSpPr>
          <p:cNvPr id="3" name="Symbol zastępczy zawartości 2"/>
          <p:cNvSpPr>
            <a:spLocks noGrp="1"/>
          </p:cNvSpPr>
          <p:nvPr>
            <p:ph idx="1"/>
          </p:nvPr>
        </p:nvSpPr>
        <p:spPr/>
        <p:txBody>
          <a:bodyPr/>
          <a:lstStyle/>
          <a:p>
            <a:pPr>
              <a:buNone/>
            </a:pPr>
            <a:r>
              <a:rPr lang="pl-PL" dirty="0" smtClean="0"/>
              <a:t>	Jakość technologiczna produktu:</a:t>
            </a:r>
          </a:p>
          <a:p>
            <a:pPr lvl="0"/>
            <a:r>
              <a:rPr lang="pl-PL" dirty="0" smtClean="0"/>
              <a:t>funkcjonalność - stopień i zakres realizacji oczekiwanych funkcji</a:t>
            </a:r>
          </a:p>
          <a:p>
            <a:pPr lvl="0"/>
            <a:r>
              <a:rPr lang="pl-PL" dirty="0" smtClean="0"/>
              <a:t>praktyczność - komfort użytkowania</a:t>
            </a:r>
          </a:p>
          <a:p>
            <a:pPr lvl="0"/>
            <a:r>
              <a:rPr lang="pl-PL" dirty="0" smtClean="0"/>
              <a:t>bezpieczeństwo użytkowania</a:t>
            </a:r>
          </a:p>
          <a:p>
            <a:pPr lvl="0"/>
            <a:r>
              <a:rPr lang="pl-PL" dirty="0" smtClean="0"/>
              <a:t>łatwość użytkowania - łatwość zrozumienia działania mechanizmu, łatwość szkolenia, łatwość eksploatacji</a:t>
            </a:r>
          </a:p>
          <a:p>
            <a:pPr lvl="0"/>
            <a:r>
              <a:rPr lang="pl-PL" dirty="0" smtClean="0"/>
              <a:t>przenośność - zdolność łatwej adaptacji, łatwość instalacji, zgodność z normami i różnymi konwencjami</a:t>
            </a:r>
          </a:p>
          <a:p>
            <a:pPr lvl="0"/>
            <a:r>
              <a:rPr lang="pl-PL" dirty="0" err="1" smtClean="0"/>
              <a:t>utrzymywalność</a:t>
            </a:r>
            <a:r>
              <a:rPr lang="pl-PL" dirty="0" smtClean="0"/>
              <a:t> - stabilność podczas modyfikacji, łatwość testowania</a:t>
            </a:r>
          </a:p>
          <a:p>
            <a:endParaRPr lang="pl-PL"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Parametry i atrybuty jakości</a:t>
            </a:r>
            <a:endParaRPr lang="pl-PL" dirty="0"/>
          </a:p>
        </p:txBody>
      </p:sp>
      <p:sp>
        <p:nvSpPr>
          <p:cNvPr id="3" name="Symbol zastępczy zawartości 2"/>
          <p:cNvSpPr>
            <a:spLocks noGrp="1"/>
          </p:cNvSpPr>
          <p:nvPr>
            <p:ph idx="1"/>
          </p:nvPr>
        </p:nvSpPr>
        <p:spPr/>
        <p:txBody>
          <a:bodyPr/>
          <a:lstStyle/>
          <a:p>
            <a:pPr>
              <a:buNone/>
            </a:pPr>
            <a:r>
              <a:rPr lang="pl-PL" dirty="0" smtClean="0"/>
              <a:t> 	Jakość rynkowa produktu:</a:t>
            </a:r>
          </a:p>
          <a:p>
            <a:pPr lvl="0"/>
            <a:r>
              <a:rPr lang="pl-PL" dirty="0" smtClean="0"/>
              <a:t>widoczność zespołu cech istotnych dla produktu</a:t>
            </a:r>
          </a:p>
          <a:p>
            <a:pPr lvl="0"/>
            <a:r>
              <a:rPr lang="pl-PL" dirty="0" smtClean="0"/>
              <a:t>ekskluzywność - prestiż nabywcy związany z posiadaniem danego produktu</a:t>
            </a:r>
          </a:p>
          <a:p>
            <a:pPr lvl="0"/>
            <a:r>
              <a:rPr lang="pl-PL" dirty="0" smtClean="0"/>
              <a:t>estetyczność - ludzie często zwracają uwagę na to co jest estetyczne i wzbudza pozytywne odczucia</a:t>
            </a:r>
          </a:p>
          <a:p>
            <a:pPr lvl="0"/>
            <a:r>
              <a:rPr lang="pl-PL" dirty="0" smtClean="0"/>
              <a:t>koszty</a:t>
            </a:r>
          </a:p>
          <a:p>
            <a:endParaRPr lang="pl-PL"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Wspomaganie jakości</a:t>
            </a:r>
            <a:endParaRPr lang="pl-PL" dirty="0"/>
          </a:p>
        </p:txBody>
      </p:sp>
      <p:sp>
        <p:nvSpPr>
          <p:cNvPr id="3" name="Symbol zastępczy zawartości 2"/>
          <p:cNvSpPr>
            <a:spLocks noGrp="1"/>
          </p:cNvSpPr>
          <p:nvPr>
            <p:ph idx="1"/>
          </p:nvPr>
        </p:nvSpPr>
        <p:spPr/>
        <p:txBody>
          <a:bodyPr/>
          <a:lstStyle/>
          <a:p>
            <a:pPr lvl="0"/>
            <a:r>
              <a:rPr lang="pl-PL" dirty="0" smtClean="0"/>
              <a:t>Metoda sześć sigma</a:t>
            </a:r>
          </a:p>
          <a:p>
            <a:pPr>
              <a:buNone/>
            </a:pPr>
            <a:r>
              <a:rPr lang="pl-PL" dirty="0" smtClean="0"/>
              <a:t>-   Jest to metoda zarządzania jakością wprowadzona w Motoroli w połowie lat 80. W tej metodzie przyjmuje się, że defekty w procesach występują z pewnym prawdopodobieństwem, które można opisać rozkładami statystycznymi. Celem biznesowym na poziomie sześć sigma jest zatem zmniejszenie prawdopodobieństwa wystąpienia defektów do 3,4 defektu na milion okazji. W ten sposób podejście sześć sigma może prowadzić do zwiększenia powtarzalności procesów (stabilności).</a:t>
            </a:r>
          </a:p>
          <a:p>
            <a:endParaRPr lang="pl-P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Zużycie - DEFINICJA</a:t>
            </a:r>
            <a:endParaRPr lang="pl-PL" dirty="0"/>
          </a:p>
        </p:txBody>
      </p:sp>
      <p:sp>
        <p:nvSpPr>
          <p:cNvPr id="3" name="Content Placeholder 2"/>
          <p:cNvSpPr>
            <a:spLocks noGrp="1"/>
          </p:cNvSpPr>
          <p:nvPr>
            <p:ph idx="1"/>
          </p:nvPr>
        </p:nvSpPr>
        <p:spPr/>
        <p:txBody>
          <a:bodyPr>
            <a:normAutofit/>
          </a:bodyPr>
          <a:lstStyle/>
          <a:p>
            <a:r>
              <a:rPr lang="pl-PL" dirty="0"/>
              <a:t>Zużycie </a:t>
            </a:r>
            <a:r>
              <a:rPr lang="pl-PL" dirty="0" smtClean="0"/>
              <a:t>to </a:t>
            </a:r>
            <a:r>
              <a:rPr lang="pl-PL" dirty="0"/>
              <a:t>proces zmian stanu części, zespołu lub całej maszyny pod wpływem czynników fizyko-chemicznych i obciążeń w trakcie eksploatacji</a:t>
            </a:r>
            <a:r>
              <a:rPr lang="pl-PL" dirty="0" smtClean="0"/>
              <a:t>.</a:t>
            </a:r>
          </a:p>
          <a:p>
            <a:r>
              <a:rPr lang="pl-PL" dirty="0" smtClean="0"/>
              <a:t/>
            </a:r>
            <a:br>
              <a:rPr lang="pl-PL" dirty="0" smtClean="0"/>
            </a:br>
            <a:r>
              <a:rPr lang="pl-PL" dirty="0" smtClean="0"/>
              <a:t>Proces </a:t>
            </a:r>
            <a:r>
              <a:rPr lang="pl-PL" dirty="0"/>
              <a:t>ten jest związany z przetwarzaniem energii w pracę mechaniczną. W trakcie wykonywania pracy w parach kinematycznych występują siły reakcji wynikające  z więzów geometrycznych i kinematycznych.  W elementach par kinematycznych powstają naprężenia mechaniczne zależne od przyłożonego do nich obciążenia, jakości materiału z jakiego zostały wykonane oraz od sposobu ich ruchu</a:t>
            </a:r>
            <a:r>
              <a:rPr lang="pl-PL" dirty="0" smtClean="0"/>
              <a:t>.</a:t>
            </a:r>
          </a:p>
          <a:p>
            <a:r>
              <a:rPr lang="pl-PL" dirty="0" smtClean="0"/>
              <a:t>  Ocena zużycia możliwa jest najczęściej dopiero po zakończeniu pracy maszyny.</a:t>
            </a:r>
          </a:p>
          <a:p>
            <a:pPr marL="0" indent="0">
              <a:buNone/>
            </a:pPr>
            <a:endParaRPr lang="pl-PL" dirty="0"/>
          </a:p>
          <a:p>
            <a:endParaRPr lang="pl-PL" dirty="0"/>
          </a:p>
        </p:txBody>
      </p:sp>
    </p:spTree>
    <p:extLst>
      <p:ext uri="{BB962C8B-B14F-4D97-AF65-F5344CB8AC3E}">
        <p14:creationId xmlns:p14="http://schemas.microsoft.com/office/powerpoint/2010/main" xmlns="" val="2327056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Wspomaganie jakości</a:t>
            </a:r>
            <a:endParaRPr lang="pl-PL" dirty="0"/>
          </a:p>
        </p:txBody>
      </p:sp>
      <p:sp>
        <p:nvSpPr>
          <p:cNvPr id="3" name="Symbol zastępczy zawartości 2"/>
          <p:cNvSpPr>
            <a:spLocks noGrp="1"/>
          </p:cNvSpPr>
          <p:nvPr>
            <p:ph idx="1"/>
          </p:nvPr>
        </p:nvSpPr>
        <p:spPr>
          <a:xfrm>
            <a:off x="1202919" y="2011680"/>
            <a:ext cx="9784080" cy="4846320"/>
          </a:xfrm>
        </p:spPr>
        <p:txBody>
          <a:bodyPr>
            <a:normAutofit fontScale="92500" lnSpcReduction="20000"/>
          </a:bodyPr>
          <a:lstStyle/>
          <a:p>
            <a:pPr lvl="0"/>
            <a:r>
              <a:rPr lang="pl-PL" dirty="0" smtClean="0"/>
              <a:t>Statystyczna Kontrola Procesu  </a:t>
            </a:r>
          </a:p>
          <a:p>
            <a:pPr>
              <a:buNone/>
            </a:pPr>
            <a:r>
              <a:rPr lang="pl-PL" dirty="0" smtClean="0"/>
              <a:t>- 		statystyczna metoda zarządzania jakością, wykorzystująca tak zwane karty kontrolne </a:t>
            </a:r>
            <a:r>
              <a:rPr lang="pl-PL" dirty="0" err="1" smtClean="0"/>
              <a:t>Shewharta</a:t>
            </a:r>
            <a:r>
              <a:rPr lang="pl-PL" dirty="0" smtClean="0"/>
              <a:t>. Karty kontrolne umożliwiają obiektywną ocenę, czy dany proces podlega swojej normalnej zmienności, czy zaczyna zachowywać się "niestandardowo". Zgodnie z teorią kart kontrolnych przyczyny zmienności w procesie można podzielić na:</a:t>
            </a:r>
          </a:p>
          <a:p>
            <a:pPr>
              <a:buNone/>
            </a:pPr>
            <a:r>
              <a:rPr lang="pl-PL" dirty="0" smtClean="0"/>
              <a:t>		Przyczyny naturalne (standardowe) - widoczne są przez cały czas prowadzenia czynności. Przyczyny naturalne zmienności są stałe co do wielkości i występują w dużej ilości, ale pojedynczy efekt każdej z nich jest </a:t>
            </a:r>
            <a:r>
              <a:rPr lang="pl-PL" dirty="0" err="1" smtClean="0"/>
              <a:t>niewielki.Naturalne</a:t>
            </a:r>
            <a:r>
              <a:rPr lang="pl-PL" dirty="0" smtClean="0"/>
              <a:t> przyczyny zmienności mają wpływ tylko na zmienność krótkoterminową.</a:t>
            </a:r>
          </a:p>
          <a:p>
            <a:pPr>
              <a:buNone/>
            </a:pPr>
            <a:r>
              <a:rPr lang="pl-PL" dirty="0" smtClean="0"/>
              <a:t>	Przyczyny specjalne (niestandardowe) - przyczyny zmienności nie zawsze obecne w procesie oraz zmienne co do wielkości; wywołują dużą zmienność w procesie, powodują przesuniecie się średniej i dzięki temu mają wpływ na długoterminową wariancję, przykładowe specjalne przyczyny zmienności to złe ustawienie maszyny, niewykwalifikowany operator</a:t>
            </a:r>
          </a:p>
          <a:p>
            <a:pPr>
              <a:buNone/>
            </a:pPr>
            <a:r>
              <a:rPr lang="pl-PL" dirty="0" smtClean="0"/>
              <a:t>		Dzięki stosowaniu kart kontrolnych można szybko zauważyć kiedy dane zjawisko zaczyna zachowywać się "niestandardowo" i w razie potrzeby zareagować. W przemyśle karty kontrolne służą do sprawdzania stabilności procesu produkcyjnego w czasie.</a:t>
            </a:r>
          </a:p>
          <a:p>
            <a:endParaRPr lang="pl-PL"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Wspomaganie jakości</a:t>
            </a:r>
            <a:endParaRPr lang="pl-PL" dirty="0"/>
          </a:p>
        </p:txBody>
      </p:sp>
      <p:sp>
        <p:nvSpPr>
          <p:cNvPr id="3" name="Symbol zastępczy zawartości 2"/>
          <p:cNvSpPr>
            <a:spLocks noGrp="1"/>
          </p:cNvSpPr>
          <p:nvPr>
            <p:ph idx="1"/>
          </p:nvPr>
        </p:nvSpPr>
        <p:spPr/>
        <p:txBody>
          <a:bodyPr/>
          <a:lstStyle/>
          <a:p>
            <a:pPr lvl="0"/>
            <a:r>
              <a:rPr lang="pl-PL" dirty="0" smtClean="0"/>
              <a:t>Zarządzanie przez jakość - TQM - Total </a:t>
            </a:r>
            <a:r>
              <a:rPr lang="pl-PL" dirty="0" err="1" smtClean="0"/>
              <a:t>Quality</a:t>
            </a:r>
            <a:r>
              <a:rPr lang="pl-PL" dirty="0" smtClean="0"/>
              <a:t> </a:t>
            </a:r>
            <a:r>
              <a:rPr lang="pl-PL" dirty="0" err="1" smtClean="0"/>
              <a:t>Menagement</a:t>
            </a:r>
            <a:endParaRPr lang="pl-PL" dirty="0" smtClean="0"/>
          </a:p>
          <a:p>
            <a:pPr>
              <a:buNone/>
            </a:pPr>
            <a:r>
              <a:rPr lang="pl-PL" dirty="0" smtClean="0"/>
              <a:t> -   Podejście do zarządzania organizacją, w którym każdy aspekt działalności jest realizowany z uwzględnieniem spojrzenia projakościowego. Uczestniczą w nim wszyscy pracownicy poprzez pracę zespołową, zaangażowanie i stałe podnoszenie kwalifikacji. Celem jest osiągnięcie długotrwałego sukcesu, którego źródłem są zadowolenie klienta oraz korzyści dla organizacji i jej członków.</a:t>
            </a:r>
          </a:p>
          <a:p>
            <a:endParaRPr lang="pl-PL"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Wspomaganie jakości</a:t>
            </a:r>
            <a:endParaRPr lang="pl-PL" dirty="0"/>
          </a:p>
        </p:txBody>
      </p:sp>
      <p:sp>
        <p:nvSpPr>
          <p:cNvPr id="3" name="Symbol zastępczy zawartości 2"/>
          <p:cNvSpPr>
            <a:spLocks noGrp="1"/>
          </p:cNvSpPr>
          <p:nvPr>
            <p:ph idx="1"/>
          </p:nvPr>
        </p:nvSpPr>
        <p:spPr>
          <a:xfrm>
            <a:off x="1202919" y="2011680"/>
            <a:ext cx="9784080" cy="4846320"/>
          </a:xfrm>
        </p:spPr>
        <p:txBody>
          <a:bodyPr>
            <a:normAutofit lnSpcReduction="10000"/>
          </a:bodyPr>
          <a:lstStyle/>
          <a:p>
            <a:pPr lvl="0"/>
            <a:r>
              <a:rPr lang="pl-PL" dirty="0" err="1" smtClean="0"/>
              <a:t>Poka</a:t>
            </a:r>
            <a:r>
              <a:rPr lang="pl-PL" dirty="0" smtClean="0"/>
              <a:t> - </a:t>
            </a:r>
            <a:r>
              <a:rPr lang="pl-PL" dirty="0" err="1" smtClean="0"/>
              <a:t>yoke</a:t>
            </a:r>
            <a:endParaRPr lang="pl-PL" dirty="0" smtClean="0"/>
          </a:p>
          <a:p>
            <a:pPr>
              <a:buNone/>
            </a:pPr>
            <a:r>
              <a:rPr lang="pl-PL" dirty="0" smtClean="0"/>
              <a:t>- metoda zapobiegania defektom pochodzącym z pomyłek potocznie: odporność na głupotę.</a:t>
            </a:r>
          </a:p>
          <a:p>
            <a:pPr>
              <a:buNone/>
            </a:pPr>
            <a:r>
              <a:rPr lang="pl-PL" dirty="0" smtClean="0"/>
              <a:t>		Analizując proces powstawania wad produktu zwrócono uwagę, że pomiędzy pomyłką a wynikającym z niej defektem jest jeszcze jedna, potencjalna możliwość: zauważenie pomyłki i jej poprawienie. Stąd wniosek, że sposobem ograniczenia wadliwości jest stwarzanie warunków w których błąd nie może się zdarzyć, albo będzie natychmiast widoczny.</a:t>
            </a:r>
          </a:p>
          <a:p>
            <a:pPr>
              <a:buNone/>
            </a:pPr>
            <a:r>
              <a:rPr lang="pl-PL" dirty="0" smtClean="0"/>
              <a:t>		Przykładem realizacji tej idei jest stanowisko montażowe wyposażone w pojemniki odpowiednie dla każdej z montowanych części. Przed przystąpieniem do montażu wszystkie pojemniki powinny być zapełnione. Kształt pojemników dostosowany do kształtu montowanych części zapewni, że zostanie zgromadzonych odpowiednia ilość właściwych części. Kolejność ustawienia pojemników sugeruje kolejność montowania części. Po zmontowaniu – wszystkie pojemniki powinny być puste.</a:t>
            </a:r>
          </a:p>
          <a:p>
            <a:endParaRPr lang="pl-PL"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Sprawność, trwałość</a:t>
            </a:r>
            <a:endParaRPr lang="pl-PL" dirty="0"/>
          </a:p>
        </p:txBody>
      </p:sp>
      <p:sp>
        <p:nvSpPr>
          <p:cNvPr id="3" name="Symbol zastępczy zawartości 2"/>
          <p:cNvSpPr>
            <a:spLocks noGrp="1"/>
          </p:cNvSpPr>
          <p:nvPr>
            <p:ph idx="1"/>
          </p:nvPr>
        </p:nvSpPr>
        <p:spPr/>
        <p:txBody>
          <a:bodyPr/>
          <a:lstStyle/>
          <a:p>
            <a:pPr>
              <a:buNone/>
            </a:pPr>
            <a:r>
              <a:rPr lang="pl-PL" dirty="0" smtClean="0"/>
              <a:t>	Oprócz wszystkich powyższych czynników i wskaźników, należy również zdefiniować pojęcia takie jak:</a:t>
            </a:r>
          </a:p>
          <a:p>
            <a:r>
              <a:rPr lang="pl-PL" b="1" dirty="0" smtClean="0"/>
              <a:t>Sprawność</a:t>
            </a:r>
            <a:r>
              <a:rPr lang="pl-PL" dirty="0" smtClean="0"/>
              <a:t> - własność obiektu, przy której jest on zdolny do wypełnienia zadanych wcześniej programowo funkcji z określonymi parametrami</a:t>
            </a:r>
          </a:p>
          <a:p>
            <a:r>
              <a:rPr lang="pl-PL" b="1" dirty="0" smtClean="0"/>
              <a:t>Trwałość</a:t>
            </a:r>
            <a:r>
              <a:rPr lang="pl-PL" dirty="0" smtClean="0"/>
              <a:t> - własność obiektu charakteryzująca się pozostawianiem w stanie zdolności do poprawnej pracy, razem z koniecznymi przerwami na różnego rodzaju poprawki techniczne</a:t>
            </a:r>
          </a:p>
          <a:p>
            <a:r>
              <a:rPr lang="pl-PL" b="1" dirty="0" smtClean="0"/>
              <a:t>Trwałość sumaryczna</a:t>
            </a:r>
            <a:r>
              <a:rPr lang="pl-PL" dirty="0" smtClean="0"/>
              <a:t> - suma okresów, w których obiekt jest sprawny, do momentu w którym zalecane jest wycofanie obiektu z dalszej eksploatacji </a:t>
            </a:r>
          </a:p>
          <a:p>
            <a:endParaRPr lang="pl-PL"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METODY PODWYŻSZANIA NIEZAWODNOŚCI I TRWAŁOŚCI</a:t>
            </a:r>
            <a:endParaRPr lang="pl-PL" dirty="0"/>
          </a:p>
        </p:txBody>
      </p:sp>
      <p:sp>
        <p:nvSpPr>
          <p:cNvPr id="8" name="pole tekstowe 7"/>
          <p:cNvSpPr txBox="1"/>
          <p:nvPr/>
        </p:nvSpPr>
        <p:spPr>
          <a:xfrm>
            <a:off x="3987800" y="2070100"/>
            <a:ext cx="3683000" cy="584775"/>
          </a:xfrm>
          <a:prstGeom prst="rect">
            <a:avLst/>
          </a:prstGeom>
          <a:noFill/>
        </p:spPr>
        <p:txBody>
          <a:bodyPr wrap="square" rtlCol="0">
            <a:spAutoFit/>
          </a:bodyPr>
          <a:lstStyle/>
          <a:p>
            <a:r>
              <a:rPr lang="pl-PL" sz="3200" b="1" dirty="0" err="1" smtClean="0"/>
              <a:t>Przekesploatacyjne</a:t>
            </a:r>
            <a:endParaRPr lang="pl-PL" sz="3200" b="1" dirty="0"/>
          </a:p>
        </p:txBody>
      </p:sp>
      <p:sp>
        <p:nvSpPr>
          <p:cNvPr id="9" name="Strzałka w prawo 8"/>
          <p:cNvSpPr/>
          <p:nvPr/>
        </p:nvSpPr>
        <p:spPr>
          <a:xfrm rot="8523214">
            <a:off x="2260601" y="3276600"/>
            <a:ext cx="1346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prawo 9"/>
          <p:cNvSpPr/>
          <p:nvPr/>
        </p:nvSpPr>
        <p:spPr>
          <a:xfrm rot="1800000">
            <a:off x="7835900" y="3263900"/>
            <a:ext cx="1346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prawo 10"/>
          <p:cNvSpPr/>
          <p:nvPr/>
        </p:nvSpPr>
        <p:spPr>
          <a:xfrm rot="6300000">
            <a:off x="3924301" y="3606797"/>
            <a:ext cx="1346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Strzałka w prawo 11"/>
          <p:cNvSpPr/>
          <p:nvPr/>
        </p:nvSpPr>
        <p:spPr>
          <a:xfrm rot="4500000">
            <a:off x="6159504" y="3682999"/>
            <a:ext cx="1346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pole tekstowe 12"/>
          <p:cNvSpPr txBox="1"/>
          <p:nvPr/>
        </p:nvSpPr>
        <p:spPr>
          <a:xfrm>
            <a:off x="368300" y="4330700"/>
            <a:ext cx="2781300" cy="461665"/>
          </a:xfrm>
          <a:prstGeom prst="rect">
            <a:avLst/>
          </a:prstGeom>
          <a:noFill/>
        </p:spPr>
        <p:txBody>
          <a:bodyPr wrap="square" rtlCol="0">
            <a:spAutoFit/>
          </a:bodyPr>
          <a:lstStyle/>
          <a:p>
            <a:r>
              <a:rPr lang="pl-PL" sz="2400" dirty="0" smtClean="0"/>
              <a:t>Redundancja</a:t>
            </a:r>
            <a:endParaRPr lang="pl-PL" sz="2400" dirty="0"/>
          </a:p>
        </p:txBody>
      </p:sp>
      <p:sp>
        <p:nvSpPr>
          <p:cNvPr id="14" name="pole tekstowe 13"/>
          <p:cNvSpPr txBox="1"/>
          <p:nvPr/>
        </p:nvSpPr>
        <p:spPr>
          <a:xfrm>
            <a:off x="2654300" y="5181600"/>
            <a:ext cx="3302000" cy="1200329"/>
          </a:xfrm>
          <a:prstGeom prst="rect">
            <a:avLst/>
          </a:prstGeom>
          <a:noFill/>
        </p:spPr>
        <p:txBody>
          <a:bodyPr wrap="square" rtlCol="0">
            <a:spAutoFit/>
          </a:bodyPr>
          <a:lstStyle/>
          <a:p>
            <a:r>
              <a:rPr lang="pl-PL" sz="2400" dirty="0" smtClean="0"/>
              <a:t>Stosowanie elementów wysokiej jakości i niezawodności</a:t>
            </a:r>
            <a:endParaRPr lang="pl-PL" sz="2400" dirty="0"/>
          </a:p>
        </p:txBody>
      </p:sp>
      <p:sp>
        <p:nvSpPr>
          <p:cNvPr id="15" name="pole tekstowe 14"/>
          <p:cNvSpPr txBox="1"/>
          <p:nvPr/>
        </p:nvSpPr>
        <p:spPr>
          <a:xfrm>
            <a:off x="6756400" y="5181600"/>
            <a:ext cx="2781300" cy="830997"/>
          </a:xfrm>
          <a:prstGeom prst="rect">
            <a:avLst/>
          </a:prstGeom>
          <a:noFill/>
        </p:spPr>
        <p:txBody>
          <a:bodyPr wrap="square" rtlCol="0">
            <a:spAutoFit/>
          </a:bodyPr>
          <a:lstStyle/>
          <a:p>
            <a:r>
              <a:rPr lang="pl-PL" sz="2400" dirty="0" smtClean="0"/>
              <a:t>Przewymiarowanie konstrukcji</a:t>
            </a:r>
            <a:endParaRPr lang="pl-PL" sz="2400" dirty="0"/>
          </a:p>
        </p:txBody>
      </p:sp>
      <p:sp>
        <p:nvSpPr>
          <p:cNvPr id="16" name="pole tekstowe 15"/>
          <p:cNvSpPr txBox="1"/>
          <p:nvPr/>
        </p:nvSpPr>
        <p:spPr>
          <a:xfrm>
            <a:off x="9067800" y="4025900"/>
            <a:ext cx="2781300" cy="461665"/>
          </a:xfrm>
          <a:prstGeom prst="rect">
            <a:avLst/>
          </a:prstGeom>
          <a:noFill/>
        </p:spPr>
        <p:txBody>
          <a:bodyPr wrap="square" rtlCol="0">
            <a:spAutoFit/>
          </a:bodyPr>
          <a:lstStyle/>
          <a:p>
            <a:r>
              <a:rPr lang="pl-PL" sz="2400" dirty="0" smtClean="0"/>
              <a:t>Innowacyjność</a:t>
            </a:r>
            <a:endParaRPr lang="pl-PL"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METODY PODWYŻSZANIA NIEZAWODNOŚCI I TRWAŁOŚCI</a:t>
            </a:r>
            <a:endParaRPr lang="pl-PL" dirty="0"/>
          </a:p>
        </p:txBody>
      </p:sp>
      <p:sp>
        <p:nvSpPr>
          <p:cNvPr id="8" name="pole tekstowe 7"/>
          <p:cNvSpPr txBox="1"/>
          <p:nvPr/>
        </p:nvSpPr>
        <p:spPr>
          <a:xfrm>
            <a:off x="4406900" y="3975100"/>
            <a:ext cx="3683000" cy="584775"/>
          </a:xfrm>
          <a:prstGeom prst="rect">
            <a:avLst/>
          </a:prstGeom>
          <a:noFill/>
        </p:spPr>
        <p:txBody>
          <a:bodyPr wrap="square" rtlCol="0">
            <a:spAutoFit/>
          </a:bodyPr>
          <a:lstStyle/>
          <a:p>
            <a:r>
              <a:rPr lang="pl-PL" sz="3200" b="1" dirty="0" smtClean="0"/>
              <a:t>Eksploatacyjne</a:t>
            </a:r>
            <a:endParaRPr lang="pl-PL" sz="3200" b="1" dirty="0"/>
          </a:p>
        </p:txBody>
      </p:sp>
      <p:sp>
        <p:nvSpPr>
          <p:cNvPr id="13" name="pole tekstowe 12"/>
          <p:cNvSpPr txBox="1"/>
          <p:nvPr/>
        </p:nvSpPr>
        <p:spPr>
          <a:xfrm>
            <a:off x="4864100" y="1930400"/>
            <a:ext cx="2247900" cy="400110"/>
          </a:xfrm>
          <a:prstGeom prst="rect">
            <a:avLst/>
          </a:prstGeom>
          <a:noFill/>
        </p:spPr>
        <p:txBody>
          <a:bodyPr wrap="square" rtlCol="0">
            <a:spAutoFit/>
          </a:bodyPr>
          <a:lstStyle/>
          <a:p>
            <a:r>
              <a:rPr lang="pl-PL" sz="2000" dirty="0" smtClean="0"/>
              <a:t>Redundancja</a:t>
            </a:r>
            <a:endParaRPr lang="pl-PL" sz="2000" dirty="0"/>
          </a:p>
        </p:txBody>
      </p:sp>
      <p:sp>
        <p:nvSpPr>
          <p:cNvPr id="17" name="pole tekstowe 16"/>
          <p:cNvSpPr txBox="1"/>
          <p:nvPr/>
        </p:nvSpPr>
        <p:spPr>
          <a:xfrm>
            <a:off x="7404100" y="2133600"/>
            <a:ext cx="2654300" cy="707886"/>
          </a:xfrm>
          <a:prstGeom prst="rect">
            <a:avLst/>
          </a:prstGeom>
          <a:noFill/>
        </p:spPr>
        <p:txBody>
          <a:bodyPr wrap="square" rtlCol="0">
            <a:spAutoFit/>
          </a:bodyPr>
          <a:lstStyle/>
          <a:p>
            <a:r>
              <a:rPr lang="pl-PL" sz="2000" dirty="0" smtClean="0"/>
              <a:t>Stabilizacja warunków użytkowania</a:t>
            </a:r>
            <a:endParaRPr lang="pl-PL" sz="2000" dirty="0"/>
          </a:p>
        </p:txBody>
      </p:sp>
      <p:sp>
        <p:nvSpPr>
          <p:cNvPr id="22" name="pole tekstowe 21"/>
          <p:cNvSpPr txBox="1"/>
          <p:nvPr/>
        </p:nvSpPr>
        <p:spPr>
          <a:xfrm>
            <a:off x="9029700" y="3365500"/>
            <a:ext cx="2514600" cy="400110"/>
          </a:xfrm>
          <a:prstGeom prst="rect">
            <a:avLst/>
          </a:prstGeom>
          <a:noFill/>
        </p:spPr>
        <p:txBody>
          <a:bodyPr wrap="square" rtlCol="0">
            <a:spAutoFit/>
          </a:bodyPr>
          <a:lstStyle/>
          <a:p>
            <a:r>
              <a:rPr lang="pl-PL" sz="2000" dirty="0" smtClean="0"/>
              <a:t>Monitorowanie SPC</a:t>
            </a:r>
            <a:endParaRPr lang="pl-PL" sz="2000" dirty="0"/>
          </a:p>
        </p:txBody>
      </p:sp>
      <p:sp>
        <p:nvSpPr>
          <p:cNvPr id="24" name="pole tekstowe 23"/>
          <p:cNvSpPr txBox="1"/>
          <p:nvPr/>
        </p:nvSpPr>
        <p:spPr>
          <a:xfrm>
            <a:off x="9017000" y="4445000"/>
            <a:ext cx="2514600" cy="707886"/>
          </a:xfrm>
          <a:prstGeom prst="rect">
            <a:avLst/>
          </a:prstGeom>
          <a:noFill/>
        </p:spPr>
        <p:txBody>
          <a:bodyPr wrap="square" rtlCol="0">
            <a:spAutoFit/>
          </a:bodyPr>
          <a:lstStyle/>
          <a:p>
            <a:r>
              <a:rPr lang="pl-PL" sz="2000" dirty="0" smtClean="0"/>
              <a:t>Optymalizacja obciążeń urządzeń</a:t>
            </a:r>
            <a:endParaRPr lang="pl-PL" sz="2000" dirty="0"/>
          </a:p>
        </p:txBody>
      </p:sp>
      <p:sp>
        <p:nvSpPr>
          <p:cNvPr id="25" name="pole tekstowe 24"/>
          <p:cNvSpPr txBox="1"/>
          <p:nvPr/>
        </p:nvSpPr>
        <p:spPr>
          <a:xfrm>
            <a:off x="6985000" y="5778500"/>
            <a:ext cx="2514600" cy="707886"/>
          </a:xfrm>
          <a:prstGeom prst="rect">
            <a:avLst/>
          </a:prstGeom>
          <a:noFill/>
        </p:spPr>
        <p:txBody>
          <a:bodyPr wrap="square" rtlCol="0">
            <a:spAutoFit/>
          </a:bodyPr>
          <a:lstStyle/>
          <a:p>
            <a:r>
              <a:rPr lang="pl-PL" sz="2000" dirty="0" smtClean="0"/>
              <a:t>Rozpoznanie procesów niszczących</a:t>
            </a:r>
            <a:endParaRPr lang="pl-PL" sz="2000" dirty="0"/>
          </a:p>
        </p:txBody>
      </p:sp>
      <p:sp>
        <p:nvSpPr>
          <p:cNvPr id="26" name="pole tekstowe 25"/>
          <p:cNvSpPr txBox="1"/>
          <p:nvPr/>
        </p:nvSpPr>
        <p:spPr>
          <a:xfrm>
            <a:off x="3962400" y="5997714"/>
            <a:ext cx="2514600" cy="707886"/>
          </a:xfrm>
          <a:prstGeom prst="rect">
            <a:avLst/>
          </a:prstGeom>
          <a:noFill/>
        </p:spPr>
        <p:txBody>
          <a:bodyPr wrap="square" rtlCol="0">
            <a:spAutoFit/>
          </a:bodyPr>
          <a:lstStyle/>
          <a:p>
            <a:r>
              <a:rPr lang="pl-PL" sz="2000" dirty="0" smtClean="0"/>
              <a:t>Analizy niezawodnościowe</a:t>
            </a:r>
            <a:endParaRPr lang="pl-PL" sz="2000" dirty="0"/>
          </a:p>
        </p:txBody>
      </p:sp>
      <p:sp>
        <p:nvSpPr>
          <p:cNvPr id="27" name="pole tekstowe 26"/>
          <p:cNvSpPr txBox="1"/>
          <p:nvPr/>
        </p:nvSpPr>
        <p:spPr>
          <a:xfrm>
            <a:off x="0" y="4267200"/>
            <a:ext cx="2514600" cy="400110"/>
          </a:xfrm>
          <a:prstGeom prst="rect">
            <a:avLst/>
          </a:prstGeom>
          <a:noFill/>
        </p:spPr>
        <p:txBody>
          <a:bodyPr wrap="square" rtlCol="0">
            <a:spAutoFit/>
          </a:bodyPr>
          <a:lstStyle/>
          <a:p>
            <a:r>
              <a:rPr lang="pl-PL" sz="2000" dirty="0" smtClean="0"/>
              <a:t>Przewidywanie MTBF</a:t>
            </a:r>
            <a:endParaRPr lang="pl-PL" sz="2000" dirty="0"/>
          </a:p>
        </p:txBody>
      </p:sp>
      <p:sp>
        <p:nvSpPr>
          <p:cNvPr id="28" name="pole tekstowe 27"/>
          <p:cNvSpPr txBox="1"/>
          <p:nvPr/>
        </p:nvSpPr>
        <p:spPr>
          <a:xfrm>
            <a:off x="368300" y="2870200"/>
            <a:ext cx="2514600" cy="707886"/>
          </a:xfrm>
          <a:prstGeom prst="rect">
            <a:avLst/>
          </a:prstGeom>
          <a:noFill/>
        </p:spPr>
        <p:txBody>
          <a:bodyPr wrap="square" rtlCol="0">
            <a:spAutoFit/>
          </a:bodyPr>
          <a:lstStyle/>
          <a:p>
            <a:r>
              <a:rPr lang="pl-PL" sz="2000" dirty="0" smtClean="0"/>
              <a:t>Okresowe przeglądy i naprawy</a:t>
            </a:r>
            <a:endParaRPr lang="pl-PL" sz="2000" dirty="0"/>
          </a:p>
        </p:txBody>
      </p:sp>
      <p:sp>
        <p:nvSpPr>
          <p:cNvPr id="29" name="pole tekstowe 28"/>
          <p:cNvSpPr txBox="1"/>
          <p:nvPr/>
        </p:nvSpPr>
        <p:spPr>
          <a:xfrm>
            <a:off x="1079500" y="5295900"/>
            <a:ext cx="2895600" cy="707886"/>
          </a:xfrm>
          <a:prstGeom prst="rect">
            <a:avLst/>
          </a:prstGeom>
          <a:noFill/>
        </p:spPr>
        <p:txBody>
          <a:bodyPr wrap="square" rtlCol="0">
            <a:spAutoFit/>
          </a:bodyPr>
          <a:lstStyle/>
          <a:p>
            <a:r>
              <a:rPr lang="pl-PL" sz="2000" dirty="0" smtClean="0"/>
              <a:t>Zarządzanie częściami zamiennymi</a:t>
            </a:r>
            <a:endParaRPr lang="pl-PL" sz="2000" dirty="0"/>
          </a:p>
        </p:txBody>
      </p:sp>
      <p:sp>
        <p:nvSpPr>
          <p:cNvPr id="30" name="pole tekstowe 29"/>
          <p:cNvSpPr txBox="1"/>
          <p:nvPr/>
        </p:nvSpPr>
        <p:spPr>
          <a:xfrm>
            <a:off x="2743200" y="1930400"/>
            <a:ext cx="2247900" cy="707886"/>
          </a:xfrm>
          <a:prstGeom prst="rect">
            <a:avLst/>
          </a:prstGeom>
          <a:noFill/>
        </p:spPr>
        <p:txBody>
          <a:bodyPr wrap="square" rtlCol="0">
            <a:spAutoFit/>
          </a:bodyPr>
          <a:lstStyle/>
          <a:p>
            <a:r>
              <a:rPr lang="pl-PL" sz="2000" dirty="0" smtClean="0"/>
              <a:t>Szkolenia pracowników</a:t>
            </a:r>
            <a:endParaRPr lang="pl-PL" sz="2000" dirty="0"/>
          </a:p>
        </p:txBody>
      </p:sp>
      <p:sp>
        <p:nvSpPr>
          <p:cNvPr id="31" name="Strzałka w prawo 30"/>
          <p:cNvSpPr/>
          <p:nvPr/>
        </p:nvSpPr>
        <p:spPr>
          <a:xfrm rot="16200000">
            <a:off x="5295900" y="2844800"/>
            <a:ext cx="9525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Strzałka w prawo 31"/>
          <p:cNvSpPr/>
          <p:nvPr/>
        </p:nvSpPr>
        <p:spPr>
          <a:xfrm rot="18900000">
            <a:off x="6603999" y="3162298"/>
            <a:ext cx="9525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Strzałka w prawo 32"/>
          <p:cNvSpPr/>
          <p:nvPr/>
        </p:nvSpPr>
        <p:spPr>
          <a:xfrm rot="20700000">
            <a:off x="7607301" y="3670298"/>
            <a:ext cx="9525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Strzałka w prawo 33"/>
          <p:cNvSpPr/>
          <p:nvPr/>
        </p:nvSpPr>
        <p:spPr>
          <a:xfrm rot="900000">
            <a:off x="7645403" y="4406897"/>
            <a:ext cx="9525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Strzałka w prawo 34"/>
          <p:cNvSpPr/>
          <p:nvPr/>
        </p:nvSpPr>
        <p:spPr>
          <a:xfrm rot="3600000">
            <a:off x="6591303" y="5168895"/>
            <a:ext cx="9525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Strzałka w prawo 35"/>
          <p:cNvSpPr/>
          <p:nvPr/>
        </p:nvSpPr>
        <p:spPr>
          <a:xfrm rot="5916237">
            <a:off x="4635504" y="5194295"/>
            <a:ext cx="9525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Strzałka w prawo 36"/>
          <p:cNvSpPr/>
          <p:nvPr/>
        </p:nvSpPr>
        <p:spPr>
          <a:xfrm rot="7941924">
            <a:off x="3619504" y="4787894"/>
            <a:ext cx="9525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Strzałka w prawo 37"/>
          <p:cNvSpPr/>
          <p:nvPr/>
        </p:nvSpPr>
        <p:spPr>
          <a:xfrm rot="10286309">
            <a:off x="3098803" y="4229094"/>
            <a:ext cx="9525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Strzałka w prawo 38"/>
          <p:cNvSpPr/>
          <p:nvPr/>
        </p:nvSpPr>
        <p:spPr>
          <a:xfrm rot="12364224">
            <a:off x="3175003" y="3644895"/>
            <a:ext cx="9525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Strzałka w prawo 39"/>
          <p:cNvSpPr/>
          <p:nvPr/>
        </p:nvSpPr>
        <p:spPr>
          <a:xfrm rot="13767102">
            <a:off x="3911602" y="3200395"/>
            <a:ext cx="9525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REDUNDANcjA</a:t>
            </a:r>
            <a:endParaRPr lang="pl-PL" dirty="0"/>
          </a:p>
        </p:txBody>
      </p:sp>
      <p:sp>
        <p:nvSpPr>
          <p:cNvPr id="17" name="pole tekstowe 16"/>
          <p:cNvSpPr txBox="1"/>
          <p:nvPr/>
        </p:nvSpPr>
        <p:spPr>
          <a:xfrm>
            <a:off x="342900" y="2400300"/>
            <a:ext cx="11430000" cy="2800767"/>
          </a:xfrm>
          <a:prstGeom prst="rect">
            <a:avLst/>
          </a:prstGeom>
          <a:noFill/>
        </p:spPr>
        <p:txBody>
          <a:bodyPr wrap="square" rtlCol="0">
            <a:spAutoFit/>
          </a:bodyPr>
          <a:lstStyle/>
          <a:p>
            <a:r>
              <a:rPr lang="pl-PL" sz="2400" dirty="0" smtClean="0"/>
              <a:t>Redundancja to inaczej nadmiarowość w stosunku do tego, co jest konieczne. W praktyce sprowadza się do zwielokrotnienia występowania w systemie elementu, tak by zagwarantować poprawną pracę systemu w wypadku gdy ten element ulegnie awarii. Redundancja znacząco podnosi </a:t>
            </a:r>
            <a:r>
              <a:rPr lang="pl-PL" sz="2800" b="1" dirty="0" smtClean="0"/>
              <a:t>niezawodność</a:t>
            </a:r>
            <a:r>
              <a:rPr lang="pl-PL" sz="2400" dirty="0" smtClean="0"/>
              <a:t> i </a:t>
            </a:r>
            <a:r>
              <a:rPr lang="pl-PL" sz="2800" b="1" dirty="0" smtClean="0"/>
              <a:t>dostępność</a:t>
            </a:r>
            <a:r>
              <a:rPr lang="pl-PL" sz="2400" dirty="0" smtClean="0"/>
              <a:t> systemu. Stosowana jest też w celu podniesienia </a:t>
            </a:r>
            <a:r>
              <a:rPr lang="pl-PL" sz="2800" b="1" dirty="0" smtClean="0"/>
              <a:t>bezpieczeństwa</a:t>
            </a:r>
            <a:r>
              <a:rPr lang="pl-PL" sz="2400" dirty="0" smtClean="0"/>
              <a:t>, przykładem jest zastosowanie redundancji w układach hamulcowych autobusów, których awaria może doprowadzić do utraty zdrowia lub życia wielu ludzi.</a:t>
            </a:r>
            <a:endParaRPr lang="pl-PL" sz="24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rodzaje redundancji</a:t>
            </a:r>
            <a:endParaRPr lang="pl-PL" dirty="0"/>
          </a:p>
        </p:txBody>
      </p:sp>
      <p:sp>
        <p:nvSpPr>
          <p:cNvPr id="4" name="pole tekstowe 3"/>
          <p:cNvSpPr txBox="1"/>
          <p:nvPr/>
        </p:nvSpPr>
        <p:spPr>
          <a:xfrm>
            <a:off x="165100" y="2120900"/>
            <a:ext cx="11823700" cy="3170099"/>
          </a:xfrm>
          <a:prstGeom prst="rect">
            <a:avLst/>
          </a:prstGeom>
          <a:noFill/>
        </p:spPr>
        <p:txBody>
          <a:bodyPr wrap="square" rtlCol="0">
            <a:spAutoFit/>
          </a:bodyPr>
          <a:lstStyle/>
          <a:p>
            <a:pPr>
              <a:buFont typeface="Arial" pitchFamily="34" charset="0"/>
              <a:buChar char="•"/>
            </a:pPr>
            <a:r>
              <a:rPr lang="pl-PL" sz="2400" b="1" dirty="0" smtClean="0"/>
              <a:t>Tryb manualny </a:t>
            </a:r>
            <a:r>
              <a:rPr lang="pl-PL" sz="2400" dirty="0" smtClean="0"/>
              <a:t>- instalowanie ręcznych, dublowanych przełączników</a:t>
            </a:r>
          </a:p>
          <a:p>
            <a:pPr>
              <a:buFont typeface="Arial" pitchFamily="34" charset="0"/>
              <a:buChar char="•"/>
            </a:pPr>
            <a:r>
              <a:rPr lang="pl-PL" sz="2400" b="1" dirty="0" smtClean="0"/>
              <a:t>Dublowanie urządzeń </a:t>
            </a:r>
            <a:r>
              <a:rPr lang="pl-PL" sz="2400" dirty="0" smtClean="0"/>
              <a:t>- instalowanie większej liczby urządzeń niż jest to wymagane:</a:t>
            </a:r>
          </a:p>
          <a:p>
            <a:pPr marL="800100" lvl="1" indent="-342900">
              <a:buFont typeface="Wingdings" pitchFamily="2" charset="2"/>
              <a:buChar char="Ø"/>
            </a:pPr>
            <a:r>
              <a:rPr lang="pl-PL" sz="2200" b="1" dirty="0" smtClean="0"/>
              <a:t>Redundancja </a:t>
            </a:r>
            <a:r>
              <a:rPr lang="pl-PL" sz="2200" b="1" dirty="0" err="1" smtClean="0"/>
              <a:t>Standby</a:t>
            </a:r>
            <a:r>
              <a:rPr lang="pl-PL" sz="2200" b="1" dirty="0" smtClean="0"/>
              <a:t> </a:t>
            </a:r>
            <a:r>
              <a:rPr lang="pl-PL" sz="2200" dirty="0" smtClean="0"/>
              <a:t>- zapewnia istnienie dodatkowego urządzenia zapasowego, które będzie w stanie zastąpić urządzenie główne, jednak nie monitoruje ono układu w czasie prawidłowej jego pracy</a:t>
            </a:r>
          </a:p>
          <a:p>
            <a:pPr marL="800100" lvl="1" indent="-342900">
              <a:buFont typeface="Wingdings" pitchFamily="2" charset="2"/>
              <a:buChar char="Ø"/>
            </a:pPr>
            <a:r>
              <a:rPr lang="pl-PL" sz="2200" b="1" dirty="0" smtClean="0"/>
              <a:t>Redundancja n - modułowa/równoległa </a:t>
            </a:r>
            <a:r>
              <a:rPr lang="pl-PL" sz="2200" dirty="0" smtClean="0"/>
              <a:t>- polega na zastosowaniu wielu urządzeń działających równolegle. W odróżnieniu od redundancji </a:t>
            </a:r>
            <a:r>
              <a:rPr lang="pl-PL" sz="2200" dirty="0" err="1" smtClean="0"/>
              <a:t>Standby</a:t>
            </a:r>
            <a:r>
              <a:rPr lang="pl-PL" sz="2200" dirty="0" smtClean="0"/>
              <a:t> hot, tutaj wszystkie moduły są zsynchronizowane </a:t>
            </a:r>
          </a:p>
          <a:p>
            <a:pPr marL="800100" lvl="1" indent="-342900">
              <a:buFont typeface="Wingdings" pitchFamily="2" charset="2"/>
              <a:buChar char="Ø"/>
            </a:pPr>
            <a:r>
              <a:rPr lang="pl-PL" sz="2200" b="1" dirty="0" smtClean="0"/>
              <a:t>Redundancja N+1 </a:t>
            </a:r>
            <a:r>
              <a:rPr lang="pl-PL" sz="2200" dirty="0" smtClean="0"/>
              <a:t>- na N aktywnych urządzeń występuje jedno zapasowe</a:t>
            </a:r>
          </a:p>
        </p:txBody>
      </p:sp>
      <p:sp>
        <p:nvSpPr>
          <p:cNvPr id="5" name="pole tekstowe 4"/>
          <p:cNvSpPr txBox="1"/>
          <p:nvPr/>
        </p:nvSpPr>
        <p:spPr>
          <a:xfrm>
            <a:off x="165100" y="5359400"/>
            <a:ext cx="11823700" cy="830997"/>
          </a:xfrm>
          <a:prstGeom prst="rect">
            <a:avLst/>
          </a:prstGeom>
          <a:noFill/>
        </p:spPr>
        <p:txBody>
          <a:bodyPr wrap="square" rtlCol="0">
            <a:spAutoFit/>
          </a:bodyPr>
          <a:lstStyle/>
          <a:p>
            <a:pPr>
              <a:buFont typeface="Arial" pitchFamily="34" charset="0"/>
              <a:buChar char="•"/>
            </a:pPr>
            <a:r>
              <a:rPr lang="pl-PL" sz="2400" b="1" dirty="0" smtClean="0"/>
              <a:t>Stosowanie dodatkowych układów </a:t>
            </a:r>
            <a:r>
              <a:rPr lang="pl-PL" sz="2400" dirty="0" smtClean="0"/>
              <a:t>- redundancja zostaje osiągnięta przez budowę kilku osobnych ciągów produkcyjnych, przetwórczych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Redundancja systemów automatyki</a:t>
            </a:r>
            <a:endParaRPr lang="pl-PL" dirty="0"/>
          </a:p>
        </p:txBody>
      </p:sp>
      <p:sp>
        <p:nvSpPr>
          <p:cNvPr id="6" name="pole tekstowe 5"/>
          <p:cNvSpPr txBox="1"/>
          <p:nvPr/>
        </p:nvSpPr>
        <p:spPr>
          <a:xfrm>
            <a:off x="241300" y="2273300"/>
            <a:ext cx="11722100" cy="4093428"/>
          </a:xfrm>
          <a:prstGeom prst="rect">
            <a:avLst/>
          </a:prstGeom>
          <a:noFill/>
        </p:spPr>
        <p:txBody>
          <a:bodyPr wrap="square" rtlCol="0">
            <a:spAutoFit/>
          </a:bodyPr>
          <a:lstStyle/>
          <a:p>
            <a:r>
              <a:rPr lang="pl-PL" sz="2000" dirty="0" smtClean="0"/>
              <a:t>Redundancja </a:t>
            </a:r>
            <a:r>
              <a:rPr lang="pl-PL" sz="2000" b="1" dirty="0" err="1" smtClean="0"/>
              <a:t>cold</a:t>
            </a:r>
            <a:r>
              <a:rPr lang="pl-PL" sz="2000" dirty="0" smtClean="0"/>
              <a:t> - stosowana gdy czas reakcji ma drugorzędne znaczenie. Przykładem może być zdublowanie urządzenia</a:t>
            </a:r>
          </a:p>
          <a:p>
            <a:endParaRPr lang="pl-PL" sz="2000" dirty="0" smtClean="0"/>
          </a:p>
          <a:p>
            <a:r>
              <a:rPr lang="pl-PL" sz="2000" dirty="0" smtClean="0"/>
              <a:t>Redundancja </a:t>
            </a:r>
            <a:r>
              <a:rPr lang="pl-PL" sz="2000" b="1" dirty="0" err="1" smtClean="0"/>
              <a:t>warm</a:t>
            </a:r>
            <a:r>
              <a:rPr lang="pl-PL" sz="2000" dirty="0" smtClean="0"/>
              <a:t> - stosowana gdy czas reakcji jest znaczącym czynnikiem, jednak dopuszcza się pewne przestoje w procesie produkcyjnym. Systemy redundantne typu </a:t>
            </a:r>
            <a:r>
              <a:rPr lang="pl-PL" sz="2000" dirty="0" err="1" smtClean="0"/>
              <a:t>warm</a:t>
            </a:r>
            <a:r>
              <a:rPr lang="pl-PL" sz="2000" dirty="0" smtClean="0"/>
              <a:t> zbudowane są zwykle w oparciu o dwa sterowniki, z których jeden jest główny, natomiast drugi traktowany jest jako zapasowy, w trybie </a:t>
            </a:r>
            <a:r>
              <a:rPr lang="pl-PL" sz="2000" dirty="0" err="1" smtClean="0"/>
              <a:t>Standby</a:t>
            </a:r>
            <a:r>
              <a:rPr lang="pl-PL" sz="2000" dirty="0" smtClean="0"/>
              <a:t> - jest zasilony i otrzymuje okresowo sygnały nastaw ze sterownika głównego</a:t>
            </a:r>
          </a:p>
          <a:p>
            <a:endParaRPr lang="pl-PL" sz="2000" dirty="0" smtClean="0"/>
          </a:p>
          <a:p>
            <a:r>
              <a:rPr lang="pl-PL" sz="2000" dirty="0" smtClean="0"/>
              <a:t>Redundancja </a:t>
            </a:r>
            <a:r>
              <a:rPr lang="pl-PL" sz="2000" b="1" dirty="0" smtClean="0"/>
              <a:t>hot </a:t>
            </a:r>
            <a:r>
              <a:rPr lang="pl-PL" sz="2000" dirty="0" smtClean="0"/>
              <a:t>-</a:t>
            </a:r>
            <a:r>
              <a:rPr lang="pl-PL" sz="2000" b="1" dirty="0" smtClean="0"/>
              <a:t> </a:t>
            </a:r>
            <a:r>
              <a:rPr lang="pl-PL" sz="2000" dirty="0" smtClean="0"/>
              <a:t>stosowana jest gdy przerwy w sterowaniu są absolutnie niedopuszczalne. Pod względem sprzętu redundancja hot jest bardzo podobna do regulacji </a:t>
            </a:r>
            <a:r>
              <a:rPr lang="pl-PL" sz="2000" dirty="0" err="1" smtClean="0"/>
              <a:t>warm</a:t>
            </a:r>
            <a:r>
              <a:rPr lang="pl-PL" sz="2000" dirty="0" smtClean="0"/>
              <a:t>. Konieczne jest jednak odpowiednie zarządzanie transmisją danych, ustawień pomiędzy dwoma sterownikami, które w rzeczywistości przekazywane są na bieżąco, czyli w każdym cyklu logicznym pracy układu sterującego. Dane przesyłane są w trybie „skanuj i wyślij” lub w trybie transmisji asynchronicznej</a:t>
            </a:r>
            <a:endParaRPr lang="pl-PL" sz="20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Układy automatyki tolerujące uszkodzenia</a:t>
            </a:r>
            <a:endParaRPr lang="pl-PL" dirty="0"/>
          </a:p>
        </p:txBody>
      </p:sp>
      <p:sp>
        <p:nvSpPr>
          <p:cNvPr id="6" name="pole tekstowe 5"/>
          <p:cNvSpPr txBox="1"/>
          <p:nvPr/>
        </p:nvSpPr>
        <p:spPr>
          <a:xfrm>
            <a:off x="241300" y="2273300"/>
            <a:ext cx="11722100" cy="1323439"/>
          </a:xfrm>
          <a:prstGeom prst="rect">
            <a:avLst/>
          </a:prstGeom>
          <a:noFill/>
        </p:spPr>
        <p:txBody>
          <a:bodyPr wrap="square" rtlCol="0">
            <a:spAutoFit/>
          </a:bodyPr>
          <a:lstStyle/>
          <a:p>
            <a:r>
              <a:rPr lang="pl-PL" sz="2000" dirty="0" smtClean="0"/>
              <a:t>W ostatnich kilkunastu latach trwają prace nad układami automatyki działającymi w myśl powiedzenia </a:t>
            </a:r>
            <a:r>
              <a:rPr lang="pl-PL" sz="2000" i="1" dirty="0" smtClean="0"/>
              <a:t>Lepiej zapobiegać niż leczyć</a:t>
            </a:r>
            <a:r>
              <a:rPr lang="pl-PL" sz="2000" dirty="0" smtClean="0"/>
              <a:t>, które są w stanie tolerować uszkodzenia. Idea budowy takich układów polega na wbudowaniu w ich strukturę układu modułów realizujących bieżącą diagnostykę oraz rekonfigurację struktury w reakcji na rozpoznane uszkodzenia.</a:t>
            </a:r>
            <a:endParaRPr lang="pl-PL" sz="2000" dirty="0"/>
          </a:p>
        </p:txBody>
      </p:sp>
      <p:pic>
        <p:nvPicPr>
          <p:cNvPr id="4" name="Obraz 3" descr="http://www.controlengineering.pl/typo3temp/pics/4da83eb4b4.gif"/>
          <p:cNvPicPr/>
          <p:nvPr/>
        </p:nvPicPr>
        <p:blipFill>
          <a:blip r:embed="rId2" cstate="print"/>
          <a:srcRect/>
          <a:stretch>
            <a:fillRect/>
          </a:stretch>
        </p:blipFill>
        <p:spPr bwMode="auto">
          <a:xfrm>
            <a:off x="0" y="3657600"/>
            <a:ext cx="5299862" cy="3200400"/>
          </a:xfrm>
          <a:prstGeom prst="rect">
            <a:avLst/>
          </a:prstGeom>
          <a:noFill/>
          <a:ln w="9525">
            <a:noFill/>
            <a:miter lim="800000"/>
            <a:headEnd/>
            <a:tailEnd/>
          </a:ln>
        </p:spPr>
      </p:pic>
      <p:pic>
        <p:nvPicPr>
          <p:cNvPr id="5" name="Obraz 4" descr="http://www.controlengineering.pl/uploads/RTEmagicP_akademia2.gif"/>
          <p:cNvPicPr/>
          <p:nvPr/>
        </p:nvPicPr>
        <p:blipFill>
          <a:blip r:embed="rId3" cstate="print"/>
          <a:srcRect/>
          <a:stretch>
            <a:fillRect/>
          </a:stretch>
        </p:blipFill>
        <p:spPr bwMode="auto">
          <a:xfrm>
            <a:off x="6121401" y="3390541"/>
            <a:ext cx="6070600" cy="346745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Główne czynniki wpływające na zużycie</a:t>
            </a:r>
            <a:endParaRPr lang="pl-PL" dirty="0"/>
          </a:p>
        </p:txBody>
      </p:sp>
      <p:sp>
        <p:nvSpPr>
          <p:cNvPr id="3" name="Content Placeholder 2"/>
          <p:cNvSpPr>
            <a:spLocks noGrp="1"/>
          </p:cNvSpPr>
          <p:nvPr>
            <p:ph idx="1"/>
          </p:nvPr>
        </p:nvSpPr>
        <p:spPr/>
        <p:txBody>
          <a:bodyPr/>
          <a:lstStyle/>
          <a:p>
            <a:pPr marL="0" indent="0">
              <a:buNone/>
            </a:pPr>
            <a:r>
              <a:rPr lang="pl-PL" dirty="0"/>
              <a:t>Główne czynniki wpływające na zużywanie się elementów:</a:t>
            </a:r>
          </a:p>
          <a:p>
            <a:pPr marL="0" indent="0">
              <a:buNone/>
            </a:pPr>
            <a:r>
              <a:rPr lang="pl-PL" dirty="0"/>
              <a:t>-prędkość</a:t>
            </a:r>
            <a:br>
              <a:rPr lang="pl-PL" dirty="0"/>
            </a:br>
            <a:r>
              <a:rPr lang="pl-PL" dirty="0"/>
              <a:t>-obciążenie</a:t>
            </a:r>
            <a:br>
              <a:rPr lang="pl-PL" dirty="0"/>
            </a:br>
            <a:r>
              <a:rPr lang="pl-PL" dirty="0"/>
              <a:t>-temperatura</a:t>
            </a:r>
            <a:br>
              <a:rPr lang="pl-PL" dirty="0"/>
            </a:br>
            <a:r>
              <a:rPr lang="pl-PL" dirty="0"/>
              <a:t>-materiał </a:t>
            </a:r>
            <a:br>
              <a:rPr lang="pl-PL" dirty="0"/>
            </a:br>
            <a:r>
              <a:rPr lang="pl-PL" dirty="0"/>
              <a:t>-wzajemne położenie współpracujących części</a:t>
            </a:r>
          </a:p>
          <a:p>
            <a:endParaRPr lang="pl-PL" dirty="0"/>
          </a:p>
        </p:txBody>
      </p:sp>
    </p:spTree>
    <p:extLst>
      <p:ext uri="{BB962C8B-B14F-4D97-AF65-F5344CB8AC3E}">
        <p14:creationId xmlns:p14="http://schemas.microsoft.com/office/powerpoint/2010/main" xmlns="" val="340946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ZUŻycie - Podział</a:t>
            </a:r>
            <a:endParaRPr lang="pl-PL" dirty="0"/>
          </a:p>
        </p:txBody>
      </p:sp>
      <p:sp>
        <p:nvSpPr>
          <p:cNvPr id="3" name="Content Placeholder 2"/>
          <p:cNvSpPr>
            <a:spLocks noGrp="1"/>
          </p:cNvSpPr>
          <p:nvPr>
            <p:ph idx="1"/>
          </p:nvPr>
        </p:nvSpPr>
        <p:spPr/>
        <p:txBody>
          <a:bodyPr/>
          <a:lstStyle/>
          <a:p>
            <a:r>
              <a:rPr lang="pl-PL" dirty="0" smtClean="0"/>
              <a:t>Podział ze względu na przyczynę powstawania:</a:t>
            </a:r>
          </a:p>
          <a:p>
            <a:endParaRPr lang="pl-PL" dirty="0"/>
          </a:p>
        </p:txBody>
      </p:sp>
      <p:pic>
        <p:nvPicPr>
          <p:cNvPr id="5" name="Picture 4" descr="C:\Users\GRZYB\Desktop\zuzycie schemat.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13646" y="2381250"/>
            <a:ext cx="5720289" cy="4316112"/>
          </a:xfrm>
          <a:prstGeom prst="rect">
            <a:avLst/>
          </a:prstGeom>
          <a:noFill/>
          <a:ln>
            <a:noFill/>
          </a:ln>
        </p:spPr>
      </p:pic>
    </p:spTree>
    <p:extLst>
      <p:ext uri="{BB962C8B-B14F-4D97-AF65-F5344CB8AC3E}">
        <p14:creationId xmlns:p14="http://schemas.microsoft.com/office/powerpoint/2010/main" xmlns="" val="256637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Modelowanie zużycia</a:t>
            </a:r>
            <a:endParaRPr lang="pl-PL" dirty="0"/>
          </a:p>
        </p:txBody>
      </p:sp>
      <p:sp>
        <p:nvSpPr>
          <p:cNvPr id="3" name="Content Placeholder 2"/>
          <p:cNvSpPr>
            <a:spLocks noGrp="1"/>
          </p:cNvSpPr>
          <p:nvPr>
            <p:ph idx="1"/>
          </p:nvPr>
        </p:nvSpPr>
        <p:spPr/>
        <p:txBody>
          <a:bodyPr>
            <a:normAutofit lnSpcReduction="10000"/>
          </a:bodyPr>
          <a:lstStyle/>
          <a:p>
            <a:r>
              <a:rPr lang="pl-PL" dirty="0"/>
              <a:t>Symulacyjny model uszkodzeń obiektów mechanicznych jest możliwy do zbudowania dzięki analizie przyczyn uszkodzeń oraz bogatemu materiałowi eksperymentalnemu. </a:t>
            </a:r>
            <a:endParaRPr lang="pl-PL" dirty="0" smtClean="0"/>
          </a:p>
          <a:p>
            <a:r>
              <a:rPr lang="pl-PL" dirty="0" smtClean="0"/>
              <a:t>Model </a:t>
            </a:r>
            <a:r>
              <a:rPr lang="pl-PL" dirty="0"/>
              <a:t>obliczeniowy zakłada pełną znajomość przebiegu parametru decydującego o uszkodzeniu,  </a:t>
            </a:r>
            <a:r>
              <a:rPr lang="pl-PL" dirty="0" smtClean="0"/>
              <a:t>a </a:t>
            </a:r>
            <a:r>
              <a:rPr lang="pl-PL" dirty="0"/>
              <a:t>także graniczne i dopuszczalne jego wartości. </a:t>
            </a:r>
            <a:endParaRPr lang="pl-PL" dirty="0" smtClean="0"/>
          </a:p>
          <a:p>
            <a:r>
              <a:rPr lang="pl-PL" dirty="0"/>
              <a:t>N</a:t>
            </a:r>
            <a:r>
              <a:rPr lang="pl-PL" dirty="0" smtClean="0"/>
              <a:t>ajczęściej </a:t>
            </a:r>
            <a:r>
              <a:rPr lang="pl-PL" dirty="0"/>
              <a:t>przebieg decydujących parametrów przybliża się funkcjami liniowymi, potęgowymi lub </a:t>
            </a:r>
            <a:r>
              <a:rPr lang="pl-PL" dirty="0" smtClean="0"/>
              <a:t>losowymi.</a:t>
            </a:r>
          </a:p>
          <a:p>
            <a:r>
              <a:rPr lang="pl-PL" dirty="0" smtClean="0"/>
              <a:t>Ze </a:t>
            </a:r>
            <a:r>
              <a:rPr lang="pl-PL" dirty="0"/>
              <a:t>względu na brak możliwości </a:t>
            </a:r>
            <a:r>
              <a:rPr lang="pl-PL" dirty="0" smtClean="0"/>
              <a:t>obserwacji, </a:t>
            </a:r>
            <a:r>
              <a:rPr lang="pl-PL" dirty="0"/>
              <a:t>można sformułować model uszkodzeń awaryjnych, gdzie nie występują wcześniejsze symptomy zużycia. </a:t>
            </a:r>
            <a:endParaRPr lang="pl-PL" dirty="0" smtClean="0"/>
          </a:p>
          <a:p>
            <a:r>
              <a:rPr lang="pl-PL" dirty="0"/>
              <a:t>Symulacyjne modelowanie elementów awaryjnych polega na </a:t>
            </a:r>
            <a:r>
              <a:rPr lang="pl-PL" dirty="0" smtClean="0"/>
              <a:t>generowaniu </a:t>
            </a:r>
            <a:r>
              <a:rPr lang="pl-PL" dirty="0"/>
              <a:t>zmiennych losowych, które odpowiadają czasom p</a:t>
            </a:r>
            <a:r>
              <a:rPr lang="pl-PL" dirty="0" smtClean="0"/>
              <a:t>oprawnej </a:t>
            </a:r>
            <a:r>
              <a:rPr lang="pl-PL" dirty="0"/>
              <a:t>pracy oraz zmiennych losowych dotyczących napraw (czas,koszt,oczekiwanie,czas trwania).</a:t>
            </a:r>
          </a:p>
          <a:p>
            <a:endParaRPr lang="pl-PL" dirty="0"/>
          </a:p>
          <a:p>
            <a:endParaRPr lang="pl-PL" dirty="0" smtClean="0"/>
          </a:p>
          <a:p>
            <a:endParaRPr lang="pl-PL" dirty="0"/>
          </a:p>
        </p:txBody>
      </p:sp>
    </p:spTree>
    <p:extLst>
      <p:ext uri="{BB962C8B-B14F-4D97-AF65-F5344CB8AC3E}">
        <p14:creationId xmlns:p14="http://schemas.microsoft.com/office/powerpoint/2010/main" xmlns="" val="236143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MoDelowanie zużycia</a:t>
            </a:r>
            <a:endParaRPr lang="pl-PL" dirty="0"/>
          </a:p>
        </p:txBody>
      </p:sp>
      <p:pic>
        <p:nvPicPr>
          <p:cNvPr id="4" name="Content Placeholder 3" descr="C:\Users\GRZYB\Desktop\uszkodzenie.png"/>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6175" y="1949579"/>
            <a:ext cx="5948784" cy="4206875"/>
          </a:xfrm>
          <a:prstGeom prst="rect">
            <a:avLst/>
          </a:prstGeom>
          <a:noFill/>
          <a:ln>
            <a:noFill/>
          </a:ln>
        </p:spPr>
      </p:pic>
      <p:pic>
        <p:nvPicPr>
          <p:cNvPr id="5" name="Picture 4" descr="C:\Users\GRZYB\Desktop\uszkodzenie2.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63468" y="1949579"/>
            <a:ext cx="5659656" cy="4206875"/>
          </a:xfrm>
          <a:prstGeom prst="rect">
            <a:avLst/>
          </a:prstGeom>
          <a:noFill/>
          <a:ln>
            <a:noFill/>
          </a:ln>
        </p:spPr>
      </p:pic>
    </p:spTree>
    <p:extLst>
      <p:ext uri="{BB962C8B-B14F-4D97-AF65-F5344CB8AC3E}">
        <p14:creationId xmlns:p14="http://schemas.microsoft.com/office/powerpoint/2010/main" xmlns="" val="271097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Modelowanie Zużycia</a:t>
            </a:r>
            <a:endParaRPr lang="pl-PL" dirty="0"/>
          </a:p>
        </p:txBody>
      </p:sp>
      <p:sp>
        <p:nvSpPr>
          <p:cNvPr id="3" name="Content Placeholder 2"/>
          <p:cNvSpPr>
            <a:spLocks noGrp="1"/>
          </p:cNvSpPr>
          <p:nvPr>
            <p:ph idx="1"/>
          </p:nvPr>
        </p:nvSpPr>
        <p:spPr/>
        <p:txBody>
          <a:bodyPr/>
          <a:lstStyle/>
          <a:p>
            <a:r>
              <a:rPr lang="pl-PL" dirty="0"/>
              <a:t>Statystyczna </a:t>
            </a:r>
            <a:r>
              <a:rPr lang="pl-PL" dirty="0" smtClean="0"/>
              <a:t>interpretacja </a:t>
            </a:r>
            <a:r>
              <a:rPr lang="pl-PL" dirty="0"/>
              <a:t>wybranych </a:t>
            </a:r>
            <a:r>
              <a:rPr lang="pl-PL" dirty="0" smtClean="0"/>
              <a:t>wskazników niezawodności </a:t>
            </a:r>
            <a:r>
              <a:rPr lang="pl-PL" dirty="0"/>
              <a:t>dla maszyn przybiera najczęściej postać rozkładów prawdopodobieństwa. </a:t>
            </a:r>
            <a:br>
              <a:rPr lang="pl-PL" dirty="0"/>
            </a:br>
            <a:r>
              <a:rPr lang="pl-PL" dirty="0" smtClean="0"/>
              <a:t/>
            </a:r>
            <a:br>
              <a:rPr lang="pl-PL" dirty="0" smtClean="0"/>
            </a:br>
            <a:r>
              <a:rPr lang="pl-PL" dirty="0" smtClean="0"/>
              <a:t>Najbardziej </a:t>
            </a:r>
            <a:r>
              <a:rPr lang="pl-PL" dirty="0"/>
              <a:t>popularne rozkłady prawdopodobieństwa to</a:t>
            </a:r>
            <a:r>
              <a:rPr lang="pl-PL" dirty="0" smtClean="0"/>
              <a:t>:</a:t>
            </a:r>
          </a:p>
          <a:p>
            <a:r>
              <a:rPr lang="pl-PL" dirty="0" smtClean="0"/>
              <a:t>rozkład prostokątny</a:t>
            </a:r>
          </a:p>
          <a:p>
            <a:r>
              <a:rPr lang="pl-PL" dirty="0" smtClean="0"/>
              <a:t>rozkład </a:t>
            </a:r>
            <a:r>
              <a:rPr lang="pl-PL" dirty="0"/>
              <a:t>normalny (inaczej zwany też rozkładem Gaussa</a:t>
            </a:r>
            <a:r>
              <a:rPr lang="pl-PL" dirty="0" smtClean="0"/>
              <a:t>)</a:t>
            </a:r>
          </a:p>
          <a:p>
            <a:r>
              <a:rPr lang="pl-PL" dirty="0" smtClean="0"/>
              <a:t>rozkład </a:t>
            </a:r>
            <a:r>
              <a:rPr lang="pl-PL" dirty="0"/>
              <a:t>trójkątny</a:t>
            </a:r>
          </a:p>
          <a:p>
            <a:endParaRPr lang="pl-PL" dirty="0"/>
          </a:p>
        </p:txBody>
      </p:sp>
    </p:spTree>
    <p:extLst>
      <p:ext uri="{BB962C8B-B14F-4D97-AF65-F5344CB8AC3E}">
        <p14:creationId xmlns:p14="http://schemas.microsoft.com/office/powerpoint/2010/main" xmlns="" val="2642874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319</TotalTime>
  <Words>1791</Words>
  <Application>Microsoft Office PowerPoint</Application>
  <PresentationFormat>Niestandardowy</PresentationFormat>
  <Paragraphs>326</Paragraphs>
  <Slides>49</Slides>
  <Notes>0</Notes>
  <HiddenSlides>0</HiddenSlides>
  <MMClips>0</MMClips>
  <ScaleCrop>false</ScaleCrop>
  <HeadingPairs>
    <vt:vector size="4" baseType="variant">
      <vt:variant>
        <vt:lpstr>Motyw</vt:lpstr>
      </vt:variant>
      <vt:variant>
        <vt:i4>1</vt:i4>
      </vt:variant>
      <vt:variant>
        <vt:lpstr>Tytuły slajdów</vt:lpstr>
      </vt:variant>
      <vt:variant>
        <vt:i4>49</vt:i4>
      </vt:variant>
    </vt:vector>
  </HeadingPairs>
  <TitlesOfParts>
    <vt:vector size="50" baseType="lpstr">
      <vt:lpstr>Banded</vt:lpstr>
      <vt:lpstr>Charakterystyki eksploatacyjne i układy redundantne</vt:lpstr>
      <vt:lpstr>CEL PRACY</vt:lpstr>
      <vt:lpstr>Wstęp</vt:lpstr>
      <vt:lpstr>Zużycie - DEFINICJA</vt:lpstr>
      <vt:lpstr>Główne czynniki wpływające na zużycie</vt:lpstr>
      <vt:lpstr>ZUŻycie - Podział</vt:lpstr>
      <vt:lpstr>Modelowanie zużycia</vt:lpstr>
      <vt:lpstr>MoDelowanie zużycia</vt:lpstr>
      <vt:lpstr>Modelowanie Zużycia</vt:lpstr>
      <vt:lpstr>Rozkład prostokątny</vt:lpstr>
      <vt:lpstr>Rozkład prostokątny</vt:lpstr>
      <vt:lpstr>Rozkład normalny</vt:lpstr>
      <vt:lpstr>Rozkład normalny</vt:lpstr>
      <vt:lpstr>Rozkład trójkątny</vt:lpstr>
      <vt:lpstr>Rozkład trójkątny</vt:lpstr>
      <vt:lpstr>Prawdopodobieństwo poprawnej pracy</vt:lpstr>
      <vt:lpstr>USZKODZENIE</vt:lpstr>
      <vt:lpstr>Prawdopodobieństwo uszkodzenia</vt:lpstr>
      <vt:lpstr>Klasyfikacja uszkodzeń</vt:lpstr>
      <vt:lpstr>Intensywność uszkodzeń</vt:lpstr>
      <vt:lpstr>Intensywność uszkodzeń</vt:lpstr>
      <vt:lpstr>Częstotliwość uszkodzeń</vt:lpstr>
      <vt:lpstr>Bezpieczeństwo</vt:lpstr>
      <vt:lpstr>Dyrektywa Maszynowa</vt:lpstr>
      <vt:lpstr>Normy zharmonizowane</vt:lpstr>
      <vt:lpstr>Wskaźnik zagrożenia PL</vt:lpstr>
      <vt:lpstr>Wskaźnik zagrożenia PL</vt:lpstr>
      <vt:lpstr>Wskaźnik zagrożenia SIL</vt:lpstr>
      <vt:lpstr>Wskaźnik zagrożenia SIL</vt:lpstr>
      <vt:lpstr>Wskaźnik zagrożenia SIL</vt:lpstr>
      <vt:lpstr>Niezawodność układów</vt:lpstr>
      <vt:lpstr>Atrybuty niezawodności</vt:lpstr>
      <vt:lpstr>Wskaźniki niezawodności</vt:lpstr>
      <vt:lpstr>Wskaźniki niezawodności</vt:lpstr>
      <vt:lpstr>Niezawodność obiektów prostych</vt:lpstr>
      <vt:lpstr>Jakość</vt:lpstr>
      <vt:lpstr>Parametry i atrybuty jakości</vt:lpstr>
      <vt:lpstr>Parametry i atrybuty jakości</vt:lpstr>
      <vt:lpstr>Wspomaganie jakości</vt:lpstr>
      <vt:lpstr>Wspomaganie jakości</vt:lpstr>
      <vt:lpstr>Wspomaganie jakości</vt:lpstr>
      <vt:lpstr>Wspomaganie jakości</vt:lpstr>
      <vt:lpstr>Sprawność, trwałość</vt:lpstr>
      <vt:lpstr>METODY PODWYŻSZANIA NIEZAWODNOŚCI I TRWAŁOŚCI</vt:lpstr>
      <vt:lpstr>METODY PODWYŻSZANIA NIEZAWODNOŚCI I TRWAŁOŚCI</vt:lpstr>
      <vt:lpstr>REDUNDANcjA</vt:lpstr>
      <vt:lpstr>rodzaje redundancji</vt:lpstr>
      <vt:lpstr>Redundancja systemów automatyki</vt:lpstr>
      <vt:lpstr>Układy automatyki tolerujące uszkodzenia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Zajebista prezentacja</dc:title>
  <dc:creator>GRZYB</dc:creator>
  <cp:lastModifiedBy>NEMO</cp:lastModifiedBy>
  <cp:revision>52</cp:revision>
  <dcterms:created xsi:type="dcterms:W3CDTF">2015-11-23T16:57:06Z</dcterms:created>
  <dcterms:modified xsi:type="dcterms:W3CDTF">2015-11-24T23:15:19Z</dcterms:modified>
</cp:coreProperties>
</file>