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7" r:id="rId3"/>
    <p:sldId id="319" r:id="rId4"/>
    <p:sldId id="326" r:id="rId5"/>
    <p:sldId id="308" r:id="rId6"/>
    <p:sldId id="309" r:id="rId7"/>
    <p:sldId id="310" r:id="rId8"/>
    <p:sldId id="311" r:id="rId9"/>
    <p:sldId id="312" r:id="rId10"/>
    <p:sldId id="313" r:id="rId11"/>
    <p:sldId id="315" r:id="rId12"/>
    <p:sldId id="316" r:id="rId13"/>
    <p:sldId id="317" r:id="rId14"/>
    <p:sldId id="335" r:id="rId15"/>
    <p:sldId id="336" r:id="rId16"/>
    <p:sldId id="318" r:id="rId17"/>
    <p:sldId id="329" r:id="rId18"/>
    <p:sldId id="327" r:id="rId19"/>
    <p:sldId id="328" r:id="rId20"/>
    <p:sldId id="320" r:id="rId21"/>
    <p:sldId id="321" r:id="rId22"/>
    <p:sldId id="322" r:id="rId23"/>
    <p:sldId id="323" r:id="rId24"/>
    <p:sldId id="324" r:id="rId25"/>
    <p:sldId id="330" r:id="rId26"/>
    <p:sldId id="325" r:id="rId27"/>
    <p:sldId id="331" r:id="rId28"/>
    <p:sldId id="332" r:id="rId29"/>
    <p:sldId id="333" r:id="rId30"/>
    <p:sldId id="337" r:id="rId31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8AA527FA-D509-459A-A62E-CB117932CE43}">
          <p14:sldIdLst>
            <p14:sldId id="256"/>
            <p14:sldId id="307"/>
            <p14:sldId id="319"/>
            <p14:sldId id="326"/>
            <p14:sldId id="308"/>
            <p14:sldId id="309"/>
            <p14:sldId id="310"/>
            <p14:sldId id="311"/>
            <p14:sldId id="312"/>
            <p14:sldId id="313"/>
            <p14:sldId id="315"/>
            <p14:sldId id="316"/>
            <p14:sldId id="317"/>
            <p14:sldId id="335"/>
            <p14:sldId id="336"/>
            <p14:sldId id="318"/>
            <p14:sldId id="329"/>
            <p14:sldId id="327"/>
            <p14:sldId id="328"/>
            <p14:sldId id="320"/>
            <p14:sldId id="321"/>
            <p14:sldId id="322"/>
            <p14:sldId id="323"/>
            <p14:sldId id="324"/>
            <p14:sldId id="330"/>
            <p14:sldId id="325"/>
            <p14:sldId id="331"/>
            <p14:sldId id="332"/>
            <p14:sldId id="333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1" autoAdjust="0"/>
    <p:restoredTop sz="86475" autoAdjust="0"/>
  </p:normalViewPr>
  <p:slideViewPr>
    <p:cSldViewPr>
      <p:cViewPr varScale="1">
        <p:scale>
          <a:sx n="79" d="100"/>
          <a:sy n="79" d="100"/>
        </p:scale>
        <p:origin x="-16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59E-F35F-46F6-9FDE-48023B9304F5}" type="datetimeFigureOut">
              <a:rPr lang="pl-PL" smtClean="0"/>
              <a:t>2011-12-04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29286-F3CC-4B0A-A990-200DDD8338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19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3609D-F697-47B5-8F76-865ED49D2C5D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F7C4-8EAF-46F1-B657-33A0A6D8363A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95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6213" cy="564991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48468-F95F-4FAD-9E26-CF185F6A749F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2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51D7A-9B5A-40C5-A7DB-0853989FD8A2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37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B1669-AC6B-45CD-AF16-E622B186C86A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38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FC243-B541-4ACC-A76D-AE28164B22D1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1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53FED-0C74-45DC-91FB-DAFF255DCCBC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14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C6D1E-0DF9-4E00-AD83-0557040BC76B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57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4612E-3E61-4BC7-996F-5D3FFE2A9D1A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50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CDCA-F314-4920-8B76-05B9125A3758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1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499B2-41CB-40E6-B8E5-93AB7A062CB0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39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6E6AF37-1FE1-49DC-820E-C450EA669E68}" type="slidenum">
              <a:rPr lang="pl-PL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6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0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zstux.ita.pwr.wroc.pl/projekty/zst/w5a.pdf" TargetMode="External"/><Relationship Id="rId2" Type="http://schemas.openxmlformats.org/officeDocument/2006/relationships/hyperlink" Target="http://www.statsoft.pl/czytelnia/jakosc/jastatwbadaniu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stux.ita.pwr.wroc.pl/projekty/zst/wd_5b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193" y="2918586"/>
            <a:ext cx="8659613" cy="576064"/>
          </a:xfrm>
          <a:noFill/>
          <a:ln/>
        </p:spPr>
        <p:txBody>
          <a:bodyPr lIns="0" tIns="0" rIns="0" bIns="0" anchor="t"/>
          <a:lstStyle/>
          <a:p>
            <a:pPr>
              <a:lnSpc>
                <a:spcPts val="3800"/>
              </a:lnSpc>
            </a:pPr>
            <a:r>
              <a:rPr lang="pl-PL" sz="1800" dirty="0" smtClean="0">
                <a:solidFill>
                  <a:schemeClr val="tx1"/>
                </a:solidFill>
              </a:rPr>
              <a:t>Temat prezentacji: </a:t>
            </a:r>
            <a:r>
              <a:rPr lang="pl-PL" dirty="0" smtClean="0">
                <a:solidFill>
                  <a:schemeClr val="tx1"/>
                </a:solidFill>
              </a:rPr>
              <a:t>Charakterystyki niezawodnościowe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79512" y="4005064"/>
            <a:ext cx="489654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pl-PL" sz="1800" b="1" dirty="0" smtClean="0">
                <a:latin typeface="Verdana" pitchFamily="34" charset="0"/>
              </a:rPr>
              <a:t>Przygotowali: 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b="1" dirty="0" smtClean="0">
                <a:latin typeface="Verdana" pitchFamily="34" charset="0"/>
              </a:rPr>
              <a:t>Filo Paweł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b="1" dirty="0" smtClean="0">
                <a:latin typeface="Verdana" pitchFamily="34" charset="0"/>
              </a:rPr>
              <a:t>Fiutek Karol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b="1" dirty="0" smtClean="0">
                <a:latin typeface="Verdana" pitchFamily="34" charset="0"/>
              </a:rPr>
              <a:t>Giza Bartłomiej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b="1" dirty="0" smtClean="0">
                <a:latin typeface="Verdana" pitchFamily="34" charset="0"/>
              </a:rPr>
              <a:t>Grywalski Bartłomiej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b="1" dirty="0" smtClean="0">
                <a:latin typeface="Verdana" pitchFamily="34" charset="0"/>
              </a:rPr>
              <a:t>Grzanka Maciej</a:t>
            </a:r>
          </a:p>
          <a:p>
            <a:pPr>
              <a:lnSpc>
                <a:spcPts val="2400"/>
              </a:lnSpc>
            </a:pPr>
            <a:endParaRPr lang="pl-PL" sz="1800" b="1" dirty="0" smtClean="0">
              <a:latin typeface="Verdana" pitchFamily="34" charset="0"/>
            </a:endParaRPr>
          </a:p>
          <a:p>
            <a:pPr>
              <a:lnSpc>
                <a:spcPts val="2400"/>
              </a:lnSpc>
            </a:pPr>
            <a:r>
              <a:rPr lang="pl-PL" sz="1800" b="1" dirty="0" smtClean="0">
                <a:latin typeface="Verdana" pitchFamily="34" charset="0"/>
              </a:rPr>
              <a:t>Rok 4, Automatyka i Robotyka</a:t>
            </a:r>
            <a:endParaRPr lang="pl-PL" sz="1800" b="1" dirty="0">
              <a:latin typeface="Verdan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635896" y="4507769"/>
            <a:ext cx="5508104" cy="72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ts val="1600"/>
              </a:lnSpc>
            </a:pPr>
            <a:r>
              <a:rPr lang="pl-PL" sz="1600" b="1" dirty="0" smtClean="0">
                <a:latin typeface="Verdana" pitchFamily="34" charset="0"/>
              </a:rPr>
              <a:t>Wydział Inżynierii Mechanicznej i Robotyki</a:t>
            </a:r>
            <a:r>
              <a:rPr lang="pl-PL" sz="1600" b="1" dirty="0">
                <a:latin typeface="Verdana" pitchFamily="34" charset="0"/>
              </a:rPr>
              <a:t/>
            </a:r>
            <a:br>
              <a:rPr lang="pl-PL" sz="1600" b="1" dirty="0">
                <a:latin typeface="Verdana" pitchFamily="34" charset="0"/>
              </a:rPr>
            </a:br>
            <a:r>
              <a:rPr lang="pl-PL" sz="1600" b="1" dirty="0">
                <a:latin typeface="Verdana" pitchFamily="34" charset="0"/>
              </a:rPr>
              <a:t/>
            </a:r>
            <a:br>
              <a:rPr lang="pl-PL" sz="1600" b="1" dirty="0">
                <a:latin typeface="Verdana" pitchFamily="34" charset="0"/>
              </a:rPr>
            </a:br>
            <a:r>
              <a:rPr lang="pl-PL" sz="1600" b="1" dirty="0" smtClean="0">
                <a:latin typeface="Verdana" pitchFamily="34" charset="0"/>
              </a:rPr>
              <a:t>Kraków 2011</a:t>
            </a:r>
            <a:endParaRPr lang="pl-PL" sz="700" dirty="0">
              <a:latin typeface="Verdana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55576" y="2417745"/>
            <a:ext cx="76328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pl-PL" dirty="0"/>
              <a:t>Eksploatacja układów </a:t>
            </a:r>
            <a:r>
              <a:rPr lang="pl-PL" dirty="0" smtClean="0"/>
              <a:t>automatyki i </a:t>
            </a:r>
            <a:r>
              <a:rPr lang="pl-PL" dirty="0"/>
              <a:t>robotyki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609D-F697-47B5-8F76-865ED49D2C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303487"/>
            <a:ext cx="3708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Rozkład procesów zużycia 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normalny, prostokątny)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179512" y="1556792"/>
                <a:ext cx="8712968" cy="1756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Rozkład normalny.</a:t>
                </a:r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Rozkład normalny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(inaczej </a:t>
                </a:r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rozkład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Gaussa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lub </a:t>
                </a:r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krzywa dzwonowa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) rozpatrywany jest z parametrami 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pl-PL" sz="20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pl-PL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a oznaczamy go N(t,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pl-PL" sz="20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pl-PL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). Jego niezawodnościowe charakterystyki funkcyjne określone są następującymi </a:t>
                </a:r>
                <a:r>
                  <a:rPr lang="pl-PL" sz="2000" dirty="0" smtClean="0">
                    <a:latin typeface="Times New Roman" pitchFamily="18" charset="0"/>
                    <a:cs typeface="Times New Roman" pitchFamily="18" charset="0"/>
                  </a:rPr>
                  <a:t>wzorami.</a:t>
                </a:r>
                <a:endParaRPr lang="pl-PL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56792"/>
                <a:ext cx="8712968" cy="1756378"/>
              </a:xfrm>
              <a:prstGeom prst="rect">
                <a:avLst/>
              </a:prstGeom>
              <a:blipFill rotWithShape="1">
                <a:blip r:embed="rId2"/>
                <a:stretch>
                  <a:fillRect l="-1049" t="-2778" r="-699" b="-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az 5" descr="f(t)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956" y="4077072"/>
            <a:ext cx="3743325" cy="2476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4547572" y="4498970"/>
                <a:ext cx="4067944" cy="1424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l-PL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l-PL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pl-PL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2400" i="1">
                                  <a:latin typeface="Cambria Math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pl-PL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/>
                        </a:rPr>
                        <m:t>𝑑𝑙𝑎</m:t>
                      </m:r>
                      <m:r>
                        <a:rPr lang="pl-PL" sz="2400" i="1">
                          <a:latin typeface="Cambria Math"/>
                        </a:rPr>
                        <m:t> </m:t>
                      </m:r>
                      <m:r>
                        <a:rPr lang="pl-PL" sz="2400" i="1">
                          <a:latin typeface="Cambria Math"/>
                        </a:rPr>
                        <m:t>𝑡</m:t>
                      </m:r>
                      <m:r>
                        <a:rPr lang="pl-PL" sz="2400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72" y="4498970"/>
                <a:ext cx="4067944" cy="14247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rostokąt 6"/>
          <p:cNvSpPr/>
          <p:nvPr/>
        </p:nvSpPr>
        <p:spPr>
          <a:xfrm>
            <a:off x="2319404" y="3815335"/>
            <a:ext cx="4855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Gęstość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prawdopodobieństwa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303487"/>
            <a:ext cx="3708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Rozkład procesów zużycia 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normalny, prostokątny)</a:t>
            </a:r>
          </a:p>
        </p:txBody>
      </p:sp>
      <p:sp>
        <p:nvSpPr>
          <p:cNvPr id="4" name="Prostokąt 3"/>
          <p:cNvSpPr/>
          <p:nvPr/>
        </p:nvSpPr>
        <p:spPr>
          <a:xfrm>
            <a:off x="179512" y="155679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Funkcja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zawodności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4564596" y="4046167"/>
                <a:ext cx="4067944" cy="1541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pl-PL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pl-PL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l-PL" sz="2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pl-PL" sz="2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l-PL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l-PL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pl-PL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l-PL" sz="24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l-PL" sz="24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2400" i="1">
                                      <a:latin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pl-PL" sz="2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pl-PL" sz="24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pl-PL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/>
                        </a:rPr>
                        <m:t>𝑑𝑙𝑎</m:t>
                      </m:r>
                      <m:r>
                        <a:rPr lang="pl-PL" sz="2400" i="1">
                          <a:latin typeface="Cambria Math"/>
                        </a:rPr>
                        <m:t> </m:t>
                      </m:r>
                      <m:r>
                        <a:rPr lang="pl-PL" sz="2400" i="1">
                          <a:latin typeface="Cambria Math"/>
                        </a:rPr>
                        <m:t>𝑡</m:t>
                      </m:r>
                      <m:r>
                        <a:rPr lang="pl-PL" sz="2400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96" y="4046167"/>
                <a:ext cx="4067944" cy="1541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rostokąt 6"/>
          <p:cNvSpPr/>
          <p:nvPr/>
        </p:nvSpPr>
        <p:spPr>
          <a:xfrm>
            <a:off x="179512" y="3584502"/>
            <a:ext cx="4855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Funkcja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niezawodności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179512" y="2018457"/>
                <a:ext cx="6678488" cy="1194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pl-PL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pl-PL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l-PL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l-PL" sz="2400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l-PL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l-PL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pl-PL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l-PL" sz="24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l-PL" sz="24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2400" i="1">
                                      <a:latin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pl-PL" sz="2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pl-PL" sz="2400" i="1">
                          <a:latin typeface="Cambria Math"/>
                        </a:rPr>
                        <m:t>𝑑𝑥</m:t>
                      </m:r>
                      <m:r>
                        <a:rPr lang="pl-PL" sz="2400" i="1">
                          <a:latin typeface="Cambria Math"/>
                        </a:rPr>
                        <m:t>     </m:t>
                      </m:r>
                      <m:r>
                        <a:rPr lang="pl-PL" sz="2400" i="1">
                          <a:latin typeface="Cambria Math"/>
                        </a:rPr>
                        <m:t>𝑑𝑙𝑎</m:t>
                      </m:r>
                      <m:r>
                        <a:rPr lang="pl-PL" sz="2400" i="1">
                          <a:latin typeface="Cambria Math"/>
                        </a:rPr>
                        <m:t> 0&lt;</m:t>
                      </m:r>
                      <m:r>
                        <a:rPr lang="pl-PL" sz="2400" i="1">
                          <a:latin typeface="Cambria Math"/>
                        </a:rPr>
                        <m:t>𝑡</m:t>
                      </m:r>
                      <m:r>
                        <a:rPr lang="pl-PL" sz="2400" i="1">
                          <a:latin typeface="Cambria Math"/>
                        </a:rPr>
                        <m:t>&lt;∞</m:t>
                      </m:r>
                    </m:oMath>
                  </m:oMathPara>
                </a14:m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18457"/>
                <a:ext cx="6678488" cy="11946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az 7" descr="r(t)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793" y="4046167"/>
            <a:ext cx="4048125" cy="2466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/>
              <p:cNvSpPr/>
              <p:nvPr/>
            </p:nvSpPr>
            <p:spPr>
              <a:xfrm>
                <a:off x="5035309" y="5609748"/>
                <a:ext cx="2970172" cy="891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pl-PL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400" i="1">
                          <a:latin typeface="Cambria Math"/>
                        </a:rPr>
                        <m:t>=1−</m:t>
                      </m:r>
                      <m:sSub>
                        <m:sSubPr>
                          <m:ctrlPr>
                            <a:rPr lang="pl-PL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24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pl-PL" sz="2400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e>
                          </m:acc>
                          <m:r>
                            <a:rPr lang="pl-PL" sz="2400" i="1">
                              <a:latin typeface="Cambria Math"/>
                            </a:rPr>
                            <m:t>−</m:t>
                          </m:r>
                          <m:r>
                            <a:rPr lang="pl-PL" sz="240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pl-PL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Prostoką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309" y="5609748"/>
                <a:ext cx="2970172" cy="8917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303487"/>
            <a:ext cx="3708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Rozkład procesów zużycia 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normalny, prostokątny)</a:t>
            </a:r>
          </a:p>
        </p:txBody>
      </p:sp>
      <p:sp>
        <p:nvSpPr>
          <p:cNvPr id="4" name="Prostokąt 3"/>
          <p:cNvSpPr/>
          <p:nvPr/>
        </p:nvSpPr>
        <p:spPr>
          <a:xfrm>
            <a:off x="179512" y="234502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Intensywność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uszkodzeń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raz 8" descr="sigma(t)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8" y="2996952"/>
            <a:ext cx="4238625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4860032" y="3590643"/>
                <a:ext cx="3655616" cy="1536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pl-PL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2400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2400" i="1">
                                  <a:latin typeface="Cambria Math"/>
                                </a:rPr>
                                <m:t>Ϭ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2400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24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pl-PL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240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90643"/>
                <a:ext cx="3655616" cy="15367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303487"/>
            <a:ext cx="3708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Rozkład procesów zużycia 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normalny, prostokątny)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179512" y="1844824"/>
                <a:ext cx="8712968" cy="4155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Rozkład normalny </a:t>
                </a:r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jest odpowiednim modelem w przypadku gdy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szacujemy zdatność obiektu</a:t>
                </a:r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, w przypadku którego uszkodzenia powstają na skutek stopniowo zachodzących zmian o charakterze starzenia. Jest to podyktowane tym, że dla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małych t</a:t>
                </a:r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intensywność uszkodzeń rośnie bardzo powoli</a:t>
                </a:r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. W momencie gdy wartość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t jest bliska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l-PL" sz="2400" b="1" i="1">
                            <a:latin typeface="Cambria Math"/>
                          </a:rPr>
                          <m:t>𝒕</m:t>
                        </m:r>
                      </m:e>
                    </m:acc>
                  </m:oMath>
                </a14:m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 następuje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szybki wzrost intensywności uszkodzeń </a:t>
                </a:r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i krzywa zbliża się do asymptoty ukośnej.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Kąt nachylenia asymptoty </a:t>
                </a:r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do osi czasu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wzrasta</a:t>
                </a:r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 tym bardziej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im mniejsze jest odchylenie standardowe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2400" b="1" i="1">
                            <a:latin typeface="Cambria Math"/>
                          </a:rPr>
                          <m:t>Ϭ</m:t>
                        </m:r>
                      </m:e>
                      <m:sub>
                        <m:r>
                          <a:rPr lang="pl-PL" sz="2400" b="1" i="1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co oznacza, że gdy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wartość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2400" b="1" i="1">
                            <a:latin typeface="Cambria Math"/>
                          </a:rPr>
                          <m:t>Ϭ</m:t>
                        </m:r>
                      </m:e>
                      <m:sub>
                        <m:r>
                          <a:rPr lang="pl-PL" sz="2400" b="1" i="1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 jest bardzo mała</a:t>
                </a:r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obiekt uszkadza się w czasie zbliżonym do oczekiwanego czasu zdatności.</a:t>
                </a:r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44824"/>
                <a:ext cx="8712968" cy="4155753"/>
              </a:xfrm>
              <a:prstGeom prst="rect">
                <a:avLst/>
              </a:prstGeom>
              <a:blipFill rotWithShape="1">
                <a:blip r:embed="rId2"/>
                <a:stretch>
                  <a:fillRect l="-1049" t="-1175" r="-1049" b="-24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2" y="534319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Prawdopodobieństwo poprawnej pracy</a:t>
            </a:r>
          </a:p>
        </p:txBody>
      </p:sp>
      <p:sp>
        <p:nvSpPr>
          <p:cNvPr id="4" name="Prostokąt 3"/>
          <p:cNvSpPr/>
          <p:nvPr/>
        </p:nvSpPr>
        <p:spPr>
          <a:xfrm>
            <a:off x="179512" y="1412776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Poprawna praca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oznacza, że eksploatowane urządzenie (obiekt techniczny)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nie zawiedzie nas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, że będzie działało poprawnie tak długo jak tego od niego oczekujemy. Oczywiście nie istnieją urządzenia pracujące w nieskończoność, choć coraz częściej wyłącza się z eksploatacji obiekty zużyte „normalnie", czyli sprawne ale takie, które zostaną zastąpione przez nowsze, lepsze.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[11]</a:t>
            </a:r>
          </a:p>
          <a:p>
            <a:pPr algn="just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Najczęściej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stosowanymi wskaźnikami charakteryzującymi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niezawodność obiektów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są prawdopodobieństwo poprawnej pracy R(t), oraz intensywność uszkodzenia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(t).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3198707" y="4725144"/>
                <a:ext cx="27465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</a:rPr>
                        <m:t>+</m:t>
                      </m:r>
                      <m:r>
                        <a:rPr lang="pl-PL" b="0" i="1" smtClean="0">
                          <a:latin typeface="Cambria Math"/>
                        </a:rPr>
                        <m:t>𝐹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𝑡</m:t>
                      </m:r>
                      <m:r>
                        <a:rPr lang="pl-PL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07" y="4725144"/>
                <a:ext cx="274658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3513730" y="5229200"/>
                <a:ext cx="2116541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30" y="5229200"/>
                <a:ext cx="2116541" cy="543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179512" y="5373215"/>
                <a:ext cx="87129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l-PL" sz="2400" dirty="0" smtClean="0">
                    <a:latin typeface="Times New Roman" pitchFamily="18" charset="0"/>
                    <a:cs typeface="Times New Roman" pitchFamily="18" charset="0"/>
                  </a:rPr>
                  <a:t>gdzie:</a:t>
                </a:r>
              </a:p>
              <a:p>
                <a:pPr algn="just"/>
                <a:r>
                  <a:rPr lang="pl-PL" sz="2400" dirty="0" smtClean="0">
                    <a:latin typeface="Times New Roman" pitchFamily="18" charset="0"/>
                    <a:cs typeface="Times New Roman" pitchFamily="18" charset="0"/>
                  </a:rPr>
                  <a:t>λ – wskaźnik intensywności uszkodzeń np.: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l-PL" sz="24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pl-PL" sz="2400" i="1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l-PL" sz="24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pl-PL" sz="2400" b="0" i="1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l-PL" sz="2400" b="0" i="1" smtClean="0">
                            <a:latin typeface="Cambria Math"/>
                            <a:cs typeface="Times New Roman" pitchFamily="18" charset="0"/>
                          </a:rPr>
                          <m:t>,10</m:t>
                        </m:r>
                      </m:e>
                      <m:sup>
                        <m:r>
                          <a:rPr lang="pl-PL" sz="2400" b="0" i="1" smtClean="0">
                            <a:latin typeface="Cambria Math"/>
                            <a:cs typeface="Times New Roman" pitchFamily="18" charset="0"/>
                          </a:rPr>
                          <m:t>−6</m:t>
                        </m:r>
                      </m:sup>
                    </m:sSup>
                    <m:r>
                      <a:rPr lang="pl-PL" sz="2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pl-PL" sz="24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/>
                            <a:cs typeface="Times New Roman" pitchFamily="18" charset="0"/>
                          </a:rPr>
                          <m:t>8</m:t>
                        </m:r>
                      </m:sup>
                    </m:sSup>
                    <m:r>
                      <a:rPr lang="pl-PL" sz="2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pl-PL" sz="24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/>
                            <a:cs typeface="Times New Roman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pl-PL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pl-PL" sz="2400" dirty="0">
                    <a:latin typeface="Times New Roman" pitchFamily="18" charset="0"/>
                    <a:cs typeface="Times New Roman" pitchFamily="18" charset="0"/>
                  </a:rPr>
                  <a:t>F(t) – prawdopodobieństwo </a:t>
                </a:r>
                <a:r>
                  <a:rPr lang="pl-PL" sz="2400" dirty="0" smtClean="0">
                    <a:latin typeface="Times New Roman" pitchFamily="18" charset="0"/>
                    <a:cs typeface="Times New Roman" pitchFamily="18" charset="0"/>
                  </a:rPr>
                  <a:t>uszkodzenia</a:t>
                </a:r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73215"/>
                <a:ext cx="8712968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049" t="-4061" b="-1066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2" y="534319"/>
            <a:ext cx="470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Prawdopodobieństwo uszkodzenia</a:t>
            </a:r>
          </a:p>
        </p:txBody>
      </p:sp>
      <p:sp>
        <p:nvSpPr>
          <p:cNvPr id="4" name="Prostokąt 3"/>
          <p:cNvSpPr/>
          <p:nvPr/>
        </p:nvSpPr>
        <p:spPr>
          <a:xfrm>
            <a:off x="179512" y="1412776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/>
              <a:t>Kolejnym często stosowanym wskaźnikiem jest prawdopodobieństwo uszkodzenia- </a:t>
            </a:r>
            <a:r>
              <a:rPr lang="pl-PL" sz="2000" dirty="0" smtClean="0"/>
              <a:t>F(t)</a:t>
            </a:r>
            <a:endParaRPr lang="pl-PL" sz="2000" dirty="0"/>
          </a:p>
          <a:p>
            <a:r>
              <a:rPr lang="pl-PL" sz="2000" dirty="0"/>
              <a:t> </a:t>
            </a:r>
          </a:p>
          <a:p>
            <a:r>
              <a:rPr lang="pl-PL" sz="2000" dirty="0"/>
              <a:t>Prawdopodobieństwo uszkodzenia wiąże się z prawdopodobieństwem poprawnej pracy.</a:t>
            </a:r>
          </a:p>
          <a:p>
            <a:r>
              <a:rPr lang="pl-PL" sz="2000" dirty="0" smtClean="0"/>
              <a:t>F(t)=1-R(t)</a:t>
            </a:r>
            <a:endParaRPr lang="pl-PL" sz="20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 descr="C:\Studia\Eksplatacja\waib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89127"/>
            <a:ext cx="4667052" cy="31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>
          <a:xfrm>
            <a:off x="5002959" y="2708920"/>
            <a:ext cx="39615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Rozkładu 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prawdopodobieństwa </a:t>
            </a:r>
            <a:r>
              <a:rPr lang="pl-PL" sz="1800" dirty="0" err="1" smtClean="0">
                <a:latin typeface="Times New Roman" pitchFamily="18" charset="0"/>
                <a:cs typeface="Times New Roman" pitchFamily="18" charset="0"/>
              </a:rPr>
              <a:t>Weibulla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 jest 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uogólnieniem rozkładu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wykładniczego. Na 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rysunku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podane 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są przykłady krzywych gęstości prawdopodobieństwa </a:t>
            </a:r>
            <a:r>
              <a:rPr lang="pl-PL" sz="1800" dirty="0" err="1">
                <a:latin typeface="Times New Roman" pitchFamily="18" charset="0"/>
                <a:cs typeface="Times New Roman" pitchFamily="18" charset="0"/>
              </a:rPr>
              <a:t>Weibulla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 dla różnych wartości parametru kształtu c. Rozkład ten. przy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c&lt;l 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opisuje efekt rozruchowy urządzenia, dla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c&gt;1 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efekt zużycia, który pojawia się po pewnym czasie a dla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c=1 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staje się rozkładem wykładniczym o stałej funkcji ryzyka opisującej dobrze okres środkowy, w którym urządzenie działa z maksymalną niezawodnością.</a:t>
            </a:r>
          </a:p>
        </p:txBody>
      </p:sp>
    </p:spTree>
    <p:extLst>
      <p:ext uri="{BB962C8B-B14F-4D97-AF65-F5344CB8AC3E}">
        <p14:creationId xmlns:p14="http://schemas.microsoft.com/office/powerpoint/2010/main" val="36450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Intensywność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uszkodzeń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125346" y="3189233"/>
                <a:ext cx="4387740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𝜆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l-PL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/>
                                <a:ea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pl-PL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  <m:r>
                              <a:rPr lang="pl-PL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pl-PL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l-PL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pl-PL" dirty="0" smtClean="0">
                    <a:latin typeface="Times New Roman" pitchFamily="18" charset="0"/>
                    <a:cs typeface="Times New Roman" pitchFamily="18" charset="0"/>
                  </a:rPr>
                  <a:t>	t&gt;0</a:t>
                </a:r>
                <a:endParaRPr lang="pl-PL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6" y="3189233"/>
                <a:ext cx="4387740" cy="712887"/>
              </a:xfrm>
              <a:prstGeom prst="rect">
                <a:avLst/>
              </a:prstGeom>
              <a:blipFill rotWithShape="1">
                <a:blip r:embed="rId3"/>
                <a:stretch>
                  <a:fillRect r="-1252" b="-940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rostokąt 9"/>
          <p:cNvSpPr/>
          <p:nvPr/>
        </p:nvSpPr>
        <p:spPr>
          <a:xfrm>
            <a:off x="125346" y="2782669"/>
            <a:ext cx="505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Funkcję tę definiuje się następująco: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25320" y="4038743"/>
                <a:ext cx="2079031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  <a:ea typeface="Cambria Math"/>
                        </a:rPr>
                        <m:t>𝜆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0" y="4038743"/>
                <a:ext cx="2079031" cy="989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5346" y="5152926"/>
            <a:ext cx="405431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Ze wzoru (4.6) otrzymuje się również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i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243779"/>
              </p:ext>
            </p:extLst>
          </p:nvPr>
        </p:nvGraphicFramePr>
        <p:xfrm>
          <a:off x="303011" y="5812675"/>
          <a:ext cx="4933248" cy="7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Równanie" r:id="rId5" imgW="2768400" imgH="419040" progId="Equation.3">
                  <p:embed/>
                </p:oleObj>
              </mc:Choice>
              <mc:Fallback>
                <p:oleObj name="Równanie" r:id="rId5" imgW="27684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11" y="5812675"/>
                        <a:ext cx="4933248" cy="7463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92365" y="1459230"/>
            <a:ext cx="86560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pl-PL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Uszkodzenie</a:t>
            </a:r>
            <a:r>
              <a:rPr lang="pl-PL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jest to przejście maszyny ze stanu zdatności w stan niezdatności, może to następować zarówno w czasie pracy maszyny jak i postoju lub magazynowania. Zakłada się, że uszkadzanie maszyn jest procesem losowym, jednakże podlega pewnym prawom. </a:t>
            </a:r>
          </a:p>
        </p:txBody>
      </p:sp>
    </p:spTree>
    <p:extLst>
      <p:ext uri="{BB962C8B-B14F-4D97-AF65-F5344CB8AC3E}">
        <p14:creationId xmlns:p14="http://schemas.microsoft.com/office/powerpoint/2010/main" val="1494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Zależność między funkcjami </a:t>
            </a:r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niezawodności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5" y="2060848"/>
            <a:ext cx="8506491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4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Częstotliwość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uszkodzeń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165693" y="1484784"/>
                <a:ext cx="8563733" cy="5069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Z obserwacji wynika, że najlepiej opracowane pod względem konstrukcyjnym urządzenie nie sprosta nałożonym zadaniom, jeśli nastąpi jego uszkodzenie.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Uszkodzenie</a:t>
                </a: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jest to przejście maszyny ze stanu zdatności w stan niezdatności, może to następować zarówno w czasie pracy maszyny jak i postoju lub magazynowania. Zakłada się, że uszkadzanie maszyn jest procesem losowym, jednakże podlega pewnym prawom. 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pl-PL" sz="2000" b="1" dirty="0" smtClean="0">
                    <a:latin typeface="Times New Roman" pitchFamily="18" charset="0"/>
                    <a:cs typeface="Times New Roman" pitchFamily="18" charset="0"/>
                  </a:rPr>
                  <a:t>Częstotliwość </a:t>
                </a:r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uszkodzeń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urządzenia</a:t>
                </a:r>
              </a:p>
              <a:p>
                <a:pPr algn="just"/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20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pl-PL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l-P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l-PL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pl-PL" sz="2000" dirty="0" smtClean="0">
                    <a:latin typeface="Times New Roman" pitchFamily="18" charset="0"/>
                    <a:cs typeface="Times New Roman" pitchFamily="18" charset="0"/>
                  </a:rPr>
                  <a:t>gdzie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just"/>
                <a:r>
                  <a:rPr lang="pl-PL" sz="2000" dirty="0" err="1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pl-PL" sz="2000" baseline="-25000" dirty="0" err="1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- częstotliwość uszkodzenia.</a:t>
                </a:r>
              </a:p>
              <a:p>
                <a:pPr algn="just"/>
                <a:r>
                  <a:rPr lang="pl-PL" sz="2000" dirty="0" err="1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pl-PL" sz="2000" baseline="-25000" dirty="0" err="1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pl-PL" sz="20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l-PL" sz="20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założony (lub wymagany) czas pracy bez uszkodzenia w [h]</a:t>
                </a:r>
              </a:p>
              <a:p>
                <a:pPr algn="just"/>
                <a:r>
                  <a:rPr lang="pl-PL" sz="2000" dirty="0" err="1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pl-PL" sz="2000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l-PL" sz="20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l-PL" sz="20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założony (lub wymagany) czas naprawy w[h</a:t>
                </a:r>
                <a:r>
                  <a:rPr lang="pl-PL" sz="2000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endParaRPr lang="pl-PL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693" y="1484784"/>
                <a:ext cx="8563733" cy="5069016"/>
              </a:xfrm>
              <a:prstGeom prst="rect">
                <a:avLst/>
              </a:prstGeom>
              <a:blipFill rotWithShape="1">
                <a:blip r:embed="rId2"/>
                <a:stretch>
                  <a:fillRect l="-712" t="-120" r="-783" b="-16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6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Częstotliwość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uszkodzeń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Obraz 0" descr="Opis: czestotliwosc uszkodz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" y="1864509"/>
            <a:ext cx="4930121" cy="31289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>
          <a:xfrm>
            <a:off x="4788024" y="1700808"/>
            <a:ext cx="408751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600" b="1" dirty="0"/>
              <a:t>Okres początkowy:</a:t>
            </a:r>
            <a:r>
              <a:rPr lang="pl-PL" sz="1600" dirty="0"/>
              <a:t>  uszkodzenia wynikają głównie z wad produkcyjnych, </a:t>
            </a:r>
            <a:r>
              <a:rPr lang="pl-PL" sz="1600" dirty="0" smtClean="0"/>
              <a:t>technologicznych, eksploatacyjnych </a:t>
            </a:r>
            <a:r>
              <a:rPr lang="pl-PL" sz="1600" dirty="0"/>
              <a:t>oraz niekiedy konstrukcyjnych, występuje duża częstość uszkodzeń </a:t>
            </a:r>
          </a:p>
          <a:p>
            <a:pPr algn="just"/>
            <a:r>
              <a:rPr lang="pl-PL" sz="1600" dirty="0"/>
              <a:t> </a:t>
            </a:r>
          </a:p>
          <a:p>
            <a:pPr algn="just"/>
            <a:r>
              <a:rPr lang="pl-PL" sz="1600" b="1" dirty="0"/>
              <a:t>Normalna  praca:</a:t>
            </a:r>
            <a:r>
              <a:rPr lang="pl-PL" sz="1600" dirty="0"/>
              <a:t>  częstotliwość  uszkodzeń  jest  niska,  uszkodzenia  są  wynikiem  głównie </a:t>
            </a:r>
            <a:r>
              <a:rPr lang="pl-PL" sz="1600" dirty="0" smtClean="0"/>
              <a:t>ograniczeń </a:t>
            </a:r>
            <a:r>
              <a:rPr lang="pl-PL" sz="1600" dirty="0"/>
              <a:t>tkwiących w projekcie, zmęczenia, zużycia, lub błędów eksploatacyjnych </a:t>
            </a:r>
          </a:p>
          <a:p>
            <a:pPr algn="just"/>
            <a:r>
              <a:rPr lang="pl-PL" sz="1600" dirty="0"/>
              <a:t> </a:t>
            </a:r>
          </a:p>
          <a:p>
            <a:pPr algn="just"/>
            <a:r>
              <a:rPr lang="pl-PL" sz="1600" b="1" dirty="0"/>
              <a:t>Starzenie  się:</a:t>
            </a:r>
            <a:r>
              <a:rPr lang="pl-PL" sz="1600" dirty="0"/>
              <a:t>  wynika  z  naturalnego  zużycia  elementów,  zmiany  właściwości  materiałów, </a:t>
            </a:r>
            <a:r>
              <a:rPr lang="pl-PL" sz="1600" dirty="0" smtClean="0"/>
              <a:t>okres </a:t>
            </a:r>
            <a:r>
              <a:rPr lang="pl-PL" sz="1600" dirty="0"/>
              <a:t>starzenia powinien być określony przez konstruktora</a:t>
            </a:r>
          </a:p>
        </p:txBody>
      </p:sp>
    </p:spTree>
    <p:extLst>
      <p:ext uri="{BB962C8B-B14F-4D97-AF65-F5344CB8AC3E}">
        <p14:creationId xmlns:p14="http://schemas.microsoft.com/office/powerpoint/2010/main" val="490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404664"/>
            <a:ext cx="7210425" cy="581025"/>
          </a:xfrm>
        </p:spPr>
        <p:txBody>
          <a:bodyPr/>
          <a:lstStyle/>
          <a:p>
            <a:pPr lvl="1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Spis omawianych zagadnień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2654" y="1700808"/>
            <a:ext cx="73497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Wstęp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Rozkład 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procesów zużycia (normalny, prostokątny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l-PL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Charakterystyki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prawdopodobieństwo 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poprawnej pracy - </a:t>
            </a:r>
            <a:r>
              <a:rPr lang="pl-PL" sz="18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1800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prawdopodobieństwo uszkodzenia: 1-P</a:t>
            </a:r>
            <a:r>
              <a:rPr lang="pl-PL" sz="1800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intensywność uszkodzeń – λ –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podstawowy,</a:t>
            </a:r>
            <a:endParaRPr lang="pl-PL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częstotliwość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uszkodzeń,</a:t>
            </a:r>
            <a:endParaRPr lang="pl-PL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zależność między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charakterystykami,</a:t>
            </a:r>
            <a:endParaRPr lang="pl-PL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niezawodność,</a:t>
            </a:r>
            <a:endParaRPr lang="pl-PL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sprawność,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trwałość,</a:t>
            </a:r>
            <a:endParaRPr lang="pl-PL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czas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eksploatacji,</a:t>
            </a:r>
            <a:endParaRPr lang="pl-PL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trwałość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sumacyjna,</a:t>
            </a:r>
            <a:endParaRPr lang="pl-PL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układy ciągłe i dyskretne (omówić i niezawodność)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dwustanowe.</a:t>
            </a:r>
          </a:p>
          <a:p>
            <a:pPr marL="342900" lvl="0" indent="-342900">
              <a:buAutoNum type="arabicPeriod" startAt="4"/>
            </a:pP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Bibliografia</a:t>
            </a:r>
            <a:endParaRPr lang="pl-PL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520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Trwałość obiektu, trwałość sumacyjna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52870" y="1479987"/>
            <a:ext cx="85235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Trwałość obiektu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  - właściwość obiektu charakteryzująca jego zdolność do zachowania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stanu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zdatności w określonych warunkach do wykonania naprawy głównej, pomiędzy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naprawami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głównymi czy też zakończenia eksploatacji. W sensie ilościowym określa się  </a:t>
            </a:r>
          </a:p>
          <a:p>
            <a:pPr algn="just"/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wykonaną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pracą.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Trwałość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sumacyjna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Każdy obiekt zbudowany jest z obiektów prostych wśród, których wyróżnia się obiekty, mające szeregową, równoległą, szeregowo- równoległą lub równoległo - szeregową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strukturę.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5643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Trwałość obiektu o strukturze szeregowej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84731" y="1700808"/>
            <a:ext cx="84917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= min (Ti) = min (T1,...,Ti ,...,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gdzie Ti  jest trwałością i - tego elementu.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Wzór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ten mówi iż  trwałość obiektu 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jest zdefiniowana przez trwałość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najsłabszego elementu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. Przykładem obiektu o strukturze szeregowej jest łańcuch, w którym ogniwa są połączone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szeregowo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771" y="3789040"/>
            <a:ext cx="5386458" cy="23108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009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5643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Trwałość obiektu  strukturze równoległej 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1708521"/>
            <a:ext cx="842493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max (T</a:t>
            </a:r>
            <a:r>
              <a:rPr kumimoji="0" lang="pt-BR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= max (T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,...,T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,...,T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gdzie T</a:t>
            </a: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 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jest trwałością i - tego elementu.</a:t>
            </a: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Według wzoru trwałość  obiektu równoległego </a:t>
            </a:r>
            <a:r>
              <a:rPr kumimoji="0" 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pl-PL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jest określona przez trwałość najmocniejszego (najtrwalszego) elementu.</a:t>
            </a: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09" y="3573016"/>
            <a:ext cx="2394183" cy="2808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578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Trwałość obiektu szeregowo-równoległego 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497" y="3716373"/>
            <a:ext cx="4643006" cy="2880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i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63718"/>
              </p:ext>
            </p:extLst>
          </p:nvPr>
        </p:nvGraphicFramePr>
        <p:xfrm>
          <a:off x="184731" y="1412776"/>
          <a:ext cx="327519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r:id="rId4" imgW="2235200" imgH="292100" progId="Equation.DSMT4">
                  <p:embed/>
                </p:oleObj>
              </mc:Choice>
              <mc:Fallback>
                <p:oleObj r:id="rId4" imgW="2235200" imgH="292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1" y="1412776"/>
                        <a:ext cx="3275199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i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82221"/>
              </p:ext>
            </p:extLst>
          </p:nvPr>
        </p:nvGraphicFramePr>
        <p:xfrm>
          <a:off x="184731" y="2292123"/>
          <a:ext cx="3456384" cy="419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r:id="rId6" imgW="2273300" imgH="279400" progId="Equation.DSMT4">
                  <p:embed/>
                </p:oleObj>
              </mc:Choice>
              <mc:Fallback>
                <p:oleObj r:id="rId6" imgW="22733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1" y="2292123"/>
                        <a:ext cx="3456384" cy="419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rostokąt 16"/>
          <p:cNvSpPr/>
          <p:nvPr/>
        </p:nvSpPr>
        <p:spPr>
          <a:xfrm>
            <a:off x="184731" y="1703405"/>
            <a:ext cx="8707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co oznacza iż trwałość całego zespołu określa trwałość najsłabszego zespołu, przy czym trwałość poszczególnych zespołów określa wzór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121403" y="2639509"/>
            <a:ext cx="8707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który mówi iż trwałość danego zespołu określa jego najmocniejszy element.</a:t>
            </a:r>
          </a:p>
          <a:p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Tak więc ostateczny wzór dla obiektu szeregowo-równoległego ma postać: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20" name="Obi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5004"/>
              </p:ext>
            </p:extLst>
          </p:nvPr>
        </p:nvGraphicFramePr>
        <p:xfrm>
          <a:off x="184731" y="3307907"/>
          <a:ext cx="635761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r:id="rId8" imgW="3721100" imgH="292100" progId="Equation.DSMT4">
                  <p:embed/>
                </p:oleObj>
              </mc:Choice>
              <mc:Fallback>
                <p:oleObj r:id="rId8" imgW="3721100" imgH="292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1" y="3307907"/>
                        <a:ext cx="6357610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6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578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Trwałość obiektu równoległo-szeregowego 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82" y="4124601"/>
            <a:ext cx="3924436" cy="24727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083945"/>
              </p:ext>
            </p:extLst>
          </p:nvPr>
        </p:nvGraphicFramePr>
        <p:xfrm>
          <a:off x="92365" y="1484784"/>
          <a:ext cx="333095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r:id="rId4" imgW="2273300" imgH="292100" progId="Equation.DSMT4">
                  <p:embed/>
                </p:oleObj>
              </mc:Choice>
              <mc:Fallback>
                <p:oleObj r:id="rId4" imgW="22733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5" y="1484784"/>
                        <a:ext cx="333095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383" y="1779114"/>
            <a:ext cx="89441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 oznacza iż trwałość całego zespołu określa trwałość najsłabszego zespołu, przy czym trwałość poszczególnych zespołów określa wzór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i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64092"/>
              </p:ext>
            </p:extLst>
          </p:nvPr>
        </p:nvGraphicFramePr>
        <p:xfrm>
          <a:off x="92365" y="2469377"/>
          <a:ext cx="3352814" cy="4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r:id="rId6" imgW="2260600" imgH="279400" progId="Equation.DSMT4">
                  <p:embed/>
                </p:oleObj>
              </mc:Choice>
              <mc:Fallback>
                <p:oleObj r:id="rId6" imgW="22606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5" y="2469377"/>
                        <a:ext cx="3352814" cy="410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9810" y="2879637"/>
            <a:ext cx="88126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który mówi iż trwałość danego zespołu określa jego najmocniejszy element.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Tak więc ostateczny wzór dla obiektu szeregowo-równoległego ma postać: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12" name="Obi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38011"/>
              </p:ext>
            </p:extLst>
          </p:nvPr>
        </p:nvGraphicFramePr>
        <p:xfrm>
          <a:off x="184731" y="3525968"/>
          <a:ext cx="6844356" cy="55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r:id="rId8" imgW="3670300" imgH="292100" progId="Equation.DSMT4">
                  <p:embed/>
                </p:oleObj>
              </mc:Choice>
              <mc:Fallback>
                <p:oleObj r:id="rId8" imgW="36703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1" y="3525968"/>
                        <a:ext cx="6844356" cy="551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2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7207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Trwałość sumaryczna - Metoda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dekompozycji prostej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30" y="4077072"/>
            <a:ext cx="5871541" cy="244827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rostokąt 13"/>
          <p:cNvSpPr/>
          <p:nvPr/>
        </p:nvSpPr>
        <p:spPr>
          <a:xfrm>
            <a:off x="92365" y="1556792"/>
            <a:ext cx="89441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Metodą stosowaną do wyznaczania trwałości sumacyjnej, czyli trwałości całego układu 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jest tzw. </a:t>
            </a:r>
            <a:r>
              <a:rPr lang="pl-PL" sz="1800" b="1" dirty="0" smtClean="0">
                <a:latin typeface="Times New Roman" pitchFamily="18" charset="0"/>
                <a:cs typeface="Times New Roman" pitchFamily="18" charset="0"/>
              </a:rPr>
              <a:t>metoda </a:t>
            </a:r>
            <a:r>
              <a:rPr lang="pl-PL" sz="1800" b="1" dirty="0">
                <a:latin typeface="Times New Roman" pitchFamily="18" charset="0"/>
                <a:cs typeface="Times New Roman" pitchFamily="18" charset="0"/>
              </a:rPr>
              <a:t>dekompozycji prostej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. Polega ona na tym, iż strukturę danego obiektu poprzez kolejne operacje strukturalne przekształca się , </a:t>
            </a:r>
            <a:r>
              <a:rPr lang="pl-PL" sz="1800" b="1" dirty="0">
                <a:latin typeface="Times New Roman" pitchFamily="18" charset="0"/>
                <a:cs typeface="Times New Roman" pitchFamily="18" charset="0"/>
              </a:rPr>
              <a:t>rozkłada na obiekty proste tzn. mające szeregową, równoległą, </a:t>
            </a:r>
            <a:r>
              <a:rPr lang="pl-PL" sz="1800" b="1" dirty="0" smtClean="0">
                <a:latin typeface="Times New Roman" pitchFamily="18" charset="0"/>
                <a:cs typeface="Times New Roman" pitchFamily="18" charset="0"/>
              </a:rPr>
              <a:t>szeregowo - </a:t>
            </a:r>
            <a:r>
              <a:rPr lang="pl-PL" sz="1800" b="1" dirty="0">
                <a:latin typeface="Times New Roman" pitchFamily="18" charset="0"/>
                <a:cs typeface="Times New Roman" pitchFamily="18" charset="0"/>
              </a:rPr>
              <a:t>równoległą lub równoległo - szeregową strukturę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. Ich trwałość oblicza się z ze znanych wzorów a następnie wyznacza się trwałość całkowitą. Cechą charakterystyczną tej metody jest to, że dekompozycję obiektu n – elementowego wykonuje się zawsze względem jednego dowolnie wybranego i-tego elementu  w wyniku czego otrzymuje się za każdym razem dwa obiekty (n-1) – elementowe ,nie zawierające i-tego elementu. </a:t>
            </a:r>
          </a:p>
        </p:txBody>
      </p:sp>
    </p:spTree>
    <p:extLst>
      <p:ext uri="{BB962C8B-B14F-4D97-AF65-F5344CB8AC3E}">
        <p14:creationId xmlns:p14="http://schemas.microsoft.com/office/powerpoint/2010/main" val="40796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3598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Układy </a:t>
            </a:r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ciągłe i dyskretny 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92365" y="1556792"/>
            <a:ext cx="89441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Układ ciągły jest wtedy, gdy zmienne zależne y1,…,</a:t>
            </a:r>
            <a:r>
              <a:rPr lang="pl-PL" sz="2400" dirty="0" err="1">
                <a:latin typeface="Times New Roman" pitchFamily="18" charset="0"/>
                <a:cs typeface="Times New Roman" pitchFamily="18" charset="0"/>
              </a:rPr>
              <a:t>ym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 są funkcjami ciągłymi co najmniej jednej zmiennej niezależnej  przestrzennej. Jeśli jest to zależność od co najmniej od dwóch zmiennych niezależnych to opis matematyczny jest przeprowadzony za pomocą równań różniczkowych cząstkowych. W celu przekształcenia układu ciągłego w układ dyskretny należy podzielić go na n elementów skończonych.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Każdy modelowany rzeczywisty układ jest ciągły, a układ dyskretny jest tylko jego przybliżeniem.</a:t>
            </a:r>
          </a:p>
        </p:txBody>
      </p:sp>
    </p:spTree>
    <p:extLst>
      <p:ext uri="{BB962C8B-B14F-4D97-AF65-F5344CB8AC3E}">
        <p14:creationId xmlns:p14="http://schemas.microsoft.com/office/powerpoint/2010/main" val="32841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Układy </a:t>
            </a:r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dwustanowe 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92365" y="1556792"/>
            <a:ext cx="89441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/>
              <a:t>Dwustanowy proces eksploatacji polega na tym iż wyróżnia się dwa stany działania </a:t>
            </a:r>
            <a:r>
              <a:rPr lang="pl-PL" sz="2000" dirty="0" smtClean="0"/>
              <a:t>układu czas </a:t>
            </a:r>
            <a:r>
              <a:rPr lang="pl-PL" sz="2000" i="1" dirty="0"/>
              <a:t>T</a:t>
            </a:r>
            <a:r>
              <a:rPr lang="pl-PL" sz="2000" i="1" baseline="-25000" dirty="0"/>
              <a:t>u</a:t>
            </a:r>
            <a:r>
              <a:rPr lang="pl-PL" sz="2000" i="1" dirty="0"/>
              <a:t>(t) </a:t>
            </a:r>
            <a:r>
              <a:rPr lang="pl-PL" sz="2000" dirty="0"/>
              <a:t>przebywania urządze­nia w stanie użytkowania (na stanowisku użytku) oraz czas </a:t>
            </a:r>
            <a:r>
              <a:rPr lang="pl-PL" sz="2000" i="1" dirty="0"/>
              <a:t>T</a:t>
            </a:r>
            <a:r>
              <a:rPr lang="pl-PL" sz="2000" i="1" baseline="-25000" dirty="0"/>
              <a:t>0</a:t>
            </a:r>
            <a:r>
              <a:rPr lang="pl-PL" sz="2000" i="1" dirty="0"/>
              <a:t>(t) </a:t>
            </a:r>
            <a:r>
              <a:rPr lang="pl-PL" sz="2000" dirty="0"/>
              <a:t>przebywania urządzenia w stanie obsługiwania (na stanowisku obsługi</a:t>
            </a:r>
            <a:r>
              <a:rPr lang="pl-PL" sz="2000" dirty="0" smtClean="0"/>
              <a:t>).</a:t>
            </a:r>
          </a:p>
          <a:p>
            <a:pPr algn="just"/>
            <a:endParaRPr lang="pl-PL" sz="2000" dirty="0"/>
          </a:p>
          <a:p>
            <a:pPr algn="just"/>
            <a:r>
              <a:rPr lang="pl-PL" sz="2000" dirty="0"/>
              <a:t>W dwustanowym procesie eksploatacji urządzenia widoczny jest bardzo wyraźny ogólny podział czasu eksploatacji urządzenia (czasu kalendarzowe­go) na czas użytkowania i czas obsługiwania. Czas użytkowania liczy się dla urządzenia tylko wtedy, gdy są spełnione odpowiednie warunki techniczne i organizacyjne przez użytkow­nika, czas ten może więc być globalną miarą oceny systemu użytku. Podobnie czas obsługiwania liczy się dla urządzenia tylko wtedy, gdy jest ono na stanowisku obsługi (zależy to od działań technicznych i organiza­cyjnych obsługi); może więc być traktowany jako globalna miara oceny systemu obsługi.</a:t>
            </a:r>
          </a:p>
        </p:txBody>
      </p:sp>
    </p:spTree>
    <p:extLst>
      <p:ext uri="{BB962C8B-B14F-4D97-AF65-F5344CB8AC3E}">
        <p14:creationId xmlns:p14="http://schemas.microsoft.com/office/powerpoint/2010/main" val="36257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Miary żywotności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92365" y="1556792"/>
            <a:ext cx="89441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/>
              <a:t>Spotykane w praktyce miary żywotności (trwałości lub tzw. normy używalności) urządzenia możemy ogólnie podzielić na</a:t>
            </a:r>
            <a:r>
              <a:rPr lang="pl-PL" sz="2000" dirty="0" smtClean="0"/>
              <a:t>:</a:t>
            </a:r>
          </a:p>
          <a:p>
            <a:pPr algn="just"/>
            <a:endParaRPr lang="pl-PL" sz="2000" dirty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pl-PL" sz="2000" dirty="0"/>
              <a:t>żywotność eksploatacyjną (mierzoną liczbą jednostek czasu kalendarzowego</a:t>
            </a:r>
            <a:r>
              <a:rPr lang="pl-PL" sz="2000" dirty="0" smtClean="0"/>
              <a:t>);</a:t>
            </a:r>
            <a:endParaRPr lang="pl-PL" sz="2000" dirty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pl-PL" sz="2000" dirty="0"/>
              <a:t>żywotność użytkową zwaną także normą używalności (mie­rzoną liczbą jednostek czasu użytkowania lub w jednostkach innej miary </a:t>
            </a:r>
            <a:r>
              <a:rPr lang="pl-PL" sz="2000" dirty="0" err="1"/>
              <a:t>transponowalnej</a:t>
            </a:r>
            <a:r>
              <a:rPr lang="pl-PL" sz="2000" dirty="0"/>
              <a:t> na czas użytkowania);</a:t>
            </a:r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pl-PL" sz="2000" dirty="0"/>
              <a:t>żywotność obsługową (mierzoną liczbą jednostek czasu obsłu­giwania np. łączną liczbą godzin na wszelkiego rodzaju remonty). Bardzo często żywotność (w danej mierze) całego urządzenia ustala się na pod­stawie podzespołu (agregatu) tego urządzenia o największej żywotności. Dla samochodu może to być żywotność silnika, dla samolotu - żywotność płatowca, dla armaty - żywotność lufy, dla telewizora - żywotność kineskopu.</a:t>
            </a:r>
          </a:p>
        </p:txBody>
      </p:sp>
    </p:spTree>
    <p:extLst>
      <p:ext uri="{BB962C8B-B14F-4D97-AF65-F5344CB8AC3E}">
        <p14:creationId xmlns:p14="http://schemas.microsoft.com/office/powerpoint/2010/main" val="18128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535196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Bibliografia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92365" y="1412776"/>
            <a:ext cx="894413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/>
              <a:t>[1]	Gołąbek A.: </a:t>
            </a:r>
            <a:r>
              <a:rPr lang="pl-PL" sz="1600" i="1" dirty="0"/>
              <a:t>Eksploatacja i niezawodność maszyn.</a:t>
            </a:r>
            <a:r>
              <a:rPr lang="pl-PL" sz="1600" dirty="0"/>
              <a:t> Wydawnictwo PW, Wrocław 1988.</a:t>
            </a:r>
          </a:p>
          <a:p>
            <a:r>
              <a:rPr lang="pl-PL" sz="1600" dirty="0" smtClean="0"/>
              <a:t>[2]	</a:t>
            </a:r>
            <a:r>
              <a:rPr lang="pl-PL" sz="1600" dirty="0" err="1" smtClean="0"/>
              <a:t>Kopociński</a:t>
            </a:r>
            <a:r>
              <a:rPr lang="pl-PL" sz="1600" dirty="0" smtClean="0"/>
              <a:t> </a:t>
            </a:r>
            <a:r>
              <a:rPr lang="pl-PL" sz="1600" dirty="0"/>
              <a:t>B.: </a:t>
            </a:r>
            <a:r>
              <a:rPr lang="pl-PL" sz="1600" i="1" dirty="0"/>
              <a:t>Zarys teorii odnowy i niezawodności. </a:t>
            </a:r>
            <a:r>
              <a:rPr lang="pl-PL" sz="1600" dirty="0"/>
              <a:t>Państwowe Wydaw. Naukowe, </a:t>
            </a:r>
            <a:r>
              <a:rPr lang="pl-PL" sz="1600" dirty="0" smtClean="0"/>
              <a:t>	Warszawa </a:t>
            </a:r>
            <a:r>
              <a:rPr lang="pl-PL" sz="1600" dirty="0"/>
              <a:t>1973.</a:t>
            </a:r>
          </a:p>
          <a:p>
            <a:r>
              <a:rPr lang="pl-PL" sz="1600" dirty="0" smtClean="0"/>
              <a:t>[3]	Lesiński </a:t>
            </a:r>
            <a:r>
              <a:rPr lang="pl-PL" sz="1600" dirty="0"/>
              <a:t>S.: </a:t>
            </a:r>
            <a:r>
              <a:rPr lang="pl-PL" sz="1600" i="1" dirty="0"/>
              <a:t>Jakość i niezawodność.</a:t>
            </a:r>
            <a:r>
              <a:rPr lang="pl-PL" sz="1600" dirty="0"/>
              <a:t> Wydaw. Uczelniane Akademii Techniczno-	Rolniczej, Bydgoszcz 1996.</a:t>
            </a:r>
          </a:p>
          <a:p>
            <a:r>
              <a:rPr lang="pl-PL" sz="1600" dirty="0" smtClean="0"/>
              <a:t>[4]	Lesiński </a:t>
            </a:r>
            <a:r>
              <a:rPr lang="pl-PL" sz="1600" dirty="0"/>
              <a:t>S.: </a:t>
            </a:r>
            <a:r>
              <a:rPr lang="pl-PL" sz="1600" i="1" dirty="0"/>
              <a:t>Wzory i tablice do obliczania niezawodności urządzeń elektrycznych. </a:t>
            </a:r>
            <a:r>
              <a:rPr lang="pl-PL" sz="1600" i="1" dirty="0" smtClean="0"/>
              <a:t>	</a:t>
            </a:r>
            <a:r>
              <a:rPr lang="pl-PL" sz="1600" dirty="0" smtClean="0"/>
              <a:t>Wydawnictwo </a:t>
            </a:r>
            <a:r>
              <a:rPr lang="pl-PL" sz="1600" dirty="0"/>
              <a:t>Politechniki Łódzkiej, Łódź 1994.</a:t>
            </a:r>
          </a:p>
          <a:p>
            <a:r>
              <a:rPr lang="pl-PL" sz="1600" dirty="0" smtClean="0"/>
              <a:t>[5]	Macha </a:t>
            </a:r>
            <a:r>
              <a:rPr lang="pl-PL" sz="1600" dirty="0"/>
              <a:t>E.: </a:t>
            </a:r>
            <a:r>
              <a:rPr lang="pl-PL" sz="1600" i="1" dirty="0"/>
              <a:t>Niezawodność maszyn. </a:t>
            </a:r>
            <a:r>
              <a:rPr lang="pl-PL" sz="1600" dirty="0"/>
              <a:t>Politechnika Opolska, Opole 2001.</a:t>
            </a:r>
          </a:p>
          <a:p>
            <a:r>
              <a:rPr lang="pl-PL" sz="1600" dirty="0" smtClean="0"/>
              <a:t>[6]	</a:t>
            </a:r>
            <a:r>
              <a:rPr lang="pl-PL" sz="1600" dirty="0" err="1" smtClean="0"/>
              <a:t>Migdalskiego</a:t>
            </a:r>
            <a:r>
              <a:rPr lang="pl-PL" sz="1600" dirty="0" smtClean="0"/>
              <a:t> </a:t>
            </a:r>
            <a:r>
              <a:rPr lang="pl-PL" sz="1600" dirty="0"/>
              <a:t>J.: </a:t>
            </a:r>
            <a:r>
              <a:rPr lang="pl-PL" sz="1600" i="1" dirty="0"/>
              <a:t>Poradnik niezawodności : praca zbiorowa. [1], Podstawy </a:t>
            </a:r>
            <a:r>
              <a:rPr lang="pl-PL" sz="1600" i="1" dirty="0" smtClean="0"/>
              <a:t>	matematyczne</a:t>
            </a:r>
            <a:r>
              <a:rPr lang="pl-PL" sz="1600" i="1" dirty="0"/>
              <a:t>.</a:t>
            </a:r>
            <a:r>
              <a:rPr lang="pl-PL" sz="1600" dirty="0"/>
              <a:t> Wydaw. Przemysłu Maszynowego "</a:t>
            </a:r>
            <a:r>
              <a:rPr lang="pl-PL" sz="1600" dirty="0" err="1"/>
              <a:t>Wema</a:t>
            </a:r>
            <a:r>
              <a:rPr lang="pl-PL" sz="1600" dirty="0"/>
              <a:t>", Warszawa 1983.</a:t>
            </a:r>
          </a:p>
          <a:p>
            <a:r>
              <a:rPr lang="pl-PL" sz="1600" dirty="0" smtClean="0"/>
              <a:t>[7]	</a:t>
            </a:r>
            <a:r>
              <a:rPr lang="pl-PL" sz="1600" dirty="0" err="1" smtClean="0"/>
              <a:t>Murzewski</a:t>
            </a:r>
            <a:r>
              <a:rPr lang="pl-PL" sz="1600" dirty="0" smtClean="0"/>
              <a:t> </a:t>
            </a:r>
            <a:r>
              <a:rPr lang="pl-PL" sz="1600" dirty="0"/>
              <a:t>J.: </a:t>
            </a:r>
            <a:r>
              <a:rPr lang="pl-PL" sz="1600" i="1" dirty="0"/>
              <a:t>Podstawy projektowania i niezawodność konstrukcji. </a:t>
            </a:r>
            <a:r>
              <a:rPr lang="pl-PL" sz="1600" dirty="0"/>
              <a:t>Politechnika </a:t>
            </a:r>
            <a:r>
              <a:rPr lang="pl-PL" sz="1600" dirty="0" smtClean="0"/>
              <a:t>	Krakowska </a:t>
            </a:r>
            <a:r>
              <a:rPr lang="pl-PL" sz="1600" dirty="0"/>
              <a:t>im. Tadeusza Kościuszki, Kraków 1999</a:t>
            </a:r>
          </a:p>
          <a:p>
            <a:r>
              <a:rPr lang="pl-PL" sz="1600" dirty="0" smtClean="0"/>
              <a:t>[8]	Słowiński </a:t>
            </a:r>
            <a:r>
              <a:rPr lang="pl-PL" sz="1600" dirty="0"/>
              <a:t>B.: </a:t>
            </a:r>
            <a:r>
              <a:rPr lang="pl-PL" sz="1600" i="1" dirty="0"/>
              <a:t>Podstawy badań i oceny niezawodności obiektów technicznych.</a:t>
            </a:r>
            <a:r>
              <a:rPr lang="pl-PL" sz="1600" dirty="0"/>
              <a:t> Wydaw. </a:t>
            </a:r>
            <a:r>
              <a:rPr lang="pl-PL" sz="1600" dirty="0" smtClean="0"/>
              <a:t>	Uczelniane </a:t>
            </a:r>
            <a:r>
              <a:rPr lang="pl-PL" sz="1600" dirty="0"/>
              <a:t>WSI, Koszalin 1992.</a:t>
            </a:r>
          </a:p>
          <a:p>
            <a:r>
              <a:rPr lang="pl-PL" sz="1600" dirty="0" smtClean="0"/>
              <a:t>[9]	</a:t>
            </a:r>
            <a:r>
              <a:rPr lang="pl-PL" sz="1600" i="1" dirty="0" smtClean="0"/>
              <a:t>Zagadnienia </a:t>
            </a:r>
            <a:r>
              <a:rPr lang="pl-PL" sz="1600" i="1" dirty="0"/>
              <a:t>Eksploatacji Maszyn : tribologia, niezawodność, eksploatacja. </a:t>
            </a:r>
            <a:r>
              <a:rPr lang="pl-PL" sz="1600" dirty="0"/>
              <a:t>Polska </a:t>
            </a:r>
            <a:r>
              <a:rPr lang="pl-PL" sz="1600" dirty="0" smtClean="0"/>
              <a:t>	Akademia </a:t>
            </a:r>
            <a:r>
              <a:rPr lang="pl-PL" sz="1600" dirty="0"/>
              <a:t>Nauk. Komitet Budowy Maszyn. PWN, Warszawa 1973 - 2007.</a:t>
            </a:r>
          </a:p>
          <a:p>
            <a:r>
              <a:rPr lang="pl-PL" sz="1600" dirty="0" smtClean="0"/>
              <a:t>[10	Zwierzycki </a:t>
            </a:r>
            <a:r>
              <a:rPr lang="pl-PL" sz="1600" dirty="0"/>
              <a:t>W.: </a:t>
            </a:r>
            <a:r>
              <a:rPr lang="pl-PL" sz="1600" i="1" dirty="0"/>
              <a:t>Prognozowanie niezawodności zużywających się elementów maszyn. </a:t>
            </a:r>
            <a:r>
              <a:rPr lang="pl-PL" sz="1600" i="1" dirty="0" smtClean="0"/>
              <a:t>	</a:t>
            </a:r>
            <a:r>
              <a:rPr lang="pl-PL" sz="1600" dirty="0" smtClean="0"/>
              <a:t>Instytut </a:t>
            </a:r>
            <a:r>
              <a:rPr lang="pl-PL" sz="1600" dirty="0"/>
              <a:t>Technologii Eksploatacji, Radom 1999</a:t>
            </a:r>
            <a:r>
              <a:rPr lang="pl-PL" sz="1600" dirty="0" smtClean="0"/>
              <a:t>.</a:t>
            </a:r>
          </a:p>
          <a:p>
            <a:r>
              <a:rPr lang="pl-PL" sz="1600" dirty="0" smtClean="0"/>
              <a:t>[11]	</a:t>
            </a:r>
            <a:r>
              <a:rPr lang="pl-PL" sz="1600" dirty="0">
                <a:hlinkClick r:id="rId2"/>
              </a:rPr>
              <a:t>http://www.statsoft.pl/czytelnia/jakosc/jastatwbadaniu5.pdf</a:t>
            </a:r>
            <a:endParaRPr lang="pl-PL" sz="1600" dirty="0"/>
          </a:p>
          <a:p>
            <a:r>
              <a:rPr lang="pl-PL" sz="1600" dirty="0"/>
              <a:t>[</a:t>
            </a:r>
            <a:r>
              <a:rPr lang="pl-PL" sz="1600" dirty="0" smtClean="0"/>
              <a:t>12]</a:t>
            </a:r>
            <a:r>
              <a:rPr lang="pl-PL" sz="1600" dirty="0"/>
              <a:t>	</a:t>
            </a:r>
            <a:r>
              <a:rPr lang="pl-PL" sz="1600" u="sng" dirty="0">
                <a:hlinkClick r:id="rId3"/>
              </a:rPr>
              <a:t>http://zstux.ita.pwr.wroc.pl/projekty/zst/w5a.pdf</a:t>
            </a:r>
            <a:endParaRPr lang="pl-PL" sz="1600" dirty="0"/>
          </a:p>
          <a:p>
            <a:r>
              <a:rPr lang="pl-PL" sz="1600" dirty="0"/>
              <a:t>[</a:t>
            </a:r>
            <a:r>
              <a:rPr lang="pl-PL" sz="1600" dirty="0" smtClean="0"/>
              <a:t>13]</a:t>
            </a:r>
            <a:r>
              <a:rPr lang="pl-PL" sz="1600" dirty="0"/>
              <a:t>	</a:t>
            </a:r>
            <a:r>
              <a:rPr lang="pl-PL" sz="1600" u="sng" dirty="0">
                <a:hlinkClick r:id="rId4"/>
              </a:rPr>
              <a:t>http://zstux.ita.pwr.wroc.pl/projekty/zst/wd_5b.pdf</a:t>
            </a:r>
            <a:endParaRPr lang="pl-PL" sz="1600" dirty="0"/>
          </a:p>
          <a:p>
            <a:r>
              <a:rPr lang="pl-PL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436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404664"/>
            <a:ext cx="7210425" cy="581025"/>
          </a:xfrm>
        </p:spPr>
        <p:txBody>
          <a:bodyPr/>
          <a:lstStyle/>
          <a:p>
            <a:pPr lvl="1"/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34171" y="1844824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b="1" dirty="0">
                <a:latin typeface="Times New Roman" pitchFamily="18" charset="0"/>
                <a:cs typeface="Times New Roman" pitchFamily="18" charset="0"/>
              </a:rPr>
              <a:t>Niezawodność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 – właściwość obiektu charakteryzująca jego zdolność do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wykonywania określonych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funkcji, w określonych warunkach i określonym czasie. W sensie ilościowym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niezawodność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to prawdopodobieństwo poprawnego funkcjonowania zgodnie z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przeznaczeniem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w określonym czasie. 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l-PL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pl-PL" sz="2000" b="1" dirty="0" smtClean="0">
                <a:latin typeface="Times New Roman" pitchFamily="18" charset="0"/>
                <a:cs typeface="Times New Roman" pitchFamily="18" charset="0"/>
              </a:rPr>
              <a:t>Eksploatacja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jest to zjawisko techniczno-ekonomiczne podejmowane wraz z wyprodukowaniem, sprzedażą obiektu lub systemu i kończy się wraz z jego wycofaniem. Słowo najczęściej dotyczy obiektów i systemów technicznych jednak zjawisko jest powszechne i każdy proces eksploatacji jest częścią eksploatacji środowiska. W szczególności do eksploatacji są przyjmowane obiekty naturalne (rzeki, złoża itp.), która kończy się wraz z zaniechaniem tego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18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27048" y="261610"/>
            <a:ext cx="5690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400" dirty="0">
                <a:latin typeface="+mn-lt"/>
              </a:rPr>
              <a:t>Temat prezentacji</a:t>
            </a:r>
            <a:r>
              <a:rPr lang="pl-PL" sz="2400" dirty="0" smtClean="0">
                <a:latin typeface="+mn-lt"/>
              </a:rPr>
              <a:t>:</a:t>
            </a:r>
          </a:p>
          <a:p>
            <a:pPr lvl="0"/>
            <a:r>
              <a:rPr lang="pl-PL" sz="2400" dirty="0" smtClean="0">
                <a:latin typeface="+mn-lt"/>
              </a:rPr>
              <a:t>Charakterystyki </a:t>
            </a:r>
            <a:r>
              <a:rPr lang="pl-PL" sz="2400" dirty="0">
                <a:latin typeface="+mn-lt"/>
              </a:rPr>
              <a:t>niezawodnościowe</a:t>
            </a:r>
            <a:endParaRPr lang="pl-PL" sz="2400" dirty="0">
              <a:latin typeface="+mn-lt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4372378" y="2438886"/>
            <a:ext cx="45720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flat" dir="tl">
                <a:rot lat="0" lon="0" rev="6600000"/>
              </a:lightRig>
            </a:scene3d>
            <a:sp3d extrusionH="25400" contourW="8890">
              <a:bevelT w="38100" h="31750" prst="riblet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l-PL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stA="15000" endPos="46000" dist="12700" dir="5400000" sy="-100000" algn="bl" rotWithShape="0"/>
                </a:effectLst>
              </a:rPr>
              <a:t>Dziękujemy</a:t>
            </a:r>
          </a:p>
          <a:p>
            <a:pPr algn="ctr"/>
            <a:r>
              <a:rPr lang="pl-PL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stA="15000" endPos="46000" dist="12700" dir="5400000" sy="-100000" algn="bl" rotWithShape="0"/>
                </a:effectLst>
              </a:rPr>
              <a:t>za </a:t>
            </a:r>
          </a:p>
          <a:p>
            <a:pPr algn="ctr"/>
            <a:r>
              <a:rPr lang="pl-PL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stA="15000" endPos="46000" dist="12700" dir="5400000" sy="-100000" algn="bl" rotWithShape="0"/>
                </a:effectLst>
              </a:rPr>
              <a:t>uwagę!</a:t>
            </a:r>
            <a:endParaRPr lang="pl-PL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stA="15000" endPos="46000" dist="12700" dir="5400000" sy="-100000" algn="bl" rotWithShape="0"/>
              </a:effectLst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89662" y="2627913"/>
            <a:ext cx="489654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pl-PL" sz="1800" dirty="0" smtClean="0">
                <a:latin typeface="Verdana" pitchFamily="34" charset="0"/>
              </a:rPr>
              <a:t>Prace przygotowali: 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dirty="0" smtClean="0">
                <a:latin typeface="Verdana" pitchFamily="34" charset="0"/>
              </a:rPr>
              <a:t>Filo Paweł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dirty="0" smtClean="0">
                <a:latin typeface="Verdana" pitchFamily="34" charset="0"/>
              </a:rPr>
              <a:t>Fiutek Karol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dirty="0" smtClean="0">
                <a:latin typeface="Verdana" pitchFamily="34" charset="0"/>
              </a:rPr>
              <a:t>Giza Bartłomiej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dirty="0" smtClean="0">
                <a:latin typeface="Verdana" pitchFamily="34" charset="0"/>
              </a:rPr>
              <a:t>Grywalski Bartłomiej</a:t>
            </a:r>
          </a:p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pl-PL" sz="1800" dirty="0" smtClean="0">
                <a:latin typeface="Verdana" pitchFamily="34" charset="0"/>
              </a:rPr>
              <a:t>Grzanka Maciej</a:t>
            </a:r>
          </a:p>
          <a:p>
            <a:pPr>
              <a:lnSpc>
                <a:spcPts val="2400"/>
              </a:lnSpc>
            </a:pPr>
            <a:endParaRPr lang="pl-PL" sz="1800" dirty="0" smtClean="0">
              <a:latin typeface="Verdana" pitchFamily="34" charset="0"/>
            </a:endParaRPr>
          </a:p>
          <a:p>
            <a:pPr>
              <a:lnSpc>
                <a:spcPts val="2400"/>
              </a:lnSpc>
            </a:pPr>
            <a:r>
              <a:rPr lang="pl-PL" sz="1800" dirty="0" smtClean="0">
                <a:latin typeface="Verdana" pitchFamily="34" charset="0"/>
              </a:rPr>
              <a:t>Rok 4, Automatyka i Robotyka</a:t>
            </a:r>
            <a:endParaRPr lang="pl-PL" sz="1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404664"/>
            <a:ext cx="7210425" cy="581025"/>
          </a:xfrm>
        </p:spPr>
        <p:txBody>
          <a:bodyPr/>
          <a:lstStyle/>
          <a:p>
            <a:pPr lvl="1"/>
            <a:r>
              <a:rPr lang="pl-PL" dirty="0" smtClean="0"/>
              <a:t>Wstęp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647564" y="1556792"/>
                <a:ext cx="7848872" cy="4733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Sprawność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– skalarna bezwymiarowa wielkość fizyczna określająca w jakim stopniu urządzenie, organizm lub proces przekształca energię występującą w jednej postaci w energię w innej postaci, stosunek wartości wielkości wydawanej przez układ do wartości tej samej wielkości dostarczanej do tego samego układu</a:t>
                </a:r>
                <a:r>
                  <a:rPr lang="pl-PL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Tak określoną sprawność można wyznaczyć następująco:  </a:t>
                </a:r>
                <a:endParaRPr lang="pl-PL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000">
                          <a:latin typeface="Cambria Math"/>
                        </a:rPr>
                        <m:t>η</m:t>
                      </m:r>
                      <m:r>
                        <a:rPr lang="pl-PL" sz="200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l-PL" sz="2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2000">
                                  <a:latin typeface="Cambria Math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2000">
                                  <a:latin typeface="Cambria Math"/>
                                </a:rPr>
                                <m:t>wy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sz="2000">
                                  <a:latin typeface="Cambria Math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l-PL" sz="2000">
                                  <a:latin typeface="Cambria Math"/>
                                </a:rPr>
                                <m:t>we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l-PL" sz="2000" dirty="0" smtClean="0">
                    <a:latin typeface="Times New Roman" pitchFamily="18" charset="0"/>
                    <a:cs typeface="Times New Roman" pitchFamily="18" charset="0"/>
                  </a:rPr>
                  <a:t>gdzie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η – sprawność,</a:t>
                </a:r>
              </a:p>
              <a:p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pl-PL" sz="2000" baseline="-25000" dirty="0">
                    <a:latin typeface="Times New Roman" pitchFamily="18" charset="0"/>
                    <a:cs typeface="Times New Roman" pitchFamily="18" charset="0"/>
                  </a:rPr>
                  <a:t>wy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– energia przetworzona w dżulach (J),</a:t>
                </a:r>
              </a:p>
              <a:p>
                <a:r>
                  <a:rPr lang="pl-PL" sz="2000" dirty="0" err="1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pl-PL" sz="2000" baseline="-25000" dirty="0" err="1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– energia dostarczona w J.</a:t>
                </a:r>
              </a:p>
              <a:p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Sprawność wyrażana jest w jednostkach względnych (tzn. bez tak zwanego miana) jako ułamek, często w zapisie procentowym (w procentach)</a:t>
                </a:r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556792"/>
                <a:ext cx="7848872" cy="4733925"/>
              </a:xfrm>
              <a:prstGeom prst="rect">
                <a:avLst/>
              </a:prstGeom>
              <a:blipFill rotWithShape="1">
                <a:blip r:embed="rId2"/>
                <a:stretch>
                  <a:fillRect l="-776" t="-644" r="-1475" b="-12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4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23528" y="1700808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800" b="1" dirty="0">
                <a:latin typeface="Times New Roman" pitchFamily="18" charset="0"/>
                <a:cs typeface="Times New Roman" pitchFamily="18" charset="0"/>
              </a:rPr>
              <a:t>Rozkład prostokątny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 (nazywany również równomiernym jednostajnym, </a:t>
            </a:r>
            <a:r>
              <a:rPr lang="pl-PL" sz="1800" dirty="0" err="1">
                <a:latin typeface="Times New Roman" pitchFamily="18" charset="0"/>
                <a:cs typeface="Times New Roman" pitchFamily="18" charset="0"/>
              </a:rPr>
              <a:t>amodalnym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) jest przykładem rozkładu ograniczonego, ze względu na założenie, że układ nie będzie działał dłużej niż k jednostek czasu. Charakteryzuje się on </a:t>
            </a:r>
            <a:r>
              <a:rPr lang="pl-PL" sz="1800" b="1" dirty="0">
                <a:latin typeface="Times New Roman" pitchFamily="18" charset="0"/>
                <a:cs typeface="Times New Roman" pitchFamily="18" charset="0"/>
              </a:rPr>
              <a:t>stałą gęstością prawdopodobieństwa w przedziale (0, k</a:t>
            </a:r>
            <a:r>
              <a:rPr lang="pl-PL" sz="1800" dirty="0">
                <a:latin typeface="Times New Roman" pitchFamily="18" charset="0"/>
                <a:cs typeface="Times New Roman" pitchFamily="18" charset="0"/>
              </a:rPr>
              <a:t>), co oznacza że prawdopodobieństwo uszkodzenia obiektu zależy jedynie od długości tego przedziału a nie od jego położenia na osi czasu. Dla wartości </a:t>
            </a:r>
            <a:r>
              <a:rPr lang="pl-PL" sz="1800" b="1" dirty="0">
                <a:latin typeface="Times New Roman" pitchFamily="18" charset="0"/>
                <a:cs typeface="Times New Roman" pitchFamily="18" charset="0"/>
              </a:rPr>
              <a:t>spoza przedziału (0, k) funkcja gęstości przyjmuje wartość równą 0.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1547663" y="303487"/>
            <a:ext cx="3708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Rozkład procesów zużycia 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normalny, prostokątny)</a:t>
            </a:r>
          </a:p>
        </p:txBody>
      </p:sp>
      <p:pic>
        <p:nvPicPr>
          <p:cNvPr id="5" name="Obraz 4" descr="1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3689182"/>
            <a:ext cx="466725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4608004" y="4688764"/>
                <a:ext cx="4572000" cy="9358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l-PL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l-PL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l-PL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200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pl-PL" sz="2000" i="1">
                                  <a:latin typeface="Cambria Math"/>
                                </a:rPr>
                                <m:t>               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𝑑𝑙𝑎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 0≤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pl-PL" sz="2000" i="1">
                                  <a:latin typeface="Cambria Math"/>
                                </a:rPr>
                                <m:t>0               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𝑑𝑙𝑎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&lt;∞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4688764"/>
                <a:ext cx="4572000" cy="9358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/>
          <p:cNvSpPr txBox="1"/>
          <p:nvPr/>
        </p:nvSpPr>
        <p:spPr>
          <a:xfrm>
            <a:off x="1764982" y="6194227"/>
            <a:ext cx="5072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Charakterystyka gęstości prawdopodobieństwa.</a:t>
            </a: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303487"/>
            <a:ext cx="3708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Rozkład procesów zużycia 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normalny, prostokątny)</a:t>
            </a:r>
          </a:p>
        </p:txBody>
      </p:sp>
      <p:pic>
        <p:nvPicPr>
          <p:cNvPr id="7" name="Obraz 6" descr="zawodnosc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22" y="2112830"/>
            <a:ext cx="4355975" cy="2302791"/>
          </a:xfrm>
          <a:prstGeom prst="rect">
            <a:avLst/>
          </a:prstGeom>
        </p:spPr>
      </p:pic>
      <p:pic>
        <p:nvPicPr>
          <p:cNvPr id="8" name="Obraz 7" descr="niezawodnosc.jpg"/>
          <p:cNvPicPr/>
          <p:nvPr/>
        </p:nvPicPr>
        <p:blipFill rotWithShape="1">
          <a:blip r:embed="rId3" cstate="print"/>
          <a:srcRect r="600"/>
          <a:stretch/>
        </p:blipFill>
        <p:spPr>
          <a:xfrm>
            <a:off x="4578235" y="2097850"/>
            <a:ext cx="4413986" cy="2312316"/>
          </a:xfrm>
          <a:prstGeom prst="rect">
            <a:avLst/>
          </a:prstGeom>
        </p:spPr>
      </p:pic>
      <p:cxnSp>
        <p:nvCxnSpPr>
          <p:cNvPr id="10" name="Łącznik prostoliniowy 9"/>
          <p:cNvCxnSpPr/>
          <p:nvPr/>
        </p:nvCxnSpPr>
        <p:spPr>
          <a:xfrm>
            <a:off x="4572000" y="1476724"/>
            <a:ext cx="6235" cy="5192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0" y="4591433"/>
                <a:ext cx="4572000" cy="1318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pl-PL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l-PL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l-PL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l-PL" sz="2000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pl-PL" sz="20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2000" i="1">
                              <a:latin typeface="Cambria Math"/>
                            </a:rPr>
                            <m:t>𝑑𝑡</m:t>
                          </m:r>
                          <m:r>
                            <a:rPr lang="pl-PL" sz="20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pl-PL" sz="2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l-PL" sz="2000" i="1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l-PL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sz="200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pl-PL" sz="2000" i="1">
                                  <a:latin typeface="Cambria Math"/>
                                </a:rPr>
                                <m:t>𝑑𝑡</m:t>
                              </m:r>
                              <m:r>
                                <a:rPr lang="pl-PL" sz="2000" i="1">
                                  <a:latin typeface="Cambria Math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pl-PL" sz="20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l-PL" sz="2000" i="1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pl-PL" sz="200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l-PL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l-PL" sz="2000" i="1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pl-PL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0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000" b="1" i="1"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pl-PL" sz="2000" b="1" i="1"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pl-PL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l-PL" sz="20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/>
                        </a:rPr>
                        <m:t>𝑑𝑙𝑎</m:t>
                      </m:r>
                      <m:r>
                        <a:rPr lang="pl-PL" sz="2000" i="1">
                          <a:latin typeface="Cambria Math"/>
                        </a:rPr>
                        <m:t> 0≤</m:t>
                      </m:r>
                      <m:r>
                        <a:rPr lang="pl-PL" sz="2000" i="1">
                          <a:latin typeface="Cambria Math"/>
                        </a:rPr>
                        <m:t>𝑡</m:t>
                      </m:r>
                      <m:r>
                        <a:rPr lang="pl-PL" sz="2000" i="1">
                          <a:latin typeface="Cambria Math"/>
                        </a:rPr>
                        <m:t>≤</m:t>
                      </m:r>
                      <m:r>
                        <a:rPr lang="pl-PL" sz="2000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pl-PL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91433"/>
                <a:ext cx="4572000" cy="13188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4558997" y="4758497"/>
                <a:ext cx="4565764" cy="984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pl-PL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latin typeface="Cambria Math"/>
                        </a:rPr>
                        <m:t>=1−</m:t>
                      </m:r>
                      <m:r>
                        <a:rPr lang="pl-PL" sz="20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pl-PL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000" i="1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pl-PL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000" b="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pl-PL" sz="2000" b="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pl-PL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0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000" b="1" i="1">
                              <a:latin typeface="Cambria Math"/>
                            </a:rPr>
                            <m:t>𝒌</m:t>
                          </m:r>
                          <m:r>
                            <a:rPr lang="pl-PL" sz="2000" b="1" i="1">
                              <a:latin typeface="Cambria Math"/>
                            </a:rPr>
                            <m:t>−</m:t>
                          </m:r>
                          <m:r>
                            <a:rPr lang="pl-PL" sz="2000" b="1" i="1"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pl-PL" sz="2000" b="1" i="1">
                              <a:latin typeface="Cambria Math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pl-PL" sz="2000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/>
                        </a:rPr>
                        <m:t>𝑑𝑙𝑎</m:t>
                      </m:r>
                      <m:r>
                        <a:rPr lang="pl-PL" sz="2000" i="1">
                          <a:latin typeface="Cambria Math"/>
                        </a:rPr>
                        <m:t> 0≤</m:t>
                      </m:r>
                      <m:r>
                        <a:rPr lang="pl-PL" sz="2000" i="1">
                          <a:latin typeface="Cambria Math"/>
                        </a:rPr>
                        <m:t>𝑡</m:t>
                      </m:r>
                      <m:r>
                        <a:rPr lang="pl-PL" sz="2000" i="1">
                          <a:latin typeface="Cambria Math"/>
                        </a:rPr>
                        <m:t>≤</m:t>
                      </m:r>
                      <m:r>
                        <a:rPr lang="pl-PL" sz="2000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pl-PL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97" y="4758497"/>
                <a:ext cx="4565764" cy="98469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rostokąt 13"/>
          <p:cNvSpPr/>
          <p:nvPr/>
        </p:nvSpPr>
        <p:spPr>
          <a:xfrm>
            <a:off x="368000" y="1577072"/>
            <a:ext cx="330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Funkcja 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zawodności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4685133" y="1665705"/>
            <a:ext cx="3767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Funkcja </a:t>
            </a:r>
            <a:r>
              <a:rPr lang="pl-PL" b="1" dirty="0">
                <a:latin typeface="Times New Roman" pitchFamily="18" charset="0"/>
                <a:cs typeface="Times New Roman" pitchFamily="18" charset="0"/>
              </a:rPr>
              <a:t>niezawodności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303487"/>
            <a:ext cx="3708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Rozkład procesów zużycia 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normalny, prostokątny)</a:t>
            </a:r>
          </a:p>
        </p:txBody>
      </p:sp>
      <p:cxnSp>
        <p:nvCxnSpPr>
          <p:cNvPr id="10" name="Łącznik prostoliniowy 9"/>
          <p:cNvCxnSpPr/>
          <p:nvPr/>
        </p:nvCxnSpPr>
        <p:spPr>
          <a:xfrm>
            <a:off x="4572000" y="1476724"/>
            <a:ext cx="6235" cy="5192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23920" y="5123335"/>
                <a:ext cx="4572000" cy="1303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pl-PL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l-PL" sz="180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pl-PL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sz="1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8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l-PL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l-PL" sz="18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l-PL" sz="18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pl-PL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pl-PL" sz="1800" b="1" i="1">
                              <a:latin typeface="Cambria Math"/>
                            </a:rPr>
                            <m:t>𝒌</m:t>
                          </m:r>
                          <m:r>
                            <a:rPr lang="pl-PL" sz="1800" b="1" i="1">
                              <a:latin typeface="Cambria Math"/>
                            </a:rPr>
                            <m:t>−</m:t>
                          </m:r>
                          <m:r>
                            <a:rPr lang="pl-PL" sz="1800" b="1" i="1">
                              <a:latin typeface="Cambria Math"/>
                            </a:rPr>
                            <m:t>𝒕</m:t>
                          </m:r>
                        </m:den>
                      </m:f>
                      <m:r>
                        <a:rPr lang="pl-PL" sz="1800" i="1">
                          <a:latin typeface="Cambria Math"/>
                        </a:rPr>
                        <m:t>     </m:t>
                      </m:r>
                      <m:r>
                        <a:rPr lang="pl-PL" sz="1800" i="1">
                          <a:latin typeface="Cambria Math"/>
                        </a:rPr>
                        <m:t>𝑑𝑙𝑎</m:t>
                      </m:r>
                      <m:r>
                        <a:rPr lang="pl-PL" sz="1800" i="1">
                          <a:latin typeface="Cambria Math"/>
                        </a:rPr>
                        <m:t> 0≤</m:t>
                      </m:r>
                      <m:r>
                        <a:rPr lang="pl-PL" sz="1800" i="1">
                          <a:latin typeface="Cambria Math"/>
                        </a:rPr>
                        <m:t>𝑡</m:t>
                      </m:r>
                      <m:r>
                        <a:rPr lang="pl-PL" sz="1800" i="1">
                          <a:latin typeface="Cambria Math"/>
                        </a:rPr>
                        <m:t>≤</m:t>
                      </m:r>
                      <m:r>
                        <a:rPr lang="pl-PL" sz="1800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pl-PL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" y="5123335"/>
                <a:ext cx="4572000" cy="13032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4716017" y="4893079"/>
                <a:ext cx="4276205" cy="1486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𝐸𝑇</m:t>
                      </m:r>
                      <m:r>
                        <a:rPr lang="pl-PL" sz="160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l-PL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l-PL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l-PL" sz="160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1600" i="1">
                              <a:latin typeface="Cambria Math"/>
                            </a:rPr>
                            <m:t>𝑑𝑡</m:t>
                          </m:r>
                          <m:r>
                            <a:rPr lang="pl-PL" sz="16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pl-PL" sz="16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l-PL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pl-PL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l-PL" sz="1600" i="1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l-PL" sz="1600" b="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pl-PL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16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pl-PL" sz="160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pl-PL" sz="16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latin typeface="Cambria Math"/>
                        </a:rPr>
                        <m:t>𝑘</m:t>
                      </m:r>
                      <m:r>
                        <a:rPr lang="pl-PL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l-PL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pl-PL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600" i="1">
                              <a:latin typeface="Cambria Math"/>
                            </a:rPr>
                            <m:t>2</m:t>
                          </m:r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pl-PL" sz="1600" i="1"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latin typeface="Cambria Math"/>
                        </a:rPr>
                        <m:t>𝑘</m:t>
                      </m:r>
                      <m:r>
                        <a:rPr lang="pl-PL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l-PL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pl-PL" sz="16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l-PL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6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600" b="1" i="1"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pl-PL" sz="1600" b="1" i="1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l-PL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7" y="4893079"/>
                <a:ext cx="4276205" cy="14867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rostokąt 13"/>
          <p:cNvSpPr/>
          <p:nvPr/>
        </p:nvSpPr>
        <p:spPr>
          <a:xfrm>
            <a:off x="347809" y="1595857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Intensywność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uszkodzeń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4685133" y="1595856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Oczekiwany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czas zdatności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raz 10" descr="intens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512" y="2188925"/>
            <a:ext cx="4176464" cy="2824251"/>
          </a:xfrm>
          <a:prstGeom prst="rect">
            <a:avLst/>
          </a:prstGeom>
        </p:spPr>
      </p:pic>
      <p:pic>
        <p:nvPicPr>
          <p:cNvPr id="16" name="Obraz 15" descr="oczek czas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7446" y="2188925"/>
            <a:ext cx="4274776" cy="2824251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84" y="3923829"/>
            <a:ext cx="37147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1547663" y="303487"/>
            <a:ext cx="3708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Rozkład procesów zużycia 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normalny, prostokątny)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2231232" y="3391469"/>
                <a:ext cx="6912768" cy="322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l-PL" sz="160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pl-PL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l-PL" sz="1600" i="1">
                              <a:latin typeface="Cambria Math"/>
                            </a:rPr>
                            <m:t>𝑟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pl-PL" sz="160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pl-PL" sz="1600" i="1">
                              <a:latin typeface="Cambria Math"/>
                            </a:rPr>
                            <m:t>𝑑𝑢</m:t>
                          </m:r>
                          <m:r>
                            <a:rPr lang="pl-PL" sz="16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pl-PL" sz="1600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l-PL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pl-PL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l-PL" sz="1600" i="1">
                                  <a:latin typeface="Cambria Math"/>
                                </a:rPr>
                                <m:t>𝑑𝑢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pl-PL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l-PL" sz="16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l-PL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pl-PL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16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pl-PL" sz="16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pl-PL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l-PL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  <m:r>
                                            <a:rPr lang="pl-PL" sz="16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pl-PL" sz="16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l-PL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l-PL" sz="1600" i="1">
                                                      <a:latin typeface="Cambria Math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l-PL" sz="1600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pl-PL" sz="1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l-PL" sz="1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pl-PL" sz="16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pl-PL" sz="16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pl-PL" sz="1600" i="1">
                                  <a:latin typeface="Cambria Math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l-PL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pl-PL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  <m:r>
                            <a:rPr lang="pl-PL" sz="1600" i="1">
                              <a:latin typeface="Cambria Math"/>
                            </a:rPr>
                            <m:t>−</m:t>
                          </m:r>
                          <m:r>
                            <a:rPr lang="pl-PL" sz="16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  <m:r>
                            <a:rPr lang="pl-PL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pl-PL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  <m:r>
                            <a:rPr lang="pl-PL" sz="1600" i="1">
                              <a:latin typeface="Cambria Math"/>
                            </a:rPr>
                            <m:t>−</m:t>
                          </m:r>
                          <m:r>
                            <a:rPr lang="pl-PL" sz="1600" i="1">
                              <a:latin typeface="Cambria Math"/>
                            </a:rPr>
                            <m:t>𝑡</m:t>
                          </m:r>
                          <m:r>
                            <a:rPr lang="pl-PL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pl-PL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pl-PL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  <m:r>
                            <a:rPr lang="pl-PL" sz="1600" i="1">
                              <a:latin typeface="Cambria Math"/>
                            </a:rPr>
                            <m:t>−</m:t>
                          </m:r>
                          <m:r>
                            <a:rPr lang="pl-PL" sz="16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sz="1600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pl-PL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16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pl-PL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16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𝑘𝑡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pl-PL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l-PL" sz="1600" b="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pl-PL" sz="1600" i="1">
                              <a:latin typeface="Cambria Math"/>
                            </a:rPr>
                            <m:t>𝑘</m:t>
                          </m:r>
                          <m:r>
                            <a:rPr lang="pl-PL" sz="1600" i="1">
                              <a:latin typeface="Cambria Math"/>
                            </a:rPr>
                            <m:t>−</m:t>
                          </m:r>
                          <m:r>
                            <a:rPr lang="pl-PL" sz="16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pl-PL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pl-PL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16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𝑘𝑡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pl-PL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pl-PL" sz="1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l-PL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pl-PL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l-PL" sz="16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l-PL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6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pl-PL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l-PL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l-PL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pl-PL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6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600" b="1" i="1">
                              <a:latin typeface="Cambria Math"/>
                            </a:rPr>
                            <m:t>𝒌</m:t>
                          </m:r>
                          <m:r>
                            <a:rPr lang="pl-PL" sz="1600" b="1" i="1">
                              <a:latin typeface="Cambria Math"/>
                            </a:rPr>
                            <m:t>−</m:t>
                          </m:r>
                          <m:r>
                            <a:rPr lang="pl-PL" sz="1600" b="1" i="1"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pl-PL" sz="1600" b="1" i="1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l-PL" sz="1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pl-PL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32" y="3391469"/>
                <a:ext cx="6912768" cy="32279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rostokąt 3"/>
          <p:cNvSpPr/>
          <p:nvPr/>
        </p:nvSpPr>
        <p:spPr>
          <a:xfrm>
            <a:off x="611560" y="1988223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Oczekiwany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pozostały czas zdatności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47663" y="303487"/>
            <a:ext cx="3708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Rozkład procesów zużycia </a:t>
            </a:r>
            <a:endParaRPr lang="pl-PL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normalny, prostokątny)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179512" y="1556792"/>
                <a:ext cx="8712968" cy="1756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Rozkład normalny.</a:t>
                </a:r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l-PL" sz="2400" b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Rozkład normalny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(inaczej </a:t>
                </a:r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rozkład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Gaussa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lub </a:t>
                </a:r>
                <a:r>
                  <a:rPr lang="pl-PL" sz="2000" b="1" dirty="0">
                    <a:latin typeface="Times New Roman" pitchFamily="18" charset="0"/>
                    <a:cs typeface="Times New Roman" pitchFamily="18" charset="0"/>
                  </a:rPr>
                  <a:t>krzywa dzwonowa</a:t>
                </a:r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) rozpatrywany jest z parametrami 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pl-PL" sz="20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pl-PL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 a oznaczamy go N(t,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pl-PL" sz="20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pl-PL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sz="2000" dirty="0">
                    <a:latin typeface="Times New Roman" pitchFamily="18" charset="0"/>
                    <a:cs typeface="Times New Roman" pitchFamily="18" charset="0"/>
                  </a:rPr>
                  <a:t>). Jego niezawodnościowe charakterystyki funkcyjne określone są następującymi </a:t>
                </a:r>
                <a:r>
                  <a:rPr lang="pl-PL" sz="2000" dirty="0" smtClean="0">
                    <a:latin typeface="Times New Roman" pitchFamily="18" charset="0"/>
                    <a:cs typeface="Times New Roman" pitchFamily="18" charset="0"/>
                  </a:rPr>
                  <a:t>wzorami.</a:t>
                </a:r>
                <a:endParaRPr lang="pl-PL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56792"/>
                <a:ext cx="8712968" cy="1756378"/>
              </a:xfrm>
              <a:prstGeom prst="rect">
                <a:avLst/>
              </a:prstGeom>
              <a:blipFill rotWithShape="1">
                <a:blip r:embed="rId2"/>
                <a:stretch>
                  <a:fillRect l="-1049" t="-2778" r="-699" b="-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az 5" descr="f(t)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956" y="4077072"/>
            <a:ext cx="3743325" cy="2476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4547572" y="4498970"/>
                <a:ext cx="4067944" cy="1424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l-PL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l-PL" sz="24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l-PL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pl-PL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pl-PL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l-PL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2400" i="1">
                                  <a:latin typeface="Cambria Math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pl-PL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pl-PL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/>
                        </a:rPr>
                        <m:t>𝑑𝑙𝑎</m:t>
                      </m:r>
                      <m:r>
                        <a:rPr lang="pl-PL" sz="2400" i="1">
                          <a:latin typeface="Cambria Math"/>
                        </a:rPr>
                        <m:t> </m:t>
                      </m:r>
                      <m:r>
                        <a:rPr lang="pl-PL" sz="2400" i="1">
                          <a:latin typeface="Cambria Math"/>
                        </a:rPr>
                        <m:t>𝑡</m:t>
                      </m:r>
                      <m:r>
                        <a:rPr lang="pl-PL" sz="2400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pl-PL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72" y="4498970"/>
                <a:ext cx="4067944" cy="14247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rostokąt 6"/>
          <p:cNvSpPr/>
          <p:nvPr/>
        </p:nvSpPr>
        <p:spPr>
          <a:xfrm>
            <a:off x="2319404" y="3815335"/>
            <a:ext cx="4855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Gęstość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prawdopodobieństwa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1D7A-9B5A-40C5-A7DB-0853989FD8A2}" type="slidenum">
              <a:rPr lang="pl-PL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pl-PL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2245</Words>
  <Application>Microsoft Office PowerPoint</Application>
  <PresentationFormat>Pokaz na ekranie (4:3)</PresentationFormat>
  <Paragraphs>234</Paragraphs>
  <Slides>30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30</vt:i4>
      </vt:variant>
    </vt:vector>
  </HeadingPairs>
  <TitlesOfParts>
    <vt:vector size="33" baseType="lpstr">
      <vt:lpstr>Projekt domyślny</vt:lpstr>
      <vt:lpstr>Równanie</vt:lpstr>
      <vt:lpstr>Equation.DSMT4</vt:lpstr>
      <vt:lpstr>Temat prezentacji: Charakterystyki niezawodnościowe</vt:lpstr>
      <vt:lpstr>Spis omawianych zagadnień</vt:lpstr>
      <vt:lpstr>Wstęp</vt:lpstr>
      <vt:lpstr>Wstęp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AGH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Bartek</dc:creator>
  <cp:lastModifiedBy>Bartek</cp:lastModifiedBy>
  <cp:revision>112</cp:revision>
  <dcterms:created xsi:type="dcterms:W3CDTF">2007-09-26T12:45:04Z</dcterms:created>
  <dcterms:modified xsi:type="dcterms:W3CDTF">2011-12-04T22:48:19Z</dcterms:modified>
</cp:coreProperties>
</file>